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714" r:id="rId5"/>
    <p:sldMasterId id="2147483715" r:id="rId6"/>
    <p:sldMasterId id="2147483716" r:id="rId7"/>
    <p:sldMasterId id="2147483717" r:id="rId8"/>
    <p:sldMasterId id="2147483718" r:id="rId9"/>
    <p:sldMasterId id="2147483719"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Lst>
  <p:sldSz cy="5143500" cx="9144000"/>
  <p:notesSz cx="6858000" cy="9144000"/>
  <p:embeddedFontLst>
    <p:embeddedFont>
      <p:font typeface="Lato"/>
      <p:bold r:id="rId152"/>
      <p:boldItalic r:id="rId153"/>
    </p:embeddedFont>
    <p:embeddedFont>
      <p:font typeface="Arial Narrow"/>
      <p:regular r:id="rId154"/>
      <p:bold r:id="rId155"/>
      <p:italic r:id="rId156"/>
      <p:boldItalic r:id="rId157"/>
    </p:embeddedFont>
    <p:embeddedFont>
      <p:font typeface="Lato Light"/>
      <p:regular r:id="rId158"/>
      <p:bold r:id="rId159"/>
      <p:italic r:id="rId160"/>
      <p:boldItalic r:id="rId161"/>
    </p:embeddedFont>
    <p:embeddedFont>
      <p:font typeface="Helvetica Neue"/>
      <p:regular r:id="rId162"/>
      <p:bold r:id="rId163"/>
      <p:italic r:id="rId164"/>
      <p:boldItalic r:id="rId165"/>
    </p:embeddedFont>
    <p:embeddedFont>
      <p:font typeface="Open Sans"/>
      <p:regular r:id="rId166"/>
      <p:bold r:id="rId167"/>
      <p:italic r:id="rId168"/>
      <p:boldItalic r:id="rId1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5AB2CA2-A932-4AA3-95E5-0ED9856C7EE3}">
  <a:tblStyle styleId="{D5AB2CA2-A932-4AA3-95E5-0ED9856C7E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slide" Target="slides/slide96.xml"/><Relationship Id="rId106" Type="http://schemas.openxmlformats.org/officeDocument/2006/relationships/slide" Target="slides/slide95.xml"/><Relationship Id="rId105" Type="http://schemas.openxmlformats.org/officeDocument/2006/relationships/slide" Target="slides/slide94.xml"/><Relationship Id="rId104" Type="http://schemas.openxmlformats.org/officeDocument/2006/relationships/slide" Target="slides/slide93.xml"/><Relationship Id="rId109" Type="http://schemas.openxmlformats.org/officeDocument/2006/relationships/slide" Target="slides/slide98.xml"/><Relationship Id="rId108" Type="http://schemas.openxmlformats.org/officeDocument/2006/relationships/slide" Target="slides/slide97.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29" Type="http://schemas.openxmlformats.org/officeDocument/2006/relationships/slide" Target="slides/slide118.xml"/><Relationship Id="rId128" Type="http://schemas.openxmlformats.org/officeDocument/2006/relationships/slide" Target="slides/slide117.xml"/><Relationship Id="rId127" Type="http://schemas.openxmlformats.org/officeDocument/2006/relationships/slide" Target="slides/slide116.xml"/><Relationship Id="rId126" Type="http://schemas.openxmlformats.org/officeDocument/2006/relationships/slide" Target="slides/slide115.xml"/><Relationship Id="rId26" Type="http://schemas.openxmlformats.org/officeDocument/2006/relationships/slide" Target="slides/slide15.xml"/><Relationship Id="rId121" Type="http://schemas.openxmlformats.org/officeDocument/2006/relationships/slide" Target="slides/slide110.xml"/><Relationship Id="rId25" Type="http://schemas.openxmlformats.org/officeDocument/2006/relationships/slide" Target="slides/slide14.xml"/><Relationship Id="rId120" Type="http://schemas.openxmlformats.org/officeDocument/2006/relationships/slide" Target="slides/slide109.xml"/><Relationship Id="rId28" Type="http://schemas.openxmlformats.org/officeDocument/2006/relationships/slide" Target="slides/slide17.xml"/><Relationship Id="rId27" Type="http://schemas.openxmlformats.org/officeDocument/2006/relationships/slide" Target="slides/slide16.xml"/><Relationship Id="rId125" Type="http://schemas.openxmlformats.org/officeDocument/2006/relationships/slide" Target="slides/slide114.xml"/><Relationship Id="rId29" Type="http://schemas.openxmlformats.org/officeDocument/2006/relationships/slide" Target="slides/slide18.xml"/><Relationship Id="rId124" Type="http://schemas.openxmlformats.org/officeDocument/2006/relationships/slide" Target="slides/slide113.xml"/><Relationship Id="rId123" Type="http://schemas.openxmlformats.org/officeDocument/2006/relationships/slide" Target="slides/slide112.xml"/><Relationship Id="rId122" Type="http://schemas.openxmlformats.org/officeDocument/2006/relationships/slide" Target="slides/slide111.xml"/><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11" Type="http://schemas.openxmlformats.org/officeDocument/2006/relationships/notesMaster" Target="notesMasters/notesMaster1.xml"/><Relationship Id="rId99" Type="http://schemas.openxmlformats.org/officeDocument/2006/relationships/slide" Target="slides/slide88.xml"/><Relationship Id="rId10" Type="http://schemas.openxmlformats.org/officeDocument/2006/relationships/slideMaster" Target="slideMasters/slideMaster6.xml"/><Relationship Id="rId98" Type="http://schemas.openxmlformats.org/officeDocument/2006/relationships/slide" Target="slides/slide8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18" Type="http://schemas.openxmlformats.org/officeDocument/2006/relationships/slide" Target="slides/slide107.xml"/><Relationship Id="rId117" Type="http://schemas.openxmlformats.org/officeDocument/2006/relationships/slide" Target="slides/slide106.xml"/><Relationship Id="rId116" Type="http://schemas.openxmlformats.org/officeDocument/2006/relationships/slide" Target="slides/slide105.xml"/><Relationship Id="rId115" Type="http://schemas.openxmlformats.org/officeDocument/2006/relationships/slide" Target="slides/slide104.xml"/><Relationship Id="rId119" Type="http://schemas.openxmlformats.org/officeDocument/2006/relationships/slide" Target="slides/slide108.xml"/><Relationship Id="rId15" Type="http://schemas.openxmlformats.org/officeDocument/2006/relationships/slide" Target="slides/slide4.xml"/><Relationship Id="rId110" Type="http://schemas.openxmlformats.org/officeDocument/2006/relationships/slide" Target="slides/slide99.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14" Type="http://schemas.openxmlformats.org/officeDocument/2006/relationships/slide" Target="slides/slide103.xml"/><Relationship Id="rId18" Type="http://schemas.openxmlformats.org/officeDocument/2006/relationships/slide" Target="slides/slide7.xml"/><Relationship Id="rId113" Type="http://schemas.openxmlformats.org/officeDocument/2006/relationships/slide" Target="slides/slide102.xml"/><Relationship Id="rId112" Type="http://schemas.openxmlformats.org/officeDocument/2006/relationships/slide" Target="slides/slide101.xml"/><Relationship Id="rId111" Type="http://schemas.openxmlformats.org/officeDocument/2006/relationships/slide" Target="slides/slide100.xml"/><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150" Type="http://schemas.openxmlformats.org/officeDocument/2006/relationships/slide" Target="slides/slide139.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8.xml"/><Relationship Id="rId4" Type="http://schemas.openxmlformats.org/officeDocument/2006/relationships/tableStyles" Target="tableStyles.xml"/><Relationship Id="rId148" Type="http://schemas.openxmlformats.org/officeDocument/2006/relationships/slide" Target="slides/slide137.xml"/><Relationship Id="rId9" Type="http://schemas.openxmlformats.org/officeDocument/2006/relationships/slideMaster" Target="slideMasters/slideMaster5.xml"/><Relationship Id="rId143" Type="http://schemas.openxmlformats.org/officeDocument/2006/relationships/slide" Target="slides/slide132.xml"/><Relationship Id="rId142" Type="http://schemas.openxmlformats.org/officeDocument/2006/relationships/slide" Target="slides/slide131.xml"/><Relationship Id="rId141" Type="http://schemas.openxmlformats.org/officeDocument/2006/relationships/slide" Target="slides/slide130.xml"/><Relationship Id="rId140" Type="http://schemas.openxmlformats.org/officeDocument/2006/relationships/slide" Target="slides/slide129.xml"/><Relationship Id="rId5" Type="http://schemas.openxmlformats.org/officeDocument/2006/relationships/slideMaster" Target="slideMasters/slideMaster1.xml"/><Relationship Id="rId147" Type="http://schemas.openxmlformats.org/officeDocument/2006/relationships/slide" Target="slides/slide136.xml"/><Relationship Id="rId6" Type="http://schemas.openxmlformats.org/officeDocument/2006/relationships/slideMaster" Target="slideMasters/slideMaster2.xml"/><Relationship Id="rId146" Type="http://schemas.openxmlformats.org/officeDocument/2006/relationships/slide" Target="slides/slide135.xml"/><Relationship Id="rId7" Type="http://schemas.openxmlformats.org/officeDocument/2006/relationships/slideMaster" Target="slideMasters/slideMaster3.xml"/><Relationship Id="rId145" Type="http://schemas.openxmlformats.org/officeDocument/2006/relationships/slide" Target="slides/slide134.xml"/><Relationship Id="rId8" Type="http://schemas.openxmlformats.org/officeDocument/2006/relationships/slideMaster" Target="slideMasters/slideMaster4.xml"/><Relationship Id="rId144" Type="http://schemas.openxmlformats.org/officeDocument/2006/relationships/slide" Target="slides/slide133.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139" Type="http://schemas.openxmlformats.org/officeDocument/2006/relationships/slide" Target="slides/slide128.xml"/><Relationship Id="rId138" Type="http://schemas.openxmlformats.org/officeDocument/2006/relationships/slide" Target="slides/slide127.xml"/><Relationship Id="rId137" Type="http://schemas.openxmlformats.org/officeDocument/2006/relationships/slide" Target="slides/slide126.xml"/><Relationship Id="rId132" Type="http://schemas.openxmlformats.org/officeDocument/2006/relationships/slide" Target="slides/slide121.xml"/><Relationship Id="rId131" Type="http://schemas.openxmlformats.org/officeDocument/2006/relationships/slide" Target="slides/slide120.xml"/><Relationship Id="rId130" Type="http://schemas.openxmlformats.org/officeDocument/2006/relationships/slide" Target="slides/slide119.xml"/><Relationship Id="rId136" Type="http://schemas.openxmlformats.org/officeDocument/2006/relationships/slide" Target="slides/slide125.xml"/><Relationship Id="rId135" Type="http://schemas.openxmlformats.org/officeDocument/2006/relationships/slide" Target="slides/slide124.xml"/><Relationship Id="rId134" Type="http://schemas.openxmlformats.org/officeDocument/2006/relationships/slide" Target="slides/slide123.xml"/><Relationship Id="rId133" Type="http://schemas.openxmlformats.org/officeDocument/2006/relationships/slide" Target="slides/slide122.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165" Type="http://schemas.openxmlformats.org/officeDocument/2006/relationships/font" Target="fonts/HelveticaNeue-boldItalic.fntdata"/><Relationship Id="rId69" Type="http://schemas.openxmlformats.org/officeDocument/2006/relationships/slide" Target="slides/slide58.xml"/><Relationship Id="rId164" Type="http://schemas.openxmlformats.org/officeDocument/2006/relationships/font" Target="fonts/HelveticaNeue-italic.fntdata"/><Relationship Id="rId163" Type="http://schemas.openxmlformats.org/officeDocument/2006/relationships/font" Target="fonts/HelveticaNeue-bold.fntdata"/><Relationship Id="rId162" Type="http://schemas.openxmlformats.org/officeDocument/2006/relationships/font" Target="fonts/HelveticaNeue-regular.fntdata"/><Relationship Id="rId169" Type="http://schemas.openxmlformats.org/officeDocument/2006/relationships/font" Target="fonts/OpenSans-boldItalic.fntdata"/><Relationship Id="rId168" Type="http://schemas.openxmlformats.org/officeDocument/2006/relationships/font" Target="fonts/OpenSans-italic.fntdata"/><Relationship Id="rId167" Type="http://schemas.openxmlformats.org/officeDocument/2006/relationships/font" Target="fonts/OpenSans-bold.fntdata"/><Relationship Id="rId166" Type="http://schemas.openxmlformats.org/officeDocument/2006/relationships/font" Target="fonts/OpenSans-regular.fntdata"/><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161" Type="http://schemas.openxmlformats.org/officeDocument/2006/relationships/font" Target="fonts/LatoLight-boldItalic.fntdata"/><Relationship Id="rId54" Type="http://schemas.openxmlformats.org/officeDocument/2006/relationships/slide" Target="slides/slide43.xml"/><Relationship Id="rId160" Type="http://schemas.openxmlformats.org/officeDocument/2006/relationships/font" Target="fonts/LatoLight-italic.fntdata"/><Relationship Id="rId57" Type="http://schemas.openxmlformats.org/officeDocument/2006/relationships/slide" Target="slides/slide46.xml"/><Relationship Id="rId56" Type="http://schemas.openxmlformats.org/officeDocument/2006/relationships/slide" Target="slides/slide45.xml"/><Relationship Id="rId159" Type="http://schemas.openxmlformats.org/officeDocument/2006/relationships/font" Target="fonts/LatoLight-bold.fntdata"/><Relationship Id="rId59" Type="http://schemas.openxmlformats.org/officeDocument/2006/relationships/slide" Target="slides/slide48.xml"/><Relationship Id="rId154" Type="http://schemas.openxmlformats.org/officeDocument/2006/relationships/font" Target="fonts/ArialNarrow-regular.fntdata"/><Relationship Id="rId58" Type="http://schemas.openxmlformats.org/officeDocument/2006/relationships/slide" Target="slides/slide47.xml"/><Relationship Id="rId153" Type="http://schemas.openxmlformats.org/officeDocument/2006/relationships/font" Target="fonts/Lato-boldItalic.fntdata"/><Relationship Id="rId152" Type="http://schemas.openxmlformats.org/officeDocument/2006/relationships/font" Target="fonts/Lato-bold.fntdata"/><Relationship Id="rId151" Type="http://schemas.openxmlformats.org/officeDocument/2006/relationships/slide" Target="slides/slide140.xml"/><Relationship Id="rId158" Type="http://schemas.openxmlformats.org/officeDocument/2006/relationships/font" Target="fonts/LatoLight-regular.fntdata"/><Relationship Id="rId157" Type="http://schemas.openxmlformats.org/officeDocument/2006/relationships/font" Target="fonts/ArialNarrow-boldItalic.fntdata"/><Relationship Id="rId156" Type="http://schemas.openxmlformats.org/officeDocument/2006/relationships/font" Target="fonts/ArialNarrow-italic.fntdata"/><Relationship Id="rId155" Type="http://schemas.openxmlformats.org/officeDocument/2006/relationships/font" Target="fonts/Arial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hys.libretexts.org/Bookshelves/University_Physics/Book%3A_University_Physics_(OpenStax)/Map%3A_University_Physics_III_-_Optics_and_Modern_Physics_(OpenStax)/6%3A_Photons_and_Matter_Waves/6.1%3A_Blackbody_Radiation"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eanenergywire.org/news/germanys-2025-renewables-share-goal-within-reach-think-tank" TargetMode="External"/><Relationship Id="rId3" Type="http://schemas.openxmlformats.org/officeDocument/2006/relationships/hyperlink" Target="https://ag-energiebilanzen.de/6-0-Primaerenergieverbrauch.html" TargetMode="External"/><Relationship Id="rId4" Type="http://schemas.openxmlformats.org/officeDocument/2006/relationships/hyperlink" Target="https://www.cleanenergywire.org/glossary/letter_p#primary_energy_consumption"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75928a829_3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475928a829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0251f42ed_1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addition to temperature there are other variables that characterize the climate system and that can show a change of the climate. For a representative description of the climate system (both for reporting purposes of the state of the different compartments and for outreach communication purposes, seven essential climate variables have been chosen: Surface temperture, ocean heat content, atmospheric CO2 concentration, ocean acidity, sea level, glacier volume, and the extent of Arctic and Antarctic sea ice. https://public.wmo.int/en/programmes/global-climate-observing-system/essential-climate-variables</a:t>
            </a:r>
            <a:endParaRPr/>
          </a:p>
        </p:txBody>
      </p:sp>
      <p:sp>
        <p:nvSpPr>
          <p:cNvPr id="418" name="Google Shape;418;g60251f42ed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41a731f019_17_7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g41a731f019_17_7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41a731f019_17_7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4" name="Google Shape;1364;g41a731f019_17_7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To achieve Paris’ promise, we will all need to produce no more than about 2 tonnes of CO2 per year by 2050 globally (IPCC).</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41a731f019_17_7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5" name="Google Shape;1375;g41a731f019_17_7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Infrastructure: hospitals, streets, administration</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6014d16084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2" name="Google Shape;1382;g6014d16084_0_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Let’s focus on the mobility sector</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41a731f019_17_7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1" name="Google Shape;1391;g41a731f019_17_7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HFC - Hydrofluorocarbons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Google Shape;1398;g475928a829_2_3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g475928a829_2_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41a731f019_17_7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CO2 footprint of vehicles per passenger depends on theirs type, size, distance and how many they are </a:t>
            </a:r>
            <a:r>
              <a:rPr lang="en-GB"/>
              <a:t>carrying</a:t>
            </a:r>
            <a:r>
              <a:rPr lang="en-GB"/>
              <a:t>. </a:t>
            </a:r>
            <a:endParaRPr/>
          </a:p>
        </p:txBody>
      </p:sp>
      <p:sp>
        <p:nvSpPr>
          <p:cNvPr id="1404" name="Google Shape;1404;g41a731f019_17_7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41a731f019_17_7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4" name="Google Shape;1414;g41a731f019_17_7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41a731f019_17_7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g41a731f019_17_7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6014d16084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4" name="Google Shape;1434;g6014d16084_0_1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Let’s focus on the mobility sector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1a731f019_17_1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order to understand the causes for these observed changes of the climate, a look at the energy budget of out planet is essential. Taking Earth as a system, we will now look at incoming and outgoing energy which ultimately determines the state of the climate system.</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Font typeface="Arial"/>
              <a:buNone/>
            </a:pPr>
            <a:r>
              <a:rPr lang="en-GB"/>
              <a:t>Source: </a:t>
            </a:r>
            <a:r>
              <a:rPr lang="en-GB">
                <a:latin typeface="Lato"/>
                <a:ea typeface="Lato"/>
                <a:cs typeface="Lato"/>
                <a:sym typeface="Lato"/>
              </a:rPr>
              <a:t>https://science-edu.larc.nasa.gov/energy_budget/pdf/EEB_StoryBoard_0616.pdf</a:t>
            </a:r>
            <a:endParaRPr/>
          </a:p>
          <a:p>
            <a:pPr indent="0" lvl="0" marL="0" rtl="0" algn="l">
              <a:spcBef>
                <a:spcPts val="0"/>
              </a:spcBef>
              <a:spcAft>
                <a:spcPts val="0"/>
              </a:spcAft>
              <a:buNone/>
            </a:pPr>
            <a:r>
              <a:rPr lang="en-GB"/>
              <a:t> </a:t>
            </a:r>
            <a:endParaRPr/>
          </a:p>
        </p:txBody>
      </p:sp>
      <p:sp>
        <p:nvSpPr>
          <p:cNvPr id="438" name="Google Shape;438;g41a731f019_17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41a731f019_17_7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g41a731f019_17_7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41a731f019_17_8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Smartphones - from 4% to 11% of total IT emissions. Data centers from 33% to 45% of total IT emissions</a:t>
            </a:r>
            <a:endParaRPr/>
          </a:p>
        </p:txBody>
      </p:sp>
      <p:sp>
        <p:nvSpPr>
          <p:cNvPr id="1450" name="Google Shape;1450;g41a731f019_17_8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6014d16084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0" name="Google Shape;1460;g6014d16084_0_1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Let’s focus on the mobility sector</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475928a829_2_3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g475928a829_2_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2" name="Shape 1472"/>
        <p:cNvGrpSpPr/>
        <p:nvPr/>
      </p:nvGrpSpPr>
      <p:grpSpPr>
        <a:xfrm>
          <a:off x="0" y="0"/>
          <a:ext cx="0" cy="0"/>
          <a:chOff x="0" y="0"/>
          <a:chExt cx="0" cy="0"/>
        </a:xfrm>
      </p:grpSpPr>
      <p:sp>
        <p:nvSpPr>
          <p:cNvPr id="1473" name="Google Shape;1473;g41a731f019_17_8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4" name="Google Shape;1474;g41a731f019_17_8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Beef cattle raised on deforested land is responsible for 12 times more greenhouse gas emissions than cows reared on natural pastures. The average beef from South America results in three times the amount of greenhouse gases as beef produced in Europe - and uses 10 times as much land. Chocolate and coffee originating from deforested rainforest produce relatively high greenhouse gases. For climate-friendly tomatoes, choose those grown outdoors or in high-tech greenhouses, instead of in greenhouses heated by gas or oil. Environmentally-minded beer-drinkers may be interested to know that draught beer is responsible for fewer emissions than recyclable cans, or worse, glass bottles.</a:t>
            </a:r>
            <a:endParaRPr>
              <a:solidFill>
                <a:srgbClr val="404040"/>
              </a:solidFill>
              <a:highlight>
                <a:srgbClr val="FFFFFF"/>
              </a:highlight>
            </a:endParaRPr>
          </a:p>
          <a:p>
            <a:pPr indent="0" lvl="0" marL="0" marR="0" rtl="0" algn="l">
              <a:spcBef>
                <a:spcPts val="0"/>
              </a:spcBef>
              <a:spcAft>
                <a:spcPts val="0"/>
              </a:spcAft>
              <a:buNone/>
            </a:pPr>
            <a:r>
              <a:t/>
            </a:r>
            <a:endParaRPr sz="1200">
              <a:solidFill>
                <a:srgbClr val="404040"/>
              </a:solidFill>
              <a:highlight>
                <a:srgbClr val="FFFFFF"/>
              </a:highlight>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3" name="Shape 1483"/>
        <p:cNvGrpSpPr/>
        <p:nvPr/>
      </p:nvGrpSpPr>
      <p:grpSpPr>
        <a:xfrm>
          <a:off x="0" y="0"/>
          <a:ext cx="0" cy="0"/>
          <a:chOff x="0" y="0"/>
          <a:chExt cx="0" cy="0"/>
        </a:xfrm>
      </p:grpSpPr>
      <p:sp>
        <p:nvSpPr>
          <p:cNvPr id="1484" name="Google Shape;1484;g41a731f019_17_8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5" name="Google Shape;1485;g41a731f019_17_8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Despite meat being a relatively low contributor to global food wastage in terms of volumes (less than 5% of total food wastage) it has a significant impact on climate change, contributing to over 20% of the carbon footprint of total food waste. This is because meat carbon footprint includes the emissions from producing a kilogram of meat (e.g. the methane emitted by ruminants), the emissions related to feed provision (e.g. the fertilizer used for the production of feed) and emissions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41a731f019_17_8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g41a731f019_17_8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g6014d16084_0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8" name="Google Shape;1508;g6014d16084_0_1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Let’s focus on the mobility sector</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41a731f019_17_8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7" name="Google Shape;1517;g41a731f019_17_8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100"/>
              <a:t>42% includes everything: industry, transportation, building, etc.</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Google Shape;1526;g475928a829_2_3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g475928a829_2_3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608985f22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608985f22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two tghings to consider for the energy budget of Earth are the planet itself and the sun. </a:t>
            </a:r>
            <a:r>
              <a:rPr lang="en-GB">
                <a:solidFill>
                  <a:schemeClr val="dk1"/>
                </a:solidFill>
              </a:rPr>
              <a:t>To describe the energy flow in this system</a:t>
            </a:r>
            <a:r>
              <a:rPr lang="en-GB">
                <a:solidFill>
                  <a:schemeClr val="dk1"/>
                </a:solidFill>
              </a:rPr>
              <a:t> we (only) need two fundamental physical properties of matter: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t>Source: </a:t>
            </a:r>
            <a:r>
              <a:rPr lang="en-GB">
                <a:latin typeface="Lato"/>
                <a:ea typeface="Lato"/>
                <a:cs typeface="Lato"/>
                <a:sym typeface="Lato"/>
              </a:rPr>
              <a:t>https://science-edu.larc.nasa.gov/energy_budget/pdf/EEB_StoryBoard_0616.pdf</a:t>
            </a:r>
            <a:endParaRPr/>
          </a:p>
          <a:p>
            <a:pPr indent="0" lvl="0" marL="0" rtl="0" algn="ctr">
              <a:spcBef>
                <a:spcPts val="0"/>
              </a:spcBef>
              <a:spcAft>
                <a:spcPts val="0"/>
              </a:spcAft>
              <a:buClr>
                <a:schemeClr val="dk1"/>
              </a:buClr>
              <a:buSzPts val="1100"/>
              <a:buFont typeface="Arial"/>
              <a:buNone/>
            </a:pPr>
            <a:r>
              <a:t/>
            </a:r>
            <a:endParaRPr/>
          </a:p>
        </p:txBody>
      </p:sp>
      <p:sp>
        <p:nvSpPr>
          <p:cNvPr id="446" name="Google Shape;446;g608985f226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41a731f019_17_8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g41a731f019_17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4" name="Shape 1544"/>
        <p:cNvGrpSpPr/>
        <p:nvPr/>
      </p:nvGrpSpPr>
      <p:grpSpPr>
        <a:xfrm>
          <a:off x="0" y="0"/>
          <a:ext cx="0" cy="0"/>
          <a:chOff x="0" y="0"/>
          <a:chExt cx="0" cy="0"/>
        </a:xfrm>
      </p:grpSpPr>
      <p:sp>
        <p:nvSpPr>
          <p:cNvPr id="1545" name="Google Shape;1545;g41a731f019_17_5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g41a731f019_17_5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2" name="Shape 1552"/>
        <p:cNvGrpSpPr/>
        <p:nvPr/>
      </p:nvGrpSpPr>
      <p:grpSpPr>
        <a:xfrm>
          <a:off x="0" y="0"/>
          <a:ext cx="0" cy="0"/>
          <a:chOff x="0" y="0"/>
          <a:chExt cx="0" cy="0"/>
        </a:xfrm>
      </p:grpSpPr>
      <p:sp>
        <p:nvSpPr>
          <p:cNvPr id="1553" name="Google Shape;1553;g41a731f019_17_8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g41a731f019_17_8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6014d16084_0_1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g6014d16084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41a731f019_17_8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7" name="Google Shape;1567;g41a731f019_17_8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100"/>
              <a:t>Methane has a global warming potential 23 times that of CO2; when combusted, each molecule of methane is converted to one molecule of CO</a:t>
            </a:r>
            <a:r>
              <a:rPr baseline="-25000" lang="en-GB"/>
              <a:t>2</a:t>
            </a:r>
            <a:r>
              <a:rPr lang="en-GB" sz="1100"/>
              <a:t>, thus reducing the global warming effect by 96%. Cogeneration plants generate both electricity and heat from the same power source. Fuel efficiency projects replace a combustion device with one using less fuel per unit of energy provided. Energy-efficient buildings reduce the amount of energy wasted in buildings through efficient heating, cooling or lighting systems.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g41a731f019_17_8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4" name="Google Shape;1574;g41a731f019_17_8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100"/>
              <a:t>Evaluation: difficult. Guarantee: if the emissions savings don't come through or they turn out to be "non-additional", the provider</a:t>
            </a:r>
            <a:r>
              <a:rPr lang="en-GB"/>
              <a:t> </a:t>
            </a:r>
            <a:r>
              <a:rPr lang="en-GB" sz="1100"/>
              <a:t>promises to make up the loss via another project. Some projects fund an offset project and then sell the carbon savings once the cuts have actually been made. Non-additional: wouldn’t happen otherwise, because energy saving is economically profitable or is required because of the environmental regulations.</a:t>
            </a:r>
            <a:r>
              <a:rPr lang="en-GB"/>
              <a:t> </a:t>
            </a:r>
            <a:r>
              <a:rPr lang="en-GB" sz="1100"/>
              <a:t>Side effects: planting trees can take land from indigenous communities, introduce invasive species.</a:t>
            </a:r>
            <a:r>
              <a:rPr lang="en-GB"/>
              <a:t> </a:t>
            </a:r>
            <a:r>
              <a:rPr lang="en-GB" sz="1100"/>
              <a:t>Permanence: planting trees, but trees may be later harvested to burn the wood. Trees suffer from global warming.</a:t>
            </a:r>
            <a:r>
              <a:rPr lang="en-GB"/>
              <a:t> </a:t>
            </a:r>
            <a:r>
              <a:rPr lang="en-GB" sz="1100"/>
              <a:t>Additional benefits: improving local economy, contributing to climate justice, biodiversity preservation.</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41a731f019_17_8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1" name="Google Shape;1581;g41a731f019_17_8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5 different ways of a carbon neutral lifestyles. But you can significantly reduc</a:t>
            </a:r>
            <a:r>
              <a:rPr lang="en-GB"/>
              <a:t>e your carbon footprint, but you </a:t>
            </a:r>
            <a:r>
              <a:rPr lang="en-GB" sz="1100"/>
              <a:t>cannot be completely carbon neutral on your own in an industrial country. The problem should be tackled collectively.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41a731f019_17_9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g41a731f019_17_9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475928a829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475928a829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Climathon - creative solutions.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6014d1608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6014d1608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climate change clock is ticking, but there’s still time, carbon budget left. Changes are needed on the global politics, countries, organizations, </a:t>
            </a:r>
            <a:r>
              <a:rPr lang="en-GB"/>
              <a:t>individuals</a:t>
            </a:r>
            <a:r>
              <a:rPr lang="en-GB"/>
              <a:t>. We cannot continue as we were going till now. There are many solutions already proposed. We should do it together and be creative about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1a731f019_17_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4" name="Google Shape;454;g41a731f019_17_1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All matter with a temperature above absolute zero (-273,16°C) </a:t>
            </a:r>
            <a:r>
              <a:rPr lang="en-GB"/>
              <a:t>emits</a:t>
            </a:r>
            <a:r>
              <a:rPr lang="en-GB"/>
              <a:t> energy in the form of electromagnetic radiation. The radiation is emitted as a distribution of different wavelengths (“colours”). For an idealized body of matter (black body) its temperature determines two things: the distribution of the wavelengths of the radiation (different spectra for different temperatures on the left; illustration of the phenomenon on the right: the colder the rod the more the </a:t>
            </a:r>
            <a:r>
              <a:rPr lang="en-GB"/>
              <a:t>perceived</a:t>
            </a:r>
            <a:r>
              <a:rPr lang="en-GB"/>
              <a:t> colour changes towards the red (and vice versa).</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GB" sz="1100" u="sng">
                <a:solidFill>
                  <a:schemeClr val="hlink"/>
                </a:solidFill>
                <a:hlinkClick r:id="rId2"/>
              </a:rPr>
              <a:t>https://phys.libretexts.org/Bookshelves/University_Physics/Book%3A_University_Physics_(OpenStax)/Map%3A_University_Physics_III_-_Optics_and_Modern_Physics_(OpenStax)/6%3A_Photons_and_Matter_Waves/6.1%3A_Blackbody_Radiation</a:t>
            </a:r>
            <a:endParaRPr sz="1100"/>
          </a:p>
          <a:p>
            <a:pPr indent="0" lvl="0" marL="0" marR="0" rtl="0" algn="l">
              <a:spcBef>
                <a:spcPts val="0"/>
              </a:spcBef>
              <a:spcAft>
                <a:spcPts val="0"/>
              </a:spcAft>
              <a:buNone/>
            </a:pPr>
            <a:r>
              <a:t/>
            </a:r>
            <a:endParaRPr/>
          </a:p>
          <a:p>
            <a:pPr indent="0" lvl="0" marL="0" marR="0" rtl="0" algn="l">
              <a:spcBef>
                <a:spcPts val="0"/>
              </a:spcBef>
              <a:spcAft>
                <a:spcPts val="0"/>
              </a:spcAft>
              <a:buNone/>
            </a:pPr>
            <a:r>
              <a:rPr lang="en-GB"/>
              <a:t>https://commons.wikimedia.org/wiki/File:Glowing_metal.jpg</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475928a829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475928a829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475928a829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475928a829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41a731f019_17_10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g41a731f019_17_10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41a731f019_17_3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4" name="Google Shape;1654;g41a731f019_17_3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6014d16084_2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7" name="Google Shape;1667;g6014d16084_2_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Impact of different gases, clouds etc.</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4" name="Shape 1674"/>
        <p:cNvGrpSpPr/>
        <p:nvPr/>
      </p:nvGrpSpPr>
      <p:grpSpPr>
        <a:xfrm>
          <a:off x="0" y="0"/>
          <a:ext cx="0" cy="0"/>
          <a:chOff x="0" y="0"/>
          <a:chExt cx="0" cy="0"/>
        </a:xfrm>
      </p:grpSpPr>
      <p:sp>
        <p:nvSpPr>
          <p:cNvPr id="1675" name="Google Shape;1675;g6014d16084_2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6" name="Google Shape;1676;g6014d16084_2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Impact of different gases, clouds etc.</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g6014d16084_2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5" name="Google Shape;1685;g6014d16084_2_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Impact of different gases, clouds etc.</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6014d16084_2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4" name="Google Shape;1694;g6014d16084_2_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Impact of different gases, clouds etc.</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6014d16084_2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3" name="Google Shape;1703;g6014d16084_2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Impact of different gases, clouds etc.</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Google Shape;1711;g41a731f019_17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2" name="Google Shape;1712;g41a731f019_17_3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1a731f019_17_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g41a731f019_17_1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The other thing that is determined by the temperature is the amount of energy that is emitted per unit time (i.e. the power) per surface area. This power is proportional to the fourth power of the temperature. A square meter of ice emits about 300W whereas a square meter of boiling water emits about 1100W.</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GB" sz="1100"/>
              <a:t>https://phys.libretexts.org/Bookshelves/University_Physics/Book%3A_University_Physics_(OpenStax)/Map%3A_University_Physics_III_-_Optics_and_Modern_Physics_(OpenStax)/6%3A_Photons_and_Matter_Waves/6.1%3A_Blackbody_Radiation</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6014d16084_3_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g6014d16084_3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1a731f019_17_1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500"/>
              <a:buFont typeface="Lato Light"/>
              <a:buNone/>
            </a:pPr>
            <a:r>
              <a:rPr lang="en-GB"/>
              <a:t>According to these basic physical properties of matter,</a:t>
            </a:r>
            <a:r>
              <a:rPr lang="en-GB"/>
              <a:t> the Sun and there Earth emit an electromagnetic spectrum - each according to its respective temperature. Sun ~5800K → peak in the visible spectral range. Earth 291K (18°C) → emission in the infrared spectral range.</a:t>
            </a:r>
            <a:endParaRPr/>
          </a:p>
          <a:p>
            <a:pPr indent="0" lvl="0" marL="0" rtl="0" algn="l">
              <a:spcBef>
                <a:spcPts val="0"/>
              </a:spcBef>
              <a:spcAft>
                <a:spcPts val="0"/>
              </a:spcAft>
              <a:buClr>
                <a:srgbClr val="000000"/>
              </a:buClr>
              <a:buSzPts val="1500"/>
              <a:buFont typeface="Lato Light"/>
              <a:buNone/>
            </a:pPr>
            <a:r>
              <a:t/>
            </a:r>
            <a:endParaRPr/>
          </a:p>
          <a:p>
            <a:pPr indent="0" lvl="0" marL="0" rtl="0" algn="l">
              <a:spcBef>
                <a:spcPts val="0"/>
              </a:spcBef>
              <a:spcAft>
                <a:spcPts val="0"/>
              </a:spcAft>
              <a:buClr>
                <a:srgbClr val="000000"/>
              </a:buClr>
              <a:buSzPts val="1500"/>
              <a:buFont typeface="Lato Light"/>
              <a:buNone/>
            </a:pPr>
            <a:r>
              <a:rPr lang="en-GB"/>
              <a:t>Image source: Generalic, Eni. "Global warming." </a:t>
            </a:r>
            <a:r>
              <a:rPr i="1" lang="en-GB"/>
              <a:t>Croatian-English Chemistry Dictionary &amp; Glossary</a:t>
            </a:r>
            <a:r>
              <a:rPr lang="en-GB"/>
              <a:t>. 20 Oct. 2018. KTF-Split. 10 Oct. 2019. Link: https://glossary.periodni.com/glossary.php?en=global+warming</a:t>
            </a:r>
            <a:endParaRPr/>
          </a:p>
        </p:txBody>
      </p:sp>
      <p:sp>
        <p:nvSpPr>
          <p:cNvPr id="474" name="Google Shape;474;g41a731f019_17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0251f42ed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60251f42ed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With this basic understanding, we can now look at the system of Sun and Earth. We have the (visible) radiation coming from the sun and hitting the earth. Since Earth is not an ideal (black) body that absorbs all this radiation, a part of it is emitted to space after being reflected. This reflectivity is called albedo and is about 30%.</a:t>
            </a:r>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GB">
                <a:solidFill>
                  <a:schemeClr val="dk1"/>
                </a:solidFill>
              </a:rPr>
              <a:t>Source: </a:t>
            </a:r>
            <a:r>
              <a:rPr lang="en-GB">
                <a:solidFill>
                  <a:schemeClr val="dk1"/>
                </a:solidFill>
                <a:latin typeface="Lato"/>
                <a:ea typeface="Lato"/>
                <a:cs typeface="Lato"/>
                <a:sym typeface="Lato"/>
              </a:rPr>
              <a:t>https://science-edu.larc.nasa.gov/energy_budget/pdf/EEB_StoryBoard_0616.pdf</a:t>
            </a:r>
            <a:endParaRPr>
              <a:solidFill>
                <a:schemeClr val="dk1"/>
              </a:solidFill>
            </a:endParaRPr>
          </a:p>
          <a:p>
            <a:pPr indent="0" lvl="0" marL="0" rtl="0" algn="l">
              <a:spcBef>
                <a:spcPts val="0"/>
              </a:spcBef>
              <a:spcAft>
                <a:spcPts val="0"/>
              </a:spcAft>
              <a:buNone/>
            </a:pPr>
            <a:r>
              <a:t/>
            </a:r>
            <a:endParaRPr/>
          </a:p>
        </p:txBody>
      </p:sp>
      <p:sp>
        <p:nvSpPr>
          <p:cNvPr id="483" name="Google Shape;483;g60251f42ed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08985f226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608985f226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rest of the solar radiation is absorbed and thereby heats the Earth. In addition to the radiation from the sun absorbed and reflected, we also have to consider the energy that is emitted by Earth due to its own temperature. As we know, this is emitted in the form of infrared radiation. (The surface temperature of Earth in this simple model is mostly the result of the heating of the surface that occurs when the solar radiation is absorbed. There is a tiny contribution from the </a:t>
            </a:r>
            <a:r>
              <a:rPr lang="en-GB"/>
              <a:t>interior</a:t>
            </a:r>
            <a:r>
              <a:rPr lang="en-GB"/>
              <a:t> of the earth where e.g. radioactive decay produces or volcanic activity contributes energy to the surface, but this is only 1-2% of the Sun’s contribution. If in our simple model we now consider Earth as piece of rock (with the same properties as the actual Earth in terms of reflectivity of sunlight) the global average temperature that would be the result of heating by incoming solar radiation and cooling (energy loss) from outgoing radiation would be -18°C. So there clearly something that is missing in this description.</a:t>
            </a:r>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GB">
                <a:solidFill>
                  <a:schemeClr val="dk1"/>
                </a:solidFill>
              </a:rPr>
              <a:t>Source: </a:t>
            </a:r>
            <a:r>
              <a:rPr lang="en-GB">
                <a:solidFill>
                  <a:schemeClr val="dk1"/>
                </a:solidFill>
                <a:latin typeface="Lato"/>
                <a:ea typeface="Lato"/>
                <a:cs typeface="Lato"/>
                <a:sym typeface="Lato"/>
              </a:rPr>
              <a:t>https://science-edu.larc.nasa.gov/energy_budget/pdf/EEB_StoryBoard_0616.pdf</a:t>
            </a:r>
            <a:endParaRPr>
              <a:solidFill>
                <a:schemeClr val="dk1"/>
              </a:solidFill>
            </a:endParaRPr>
          </a:p>
          <a:p>
            <a:pPr indent="0" lvl="0" marL="0" rtl="0" algn="l">
              <a:spcBef>
                <a:spcPts val="0"/>
              </a:spcBef>
              <a:spcAft>
                <a:spcPts val="0"/>
              </a:spcAft>
              <a:buNone/>
            </a:pPr>
            <a:r>
              <a:t/>
            </a:r>
            <a:endParaRPr/>
          </a:p>
        </p:txBody>
      </p:sp>
      <p:sp>
        <p:nvSpPr>
          <p:cNvPr id="499" name="Google Shape;499;g608985f226_1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1a731f019_17_1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improve the model, we have to add the atmosphere to it and look at the energy fluxes in it. Again we start with the incoming solar radiation.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523" name="Google Shape;523;g41a731f019_17_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41a731f019_17_1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531" name="Google Shape;531;g41a731f019_17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75928a829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75928a829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GB"/>
              <a:t>Ask Question: What will be the temperature the day after tomorrow? What will be the temperature on January 17</a:t>
            </a:r>
            <a:r>
              <a:rPr baseline="30000" lang="en-GB"/>
              <a:t>th</a:t>
            </a:r>
            <a:r>
              <a:rPr lang="en-GB"/>
              <a:t> 2020? 🡪 Take guesses. Suggest 35°C Why is that not reasonable? How come we can “predict” the temperature in January even though weather forecasts are only reliable for 1-2 weeks?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1a731f019_17_1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combined effect of the reflection in the atmosphere and on the surface is about 30% of the incoming solar radiation.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538" name="Google Shape;538;g41a731f019_17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0251f42ed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0251f42ed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looking at our planet from space that’s exactly what can be seen. Light reflected from the surface (continents) and light reflected by the clouds.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http://lasp.colorado.edu/~bagenal/3720/CLASS5/5Spectroscopy.html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1a731f019_17_1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energy emitted by Earth traverses the </a:t>
            </a:r>
            <a:r>
              <a:rPr lang="en-GB"/>
              <a:t>atmosphere</a:t>
            </a:r>
            <a:r>
              <a:rPr lang="en-GB"/>
              <a:t> from the ground. Since the atmosphere contains gases (the most important </a:t>
            </a:r>
            <a:r>
              <a:rPr lang="en-GB"/>
              <a:t>naturally</a:t>
            </a:r>
            <a:r>
              <a:rPr lang="en-GB"/>
              <a:t> occurring ones being water vapour and CO2) which, due to their molecular structure, very efficiently absorb infrared radiation in the spectral range in which Earth emits, the radiation emitted from the surface is mostly absorbed.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553" name="Google Shape;553;g41a731f019_17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41a731f019_17_1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Only a small fraction of the radiation and thus emitted energy directly escapes to space and thus leaves the system. Over large parts of the spectrum, the atmosphere, seen from the ground, is intransparent to infrared radiation.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562" name="Google Shape;562;g41a731f019_17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1a731f019_17_2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Because the atmosphere gets thinner with altitude (and thus the concentration of absorbing gases gets smaller) when moving upwards in the atmosphere, there is an altitude at which the atmosphere effectively becomes transparent because the amount of absorbing gases above has decreased. From this altitude, infrared radiation can escape to space. The matter that is emitting this infrared radiation higher up are the gas molecules (as well as droplets and particles) in the atmosphere.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569" name="Google Shape;569;g41a731f019_17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6014d1608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6014d160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fact that in the infrared spectral range radiation escaping to space originates from higher up in the atmosphere can be seen on the right here. Despite the fact that the image shows the same point in time, in the infrared the surface of Earth is not visible, but the structures seen only correspond to meteorological systems in the atmosphere that can also be seen in the visible.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1a731f019_17_2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Infrared radiation that can escape into space is emitted in all directions by the gas molecules in the atmosphere which get the energy for this emission from the absorption of radiation from below. Since temperature decreases with altitude, to total amount of energy emitted from higher up in the atmosphere is smaller than from the surface of the Earth. The portion of energy emitted by the gas molecules back towards the surface increases the surface temperature, which is the greenhouse effect. The gases in the atmosphere that lead to it (i.e. that absorb in the infrared) accordingly are called greenhouse gases. The natural greenhouse effect (mainly due to water vapour and natural CO2) leads to an average temperature of 15C (compared to the -18C Earth would have without an atmosphere).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587" name="Google Shape;587;g41a731f019_17_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41a731f019_17_2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complete the picture of energy flow in the atmosphere, the contribution of sensible heat to the atmosphere and the release of latent heat (stored in water vapour and released when the vapour changes phase and condenses) have to be added.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597" name="Google Shape;597;g41a731f019_17_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41a731f019_17_2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41a731f019_17_2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75928a829_2_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Changes of the energy budget and hence climate are the result of an imbalance of the incoming and outgoing energy flows (depicted in box in upper right hand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a:t>
            </a:r>
            <a:r>
              <a:rPr lang="en-GB"/>
              <a:t>https://web.archive.org/web/20140421050855/http://science-edu.larc.nasa.gov/energy_budget/</a:t>
            </a:r>
            <a:endParaRPr/>
          </a:p>
        </p:txBody>
      </p:sp>
      <p:sp>
        <p:nvSpPr>
          <p:cNvPr id="618" name="Google Shape;618;g475928a829_2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1a731f019_17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 name="Google Shape;326;g41a731f019_17_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Weather: The state of the atmosphere at a specific place and time expressed by variables such as temperature, wind speed, humidity, amount of precipitation per time etc</a:t>
            </a:r>
            <a:endParaRPr/>
          </a:p>
          <a:p>
            <a:pPr indent="0" lvl="0" marL="0" rtl="0" algn="l">
              <a:spcBef>
                <a:spcPts val="0"/>
              </a:spcBef>
              <a:spcAft>
                <a:spcPts val="0"/>
              </a:spcAft>
              <a:buNone/>
            </a:pPr>
            <a:r>
              <a:rPr lang="en-GB"/>
              <a:t>Climate: “the average weather” over a long period of time (Typically 30 years - World Meteorological Organization recommendation), more technically: a statistical description of the weather over the base period with a mean value and a variance (and potentially other statistical measures)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77b64505d_0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way changes to the energy budget can occur are by a change of surface properties that affect Earth’s albedo.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635" name="Google Shape;635;g477b64505d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41a731f019_17_2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for instance bright areas are increased (e.g. more deserts, deforestation → less dark forest more bright crops) the amount of reflected radiation increases leading to an imbalance with more energy leaving the system than entering. The change in albedo in this case leads to a negative radiative forcing (i.e. an imbalance in the energy flux at the top of the atmosphere)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652" name="Google Shape;652;g41a731f019_17_2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77b64505d_0_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671" name="Google Shape;671;g477b64505d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477b64505d_0_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other way the energy budget can change is due to changes of the energy fluxes in the infrared spectral range.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687" name="Google Shape;687;g477b64505d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1a731f019_17_2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the concentration of greenhouse gases increases (e.g. through the emission of CO2), the atmosphere becomes more opaque for infrared radiation. Seen from the ground that does not change much since the atmosphere is already more or less intransparent. However, increasing the amount of infrared absorbers moves the altitude from where radiation can escape to space upwards. Since the temperature in this new altitude is lower than in the previous altitude, less energy is emitted by and the system is out of balance again with more energy taken up by the system than emitted to space. This is a positive radiative forcing.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Based on: https://web.archive.org/web/20140421050855/http://science-edu.larc.nasa.gov/energy_budget/</a:t>
            </a:r>
            <a:endParaRPr/>
          </a:p>
          <a:p>
            <a:pPr indent="0" lvl="0" marL="0" rtl="0" algn="l">
              <a:spcBef>
                <a:spcPts val="0"/>
              </a:spcBef>
              <a:spcAft>
                <a:spcPts val="0"/>
              </a:spcAft>
              <a:buNone/>
            </a:pPr>
            <a:r>
              <a:t/>
            </a:r>
            <a:endParaRPr/>
          </a:p>
        </p:txBody>
      </p:sp>
      <p:sp>
        <p:nvSpPr>
          <p:cNvPr id="704" name="Google Shape;704;g41a731f019_17_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6014d16084_3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1" name="Google Shape;721;g6014d16084_3_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To assess the impact of all human activities on the overall radiative forcing, the individual impact of activities with a relevant influence on the energy budget has to be determined. The change of the radiative forcing is expressed relative to the year 1750 when the industrial revolution started. Different factors on the radiative budget can be grouped based on origin, the original activity or originally emitted compound and the life time of the compound in the atmosphere.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60251f42ed_1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0" name="Google Shape;730;g60251f42ed_1_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A large part of anthropogenic influence on radiative forcing is due to the emission of gases. These can be separated in long-lived and thus well-mixed gases that directly influence the radiative forcing (e.g. CO2), others that influence the forcing and whose products of chemical reactions in the atmosphere are greenhouse gases as well (e.g. methane CH4 as a well mixed, long lived (10 years) molecule as well as the short lived gases). Some gases are greenhouse gases themselves but destroy other greenhouse gases leading to a both positive and negative contribution to the radiative forcing (e.g. the Halocarbons).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60251f42ed_1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1" name="Google Shape;741;g60251f42ed_1_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The emission of particles or of substances that form particles in the atmosphere also influence the energy balance. The sign of the radiative forcing here depends on the properties of the particles. While dark particles like black carbon (e.g. in the form of soot) increase lower the albedo and absorb more radiation, for other particles a shading influence in dominant leading to negative radiative forcing. Since particles are a prerequisite for the formation of clouds, they indirectly have a secondary influence on the energy budget which contributes a negative radiative forcing through the formation of additional clouds (although with a large uncertainty)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60251f42ed_1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2" name="Google Shape;752;g60251f42ed_1_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Anthropogenic albedo change due to changed land use has led to a net increase in the albedo leading to a negative radiative forcing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60251f42ed_1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3" name="Google Shape;763;g60251f42ed_1_1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Compared to anthropogenic influence factors, the change of incoming visible radiation from the sun is very small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1a731f019_17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g41a731f019_17_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100"/>
              <a:t>Essential climate variables (&gt;45 ):</a:t>
            </a:r>
            <a:endParaRPr/>
          </a:p>
          <a:p>
            <a:pPr indent="-298450" lvl="0" marL="457200" rtl="0" algn="l">
              <a:spcBef>
                <a:spcPts val="0"/>
              </a:spcBef>
              <a:spcAft>
                <a:spcPts val="0"/>
              </a:spcAft>
              <a:buClr>
                <a:srgbClr val="000000"/>
              </a:buClr>
              <a:buSzPts val="1100"/>
              <a:buFont typeface="Arial"/>
              <a:buChar char="•"/>
            </a:pPr>
            <a:r>
              <a:rPr lang="en-GB" sz="1100"/>
              <a:t>Atmosphere: surface temperature, humidity, trace gas composition, …</a:t>
            </a:r>
            <a:endParaRPr/>
          </a:p>
          <a:p>
            <a:pPr indent="-298450" lvl="0" marL="457200" rtl="0" algn="l">
              <a:spcBef>
                <a:spcPts val="0"/>
              </a:spcBef>
              <a:spcAft>
                <a:spcPts val="0"/>
              </a:spcAft>
              <a:buClr>
                <a:srgbClr val="000000"/>
              </a:buClr>
              <a:buSzPts val="1100"/>
              <a:buFont typeface="Arial"/>
              <a:buChar char="•"/>
            </a:pPr>
            <a:r>
              <a:rPr lang="en-GB" sz="1100"/>
              <a:t>Hydrosphere: ocean temperature, river discharge, …</a:t>
            </a:r>
            <a:endParaRPr/>
          </a:p>
          <a:p>
            <a:pPr indent="-298450" lvl="0" marL="457200" rtl="0" algn="l">
              <a:spcBef>
                <a:spcPts val="0"/>
              </a:spcBef>
              <a:spcAft>
                <a:spcPts val="0"/>
              </a:spcAft>
              <a:buClr>
                <a:srgbClr val="000000"/>
              </a:buClr>
              <a:buSzPts val="1100"/>
              <a:buFont typeface="Arial"/>
              <a:buChar char="•"/>
            </a:pPr>
            <a:r>
              <a:rPr lang="en-GB" sz="1100"/>
              <a:t>Cryosphere: sea ice extent, glacier volume, …</a:t>
            </a:r>
            <a:endParaRPr/>
          </a:p>
          <a:p>
            <a:pPr indent="-298450" lvl="0" marL="457200" rtl="0" algn="l">
              <a:spcBef>
                <a:spcPts val="0"/>
              </a:spcBef>
              <a:spcAft>
                <a:spcPts val="0"/>
              </a:spcAft>
              <a:buClr>
                <a:srgbClr val="000000"/>
              </a:buClr>
              <a:buSzPts val="1100"/>
              <a:buFont typeface="Arial"/>
              <a:buChar char="•"/>
            </a:pPr>
            <a:r>
              <a:rPr lang="en-GB" sz="1100"/>
              <a:t>Biospheres: above-ground biomass, leaf area index,…</a:t>
            </a:r>
            <a:endParaRPr/>
          </a:p>
          <a:p>
            <a:pPr indent="-298450" lvl="0" marL="457200" rtl="0" algn="l">
              <a:spcBef>
                <a:spcPts val="0"/>
              </a:spcBef>
              <a:spcAft>
                <a:spcPts val="0"/>
              </a:spcAft>
              <a:buClr>
                <a:srgbClr val="000000"/>
              </a:buClr>
              <a:buSzPts val="1100"/>
              <a:buFont typeface="Arial"/>
              <a:buChar char="•"/>
            </a:pPr>
            <a:r>
              <a:rPr lang="en-GB" sz="1100"/>
              <a:t>Lithosphere: soil moisture, soil carbon, …</a:t>
            </a:r>
            <a:endParaRPr/>
          </a:p>
          <a:p>
            <a:pPr indent="-298450" lvl="0" marL="457200" rtl="0" algn="l">
              <a:spcBef>
                <a:spcPts val="0"/>
              </a:spcBef>
              <a:spcAft>
                <a:spcPts val="0"/>
              </a:spcAft>
              <a:buClr>
                <a:srgbClr val="000000"/>
              </a:buClr>
              <a:buSzPts val="1100"/>
              <a:buFont typeface="Arial"/>
              <a:buChar char="•"/>
            </a:pPr>
            <a:r>
              <a:rPr lang="en-GB" sz="1100"/>
              <a:t>(Anthroposphere): greenhouse gas emissions, waster usage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6014d16084_3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4" name="Google Shape;774;g6014d16084_3_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To illustrate the process of determining the radiative forcing, the most important anthropogenic greenhouse gas CO2 is taken as an example. To determine the radiative forcing of additional CO2 emitted since 1750, based on the understanding of the basic radiative influence and properties of the CO2 molecule (which leads to an increase in radiative forcing by 3.7 W/m^2 for every doubling of the concentration), the additional amount of CO2 in the current atmosphere compared to 1750 has to be determined and attributed to anthropogenic activities.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41a731f019_17_3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current CO2 levels, direct measurements are </a:t>
            </a:r>
            <a:r>
              <a:rPr lang="en-GB"/>
              <a:t>available</a:t>
            </a:r>
            <a:r>
              <a:rPr lang="en-GB"/>
              <a:t> starting with the Keeling measurements on Hawaii in the late 50s.</a:t>
            </a:r>
            <a:endParaRPr/>
          </a:p>
        </p:txBody>
      </p:sp>
      <p:sp>
        <p:nvSpPr>
          <p:cNvPr id="785" name="Google Shape;785;g41a731f019_17_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41a731f019_17_3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1750 CO2 levels, climate archives have to be used. A very reliable source of past CO2 concentrations is the analysis of air bubbles trapped in ice from the big ice sheets in glaciers, on Greenland and Antarctica.With ice cores from Antarctica and Greenland, currently past CO2 concentrations of the last 800 000 years can be determined with scientists searching for spots in Antarctica where to get ice from 1 000 000 years ago. </a:t>
            </a:r>
            <a:endParaRPr/>
          </a:p>
        </p:txBody>
      </p:sp>
      <p:sp>
        <p:nvSpPr>
          <p:cNvPr id="792" name="Google Shape;792;g41a731f019_17_3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1a731f019_17_3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Analysing these ice cores illustrates the </a:t>
            </a:r>
            <a:r>
              <a:rPr lang="en-GB"/>
              <a:t>extraordinarily</a:t>
            </a:r>
            <a:r>
              <a:rPr lang="en-GB"/>
              <a:t> high CO2 concentrations we have reached already today as well as the speed of the increase which is unprecedented for at least the last 20 000 years. Concentrations today are as far from those previously associated with warm periods than those from concentrations during ice ages.</a:t>
            </a:r>
            <a:endParaRPr/>
          </a:p>
        </p:txBody>
      </p:sp>
      <p:sp>
        <p:nvSpPr>
          <p:cNvPr id="804" name="Google Shape;804;g41a731f019_17_3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41a731f019_17_3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1" name="Google Shape;811;g41a731f019_17_3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There are different ways of determining the anthropogenic contribution to atmospheric CO2 </a:t>
            </a:r>
            <a:r>
              <a:rPr lang="en-GB"/>
              <a:t>concentrations</a:t>
            </a:r>
            <a:r>
              <a:rPr lang="en-GB"/>
              <a:t>. One is a bottom up approach analysing the amount of fossil fuels that have been used throughout history. Since the chemistry of burning coal, oil and gas is known, the emitted CO2 is estimated based on fuel consumption. A small fraction of CO2 originates from cement production through lime burning both from the fuel required to attain the necessary temperatures of about 1000C and the chemical reaction that turns lime into cement. Due to the latter contribution that would still happen when the temperatures would be attained differently, cement production is part of the hard-to-abate industrial activities.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1a731f019_17_3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2" name="Google Shape;822;g41a731f019_17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To the CO2 produced in fossil fuel burning, the CO2 released from land use change has to be added. This due to the cutting down of trees that then release the carbon stored in them or when peatlands are set dry, which also store large amounts of carbon. Historically CO2 from land use change dominated yearly emissions well into the 20th century and also in the cumulative amounts fossil fuels only overtook land use change after the 1970s.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41a731f019_17_3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9" name="Google Shape;829;g41a731f019_17_3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When comparing the CO2 emitted with the observations in the atmosphere, (luckily) only about 50% of the CO2 end up in the atmosphere. About 25% are taken up by the oceans, first by physical dissolution and then through reaction to bicarbonate and carbonate which also leads to an acidification of the oceans. The other 25% are taken up by the biosphere with (some) plants growing better when more carbon in the form of CO2 is </a:t>
            </a:r>
            <a:r>
              <a:rPr lang="en-GB"/>
              <a:t>available</a:t>
            </a:r>
            <a:r>
              <a:rPr lang="en-GB"/>
              <a:t>. </a:t>
            </a:r>
            <a:endParaRPr/>
          </a:p>
          <a:p>
            <a:pPr indent="0" lvl="0" marL="0" marR="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1a731f019_17_3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4" name="Google Shape;844;g41a731f019_17_3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a:t>Among the anthropogenic influence factors on the radiative forcing the long lived greenhouse gases have the largest positive influence which is slightly offset by other anthropogenic factors. In comparison to that natural factors (in addition to the changes of the solar irradiance also emissions from volcanoes) only have a minor influence.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41a731f019_17_4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get an idea of the consequences of the anthropogenic influence on the climate system we need connect the radiative forcing of the different effects to the climate variables from the first slides. This is not straight forward to do. This difficulty is mainly due to feedbacks in the climate system.</a:t>
            </a:r>
            <a:endParaRPr/>
          </a:p>
        </p:txBody>
      </p:sp>
      <p:sp>
        <p:nvSpPr>
          <p:cNvPr id="853" name="Google Shape;853;g41a731f019_17_4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41a731f019_17_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9" name="Google Shape;859;g41a731f019_17_3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To get an idea of the consequences of the anthropogenic influence on the climate system we need connect the radiative forcing of the different effects to the climate variables from the first slides. This connection is called the climate sensitivity, which is often expressed as the long-term temperature response of the climate system to the radiative forcing of a doubling of CO2 concentrations. This is not straight forward to do. The IPCC AR5 (2013) states that:  “there is high confidence that ECS (=Equilibrium climate sensitivity: equilibrium temperature change for sustained doubling of CO</a:t>
            </a:r>
            <a:r>
              <a:rPr baseline="-25000" lang="en-GB"/>
              <a:t>2</a:t>
            </a:r>
            <a:r>
              <a:rPr lang="en-GB"/>
              <a:t>) is extremely unlikely less than 1°C and medium confidence that the ECS is likely between 1.5°C and 4.5°C and very unlikely greater than 6°C"</a:t>
            </a:r>
            <a:endParaRPr/>
          </a:p>
          <a:p>
            <a:pPr indent="0" lvl="0" marL="0" rtl="0" algn="l">
              <a:spcBef>
                <a:spcPts val="0"/>
              </a:spcBef>
              <a:spcAft>
                <a:spcPts val="0"/>
              </a:spcAft>
              <a:buNone/>
            </a:pPr>
            <a:r>
              <a:rPr lang="en-GB"/>
              <a:t>The difficulty to pin this relation down is mainly due to feedbacks in the climate system.</a:t>
            </a:r>
            <a:endParaRPr/>
          </a:p>
          <a:p>
            <a:pPr indent="0" lvl="0" marL="0" marR="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1a731f019_17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g41a731f019_17_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Since climate (variables) are the result of an averaging (as we learned on the slide before) there is a range of values around that mean that can occur when e.g. temperature is measured on a specific day with values close to the average being more likely than extreme events. (5°C at christmas in Germany more likely than 20°C). A change in climate can come in two forms (or a combination of both): The average of a variable like temperature could change in one direction (average temperature on christmas day changes from 5 to 7°) or the frequency distribution could change e.g. more temperature extremes could occur while the average stays the same. A change in one of the climate variables is referred to when it is sustained i.e. goes on for a certain time (IPCC uses a decade - see IPCC Glossary on “climate change”)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475928a829_2_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illustrate the way feedback complicated things take the situation after the emission of additional greenhouse gases. The resulting imbalance in the energy fluxes leads to an uptake of energy.</a:t>
            </a:r>
            <a:endParaRPr/>
          </a:p>
        </p:txBody>
      </p:sp>
      <p:sp>
        <p:nvSpPr>
          <p:cNvPr id="868" name="Google Shape;868;g475928a829_2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41a731f019_17_4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immediate response of the climate system is an increase in temperature. This increase will continue as long the imbalance persists i.e. until the temperature of the atmosphere in the effective transparency altitude from where the infrared radiation can escape to space is high enough for the emitted energy to large enough to balance the fluxes.</a:t>
            </a:r>
            <a:endParaRPr/>
          </a:p>
        </p:txBody>
      </p:sp>
      <p:sp>
        <p:nvSpPr>
          <p:cNvPr id="886" name="Google Shape;886;g41a731f019_17_4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477b64505d_0_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heated up system is in balance again but the increase in temperature has consequences for the system.</a:t>
            </a:r>
            <a:endParaRPr/>
          </a:p>
        </p:txBody>
      </p:sp>
      <p:sp>
        <p:nvSpPr>
          <p:cNvPr id="906" name="Google Shape;906;g477b64505d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41a731f019_17_4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example, bright, reflective ice surfaces decrease at higher temperatures leading to an increased absorption of visible solar radiation again creating an imbalance. This is a positive feedback i.e. a feedback that reinforces the initial perturbation (the emission of CO2)</a:t>
            </a:r>
            <a:endParaRPr/>
          </a:p>
        </p:txBody>
      </p:sp>
      <p:sp>
        <p:nvSpPr>
          <p:cNvPr id="925" name="Google Shape;925;g41a731f019_17_4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1a731f019_17_4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Another example of a positive feedback in a warmer Earth is produced by water vapour. Since in a warmer climate more water evaporates and the atmosphere can hold more water vapour, which is a greenhouse gas, the increase in CO2 leads to an increase of water vapour and thus to an imbalance on the infrared side of the energy fluxes</a:t>
            </a:r>
            <a:endParaRPr/>
          </a:p>
        </p:txBody>
      </p:sp>
      <p:sp>
        <p:nvSpPr>
          <p:cNvPr id="945" name="Google Shape;945;g41a731f019_17_4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41a731f019_17_4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example for a negative feedback is an improved growth of biomass under higher CO2 concentrations and higher temperatures. This leads to an additional uptake of CO2 from the atmosphere reducing the radiative forcing.</a:t>
            </a:r>
            <a:endParaRPr/>
          </a:p>
        </p:txBody>
      </p:sp>
      <p:sp>
        <p:nvSpPr>
          <p:cNvPr id="966" name="Google Shape;966;g41a731f019_17_4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41a731f019_17_4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5" name="Google Shape;985;g41a731f019_17_4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So if we can’t easily calculate the climate sensitivity can we maybe use the observed increase in radiative forcing together with the observed temperature increase to determine the climate sensitivity. Unfortunately this is not really possible because the different compartments of the climate system are quite slow to respond to the radiative forcing (which also is still increasing with ongoing CO2 emissions) and hence the system is not yet in equilibrium. At the moment, large amounts of energy are still taken up by the oceans which due to their large heat capacity buffer the temperature increase.</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Google Shape;993;g41a731f019_17_5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4" name="Google Shape;994;g41a731f019_17_5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To analyse the climate system and to project future responses of the system to our current influence </a:t>
            </a:r>
            <a:r>
              <a:rPr b="1" lang="en-GB" sz="1100">
                <a:latin typeface="Arial"/>
                <a:ea typeface="Arial"/>
                <a:cs typeface="Arial"/>
                <a:sym typeface="Arial"/>
              </a:rPr>
              <a:t>Earth System Models (ESM) </a:t>
            </a:r>
            <a:r>
              <a:rPr lang="en-GB" sz="1100"/>
              <a:t>are an important tool in cl</a:t>
            </a:r>
            <a:r>
              <a:rPr lang="en-GB"/>
              <a:t>imate science. ESMs are</a:t>
            </a:r>
            <a:r>
              <a:rPr b="0" lang="en-GB"/>
              <a:t> coupled atmosphere–ocean general circulation models in which </a:t>
            </a:r>
            <a:r>
              <a:rPr lang="en-GB" sz="1100"/>
              <a:t>a representation of the carbon cycle is included, allowing for interactive calculation of all atmospheric processes relevant to the climate system. The basis of these models is the solution of physical equations </a:t>
            </a:r>
            <a:r>
              <a:rPr lang="en-GB"/>
              <a:t>incorporating</a:t>
            </a:r>
            <a:r>
              <a:rPr lang="en-GB" sz="1100"/>
              <a:t> basic physical principles (conservation of mass, energy and momentum). Since especially the conservation of momentum is impossible to calculate for all molecules in the atmosphere, the </a:t>
            </a:r>
            <a:r>
              <a:rPr lang="en-GB"/>
              <a:t>climate system is represented in a 3D grid. The differential equations describing the fundamental physics is solved at the grid points whereas processes </a:t>
            </a:r>
            <a:r>
              <a:rPr lang="en-GB"/>
              <a:t>occurring</a:t>
            </a:r>
            <a:r>
              <a:rPr lang="en-GB"/>
              <a:t> within the grid cells have to be represented by empirical descriptions. The grid size, which is limited by the available computational power then determines which processes are described with what degree of precision. While global phenomena like the rise of </a:t>
            </a:r>
            <a:r>
              <a:rPr lang="en-GB"/>
              <a:t>global</a:t>
            </a:r>
            <a:r>
              <a:rPr lang="en-GB"/>
              <a:t> mean temperatures are well represented, regional effects like local precipitation are harder to represent correctly. Since such processes via the feedbacks mentioned before can influence the the entire climate system, the results of climate systems have to be assessed carefully. Not all climate model are suited to answer all questions. For projections the IPCC uses a whole range of different models, which due to different representations of the </a:t>
            </a:r>
            <a:r>
              <a:rPr lang="en-GB"/>
              <a:t>empirical</a:t>
            </a:r>
            <a:r>
              <a:rPr lang="en-GB"/>
              <a:t> effects inside the grid cells, give slightly different results. The combination of different models then can be used to assess the uncertainty of the projections.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Climate model can be used for two types of analysis: 1: The attribution of observed change to specific factors 2: the projection of future climate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100"/>
              <a:t>https://iac.ethz.ch/group/climate-physics/research.html</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41a731f019_17_5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 example for the attribution analysis is to figure out, which part of the observed warming can be attributed to natural variation or natural </a:t>
            </a:r>
            <a:r>
              <a:rPr lang="en-GB"/>
              <a:t>changes</a:t>
            </a:r>
            <a:r>
              <a:rPr lang="en-GB"/>
              <a:t> I.e. of the solar activity and which to anthropogenic activities. For this the climate models are run once without the anthropogenic forcing and once with it. The resulting evolution of the global mean temperature is then compared to observed temperatures. From this it becomes very clear that the increase of mean global surface temperature can only be explained by the anthropogenic activities.</a:t>
            </a:r>
            <a:endParaRPr/>
          </a:p>
        </p:txBody>
      </p:sp>
      <p:sp>
        <p:nvSpPr>
          <p:cNvPr id="1002" name="Google Shape;1002;g41a731f019_17_5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475928a829_2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75928a829_2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1a731f019_17_1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different variables observational records of different length and spatial coverage exist. For surface temperature, direct observations reach back relatively far in in time (with difference between the different parts of the world. The satellite age has allowed a virtually complete spatial nd high temporal coverage. As can be seen, different independent data sets show a clear increase in surface temperatures in the past 3-4 decades. When looking at the decadal averages, the increase on the time scale of climate change based on the IPCC’s definition (10 years) is apparent.</a:t>
            </a:r>
            <a:endParaRPr/>
          </a:p>
        </p:txBody>
      </p:sp>
      <p:sp>
        <p:nvSpPr>
          <p:cNvPr id="373" name="Google Shape;373;g41a731f019_17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41a731f019_17_5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projections allow to determine the likely </a:t>
            </a:r>
            <a:r>
              <a:rPr lang="en-GB"/>
              <a:t>evolution</a:t>
            </a:r>
            <a:r>
              <a:rPr lang="en-GB"/>
              <a:t> of </a:t>
            </a:r>
            <a:r>
              <a:rPr lang="en-GB"/>
              <a:t>climate</a:t>
            </a:r>
            <a:r>
              <a:rPr lang="en-GB"/>
              <a:t> variables like the global mean temperature for different emission scenarios and hence total amounts of anthropogenic greenhouse gases in the atmosphere. Despite the feedbacks in the climate system and the inherently non-linear nature e.g. of atmospheric circulation, model show a more or less </a:t>
            </a:r>
            <a:r>
              <a:rPr lang="en-GB"/>
              <a:t>linear</a:t>
            </a:r>
            <a:r>
              <a:rPr lang="en-GB"/>
              <a:t> relationship between the cumulative CO2 emissions and the temperature increase. This allows to determine a CO2 budget that is still left before a certain temperature threshold is passed.</a:t>
            </a:r>
            <a:endParaRPr/>
          </a:p>
        </p:txBody>
      </p:sp>
      <p:sp>
        <p:nvSpPr>
          <p:cNvPr id="1018" name="Google Shape;1018;g41a731f019_17_5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475928a829_2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475928a829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several arguments for the temperature thresholds that are the basis for the international climate agreements. (Previously 2C above pre-industrial times and with the Paris agreement well below 2C/ideally 1.5C). The first is that looking back in history, since around 10 000 before present, the temperature on Earth has only varied by about +/- 1 C. Only during this time was agriculture introduced and complex human civilisations developed. The argument therefore is that we should not deviate too far from what humanity is used to for thousands of years.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1a731f019_17_5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0" name="Google Shape;1050;g41a731f019_17_5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Another arguments for the 1.5 C temperature threshold is the fear that thresholds within the system could be passed that lead to an irreversible change of the climate system. If the state of the climate system is represented by a landscape through which Earth moves like a marble, the interchanging ice ages and inter-glacials can be imagined as the change of position between areas/states of relative stability. If the system through the anthropogenic influence deviates too far from the past path, it might enter new areas of relative stability that might lead to fundamentally different conditions in the system. Once certain thresholds towards such areas are crossed, a recovery through human activity (stopping of emissions etc might no longer be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 example for this are the permafrost soils in the Arctic which store large amounts of methane, a very potent greenhouse gas. If temperatures would rise in way that would lead to the melting of the permafrost, this methane would be released to the atmosphere increasing the radiative forcing leading to further melting and further release and so on. This process would be extremely hard to impossible to counteract.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far the response of the climate system to anthropogenic radiative forcing has been fairly linear. However, with rising tempertures the risk to pass such threshold increases.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41a731f019_17_5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41a731f019_17_5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475928a829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475928a829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 conversation happens around fossil fuels. Although land use change is recognize as a very important contributor to climate change, there’s much less research.</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475928a82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475928a82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Peatlands are created when dead vegetation subsides, partially decayed and partially preserved, into waterlogged landscapes or when the water table rises, overtaking the vegetation. The organic material doesn’t fully degrade due to a lack of oxygen in the wetlands. It accumulates and compresses, trapping the carbon the living plants had captured from the air. Over time, peatlands today could become coal deposits tomorrow, essentially storing carbon in perpetuity – unless someone decided to burn it for energy. When peat comes into contact with air, its carbon combines with oxygen in the decomposition process, and is released as carbon dioxide.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475928a829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475928a829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Forests naturally release a wide range of chemical compounds like isoprene (biogenic volatile organic compounds, or BVOCs), which mix with various other atmospheric gases and lead to both positive and negative radiative forcing. On the positive (warming) side, BVOCs produced by forests </a:t>
            </a:r>
            <a:r>
              <a:rPr b="1" lang="en-GB"/>
              <a:t>react rapidly with atmospheric oxygen, leading to higher concentrations of the greenhouse gases</a:t>
            </a:r>
            <a:r>
              <a:rPr lang="en-GB"/>
              <a:t> methane and ozone (O3 ). On the negative (cooling) side, BVOCs </a:t>
            </a:r>
            <a:r>
              <a:rPr b="1" lang="en-GB"/>
              <a:t>interact with other atmospheric molecules to produce aerosol </a:t>
            </a:r>
            <a:r>
              <a:rPr lang="en-GB"/>
              <a:t>particles, which scatter sunlight as well as increase cloud brightness by shifting the density and altitude of clouds.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475928a829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475928a829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Through the process of evapotranspiration, trees pump water from their roots out through their leaves as water vapor, humidifying the air and causing surface cooling. Forests have more leaf surface area and deeper roots than grasslands or croplands, and thus cycle more water. Single tree transpiring hundreds of liters of water per day can cause local surface cooling equivalent to 70 kWh for every 100 liters—energy sufficient to power two household central air conditioners per day (Ellison et al. 2017). </a:t>
            </a:r>
            <a:endParaRPr/>
          </a:p>
          <a:p>
            <a:pPr indent="0" lvl="0" marL="0" rtl="0" algn="l">
              <a:spcBef>
                <a:spcPts val="0"/>
              </a:spcBef>
              <a:spcAft>
                <a:spcPts val="0"/>
              </a:spcAft>
              <a:buNone/>
            </a:pPr>
            <a:r>
              <a:rPr lang="en-GB"/>
              <a:t>Remove the forests, and faster winds accelerate evaporation and dry out the land surface (Lawrence and Vandecar 2015). These surface roughness effects can influence rainfall patterns in other more complex ways, and potentially increase condensation of water from fog and clouds.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475928a829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475928a829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475928a829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75928a829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 of the total land-based mitigation opportunity comes from tropical forests. </a:t>
            </a:r>
            <a:r>
              <a:rPr lang="en-GB"/>
              <a:t>Land sector can offer 37% of the solution. Of this total, nearly 2/3 can be delivered through the conservation, restoration, and improved management of tropical forests, mangroves, and peatlands.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1a731f019_17_1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41a731f019_17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6014d1608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6014d1608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Land sector can offer 37% of the solution. Of this total, nearly 2/3 can be delivered through the conservation, restoration, and improved management of tropical forests, mangroves, and peatlands.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475928a829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475928a829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forests are burning in Brazil.</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475928a82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475928a82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608985f226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608985f226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Mostly happens in the tropics.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75928a829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75928a829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Mostly happens in the tropics.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75928a829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475928a829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Lots of talk about penguins, polar bears, and coral reefs.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6014d1608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6014d1608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what about humans?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41a731f019_17_5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8" name="Google Shape;1178;g41a731f019_17_5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U Hawaii Manoa made a comprehensive study of several hundreds of papers on the effects of climate change on humans. They have developed an interactive map showing how different climate pathways will affect different parts of the world. Different parts of the world heat differently (climate justice).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1a731f019_17_5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g41a731f019_17_5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41a731f019_17_5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41a731f019_17_5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1a731f019_17_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Teh sea ice extent (obviously) does not go back as far and only since radar satellites are operational, data with a high temporal and spatial resolution exists (red data). For the Artic these observations show a dramatic decline (FYI: In Antarctica, there is not such a clear trend in sea ice surface and indeed there was an increase of the surface (together with a suspected thinning -but here research is ongoing. Without going into too much details this is linked to systematic differences between the sea ice regions trapped by land in the north vs surrounded by ocean in Antarctica, differences in atmospheric and oceanic circulation that might push sea ice further north in Antartica,... details for questions to be added)</a:t>
            </a:r>
            <a:endParaRPr/>
          </a:p>
        </p:txBody>
      </p:sp>
      <p:sp>
        <p:nvSpPr>
          <p:cNvPr id="395" name="Google Shape;395;g41a731f019_17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41a731f019_17_6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g41a731f019_17_6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41a731f019_17_6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7" name="Google Shape;1207;g41a731f019_17_6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Climate change directly affects our economy, but there other less obvious connections.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41a731f019_17_6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6" name="Google Shape;1216;g41a731f019_17_6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100"/>
              <a:t>Mach et al. (2019), Climate as a risk factor for armed conflict, </a:t>
            </a:r>
            <a:r>
              <a:rPr i="1" lang="en-GB">
                <a:latin typeface="Arial"/>
                <a:ea typeface="Arial"/>
                <a:cs typeface="Arial"/>
                <a:sym typeface="Arial"/>
              </a:rPr>
              <a:t>Nature</a:t>
            </a:r>
            <a:r>
              <a:rPr i="1" lang="en-GB"/>
              <a:t> </a:t>
            </a:r>
            <a:r>
              <a:rPr lang="en-GB" sz="1100"/>
              <a:t>“Across the experts, best estimates are that 3-20% of conflict risk over the past century has been influenced by climate variability or change, and none of their individual estimated ranges excludes a role of climate in 10% of conflict risk to date”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41a731f019_17_6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Notre Dame Global Adaptation (ND-GAIN) Index ranks the climate adaptation performance for 177 countries over the last 17 years. Organizes countries by specific vulnerability and readiness measures such as water availability, food security, infrastructure, health and safety.</a:t>
            </a:r>
            <a:endParaRPr/>
          </a:p>
        </p:txBody>
      </p:sp>
      <p:sp>
        <p:nvSpPr>
          <p:cNvPr id="1226" name="Google Shape;1226;g41a731f019_17_6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6014d16084_0_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6014d16084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41a731f019_17_6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0" name="Google Shape;1250;g41a731f019_17_6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Climate justice. Countries suffering most are emitting less and vice versa.</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41a731f019_17_6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g41a731f019_17_6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41a731f019_17_6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4" name="Google Shape;1264;g41a731f019_17_6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The US and Europe dominate in terms of cumulative emissions. China’s rapid growth in emissions over the last few decades now makes it the world’s second largest cumulative emitter, although it still comes in at less than 50% of the US total.</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41a731f019_17_6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g41a731f019_17_6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6014d16084_0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Stop fossil fuel emissions: Replace fossil fuels by green energy</a:t>
            </a:r>
            <a:endParaRPr/>
          </a:p>
          <a:p>
            <a:pPr indent="0" lvl="0" marL="0" rtl="0" algn="l">
              <a:spcBef>
                <a:spcPts val="0"/>
              </a:spcBef>
              <a:spcAft>
                <a:spcPts val="0"/>
              </a:spcAft>
              <a:buNone/>
            </a:pPr>
            <a:r>
              <a:rPr lang="en-GB"/>
              <a:t>Change agriculture/fishing practices: Stop deforestation, start afforestation, Farming instead of mass production, agroforestry, no fishing zones</a:t>
            </a:r>
            <a:endParaRPr/>
          </a:p>
          <a:p>
            <a:pPr indent="0" lvl="0" marL="0" rtl="0" algn="l">
              <a:spcBef>
                <a:spcPts val="0"/>
              </a:spcBef>
              <a:spcAft>
                <a:spcPts val="0"/>
              </a:spcAft>
              <a:buNone/>
            </a:pPr>
            <a:r>
              <a:rPr lang="en-GB"/>
              <a:t>Remove CO2 from the atmosphere and ocean: Plant trees, Bio-energy with carbon capture and storage, direct air capture, ...</a:t>
            </a:r>
            <a:endParaRPr/>
          </a:p>
          <a:p>
            <a:pPr indent="0" lvl="0" marL="0" rtl="0" algn="l">
              <a:spcBef>
                <a:spcPts val="0"/>
              </a:spcBef>
              <a:spcAft>
                <a:spcPts val="0"/>
              </a:spcAft>
              <a:buNone/>
            </a:pPr>
            <a:r>
              <a:rPr lang="en-GB"/>
              <a:t>Adapt to rising temperatures: Build infrastructure (e.g. sea walls), Set up emergency funds</a:t>
            </a:r>
            <a:endParaRPr/>
          </a:p>
        </p:txBody>
      </p:sp>
      <p:sp>
        <p:nvSpPr>
          <p:cNvPr id="1277" name="Google Shape;1277;g6014d16084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0251f42ed_1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addition to temperature there are other variables that characterize the climate system and that can show a change of the climate. For a representative description of the climate system (both for reporting purposes of the state of the different compartments and for outreach communication purposes, seven essential climate variables have been chosen: Surface temperature, ocean heat content, atmospheric CO2 concentration, ocean acidity, sea level, glacier volume, and the extent of Arctic and Antarctic sea ice. For more info see: https://public.wmo.int/en/programmes/global-climate-observing-system/essential-climate-variables</a:t>
            </a:r>
            <a:endParaRPr/>
          </a:p>
        </p:txBody>
      </p:sp>
      <p:sp>
        <p:nvSpPr>
          <p:cNvPr id="405" name="Google Shape;405;g60251f42ed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41a731f019_17_6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g41a731f019_17_6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41a731f019_17_6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6" name="Google Shape;1296;g41a731f019_17_6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100"/>
              <a:t>Important: rich countries used dirty cheap energy for their development, but now developing countries cannot do the same and should buy expensive green energy facilities from rich countries.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41a731f019_17_6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3" name="Google Shape;1303;g41a731f019_17_6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179 PARTIES JOINED (55 NEEDED)</a:t>
            </a:r>
            <a:r>
              <a:rPr lang="en-GB"/>
              <a:t> producing</a:t>
            </a:r>
            <a:r>
              <a:rPr lang="en-GB" sz="1100"/>
              <a:t> 88.73% OF GLOBAL EMISSIONS (55% NEEDED)</a:t>
            </a:r>
            <a:r>
              <a:rPr lang="en-GB"/>
              <a:t>.</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41a731f019_17_6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g41a731f019_17_6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41a731f019_17_7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9" name="Google Shape;1319;g41a731f019_17_7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Common EU goal: 40% by 2020, 55% by 2030. No effort for Germany, cause just due to deindustrialization.</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41a731f019_17_7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6" name="Google Shape;1326;g41a731f019_17_7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100"/>
              <a:t>Gross final renewable energy consumption is the amount of renewable energy consumed for electricity, heating/cooling, and transport in the EU Member States, and expressed as the share of gross final energy consumption. In 2018, the share of renewable sources in German domestic power consumption amounted to </a:t>
            </a:r>
            <a:r>
              <a:rPr lang="en-GB" u="sng">
                <a:solidFill>
                  <a:schemeClr val="hlink"/>
                </a:solidFill>
                <a:hlinkClick r:id="rId2"/>
              </a:rPr>
              <a:t>38.2</a:t>
            </a:r>
            <a:r>
              <a:rPr lang="en-GB" sz="1100"/>
              <a:t>% (31.6%t in 2016). In 2018 Germany had a </a:t>
            </a:r>
            <a:r>
              <a:rPr lang="en-GB" u="sng">
                <a:solidFill>
                  <a:schemeClr val="hlink"/>
                </a:solidFill>
                <a:hlinkClick r:id="rId3"/>
              </a:rPr>
              <a:t>14 </a:t>
            </a:r>
            <a:r>
              <a:rPr lang="en-GB" sz="1100"/>
              <a:t>% share of renewables in </a:t>
            </a:r>
            <a:r>
              <a:rPr lang="en-GB" u="sng">
                <a:solidFill>
                  <a:schemeClr val="hlink"/>
                </a:solidFill>
                <a:hlinkClick r:id="rId4"/>
              </a:rPr>
              <a:t>primary energy consumption</a:t>
            </a:r>
            <a:r>
              <a:rPr lang="en-GB" sz="1100"/>
              <a:t>, up from 1.3% in 1990.</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41a731f019_17_7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3" name="Google Shape;1333;g41a731f019_17_7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GB" sz="1100">
                <a:latin typeface="Arial"/>
                <a:ea typeface="Arial"/>
                <a:cs typeface="Arial"/>
                <a:sym typeface="Arial"/>
              </a:rPr>
              <a:t>Business as usual</a:t>
            </a:r>
            <a:r>
              <a:rPr b="0" lang="en-GB"/>
              <a:t> - 4.1 °C – 4.8 °C above pre-industrial by the end of the century.</a:t>
            </a:r>
            <a:endParaRPr/>
          </a:p>
          <a:p>
            <a:pPr indent="0" lvl="0" marL="0" rtl="0" algn="l">
              <a:spcBef>
                <a:spcPts val="0"/>
              </a:spcBef>
              <a:spcAft>
                <a:spcPts val="0"/>
              </a:spcAft>
              <a:buNone/>
            </a:pPr>
            <a:r>
              <a:rPr b="1" lang="en-GB" sz="1100">
                <a:latin typeface="Arial"/>
                <a:ea typeface="Arial"/>
                <a:cs typeface="Arial"/>
                <a:sym typeface="Arial"/>
              </a:rPr>
              <a:t>Current policies</a:t>
            </a:r>
            <a:r>
              <a:rPr b="0" lang="en-GB"/>
              <a:t> presently in place around the world.</a:t>
            </a:r>
            <a:endParaRPr/>
          </a:p>
          <a:p>
            <a:pPr indent="0" lvl="0" marL="0" rtl="0" algn="l">
              <a:spcBef>
                <a:spcPts val="0"/>
              </a:spcBef>
              <a:spcAft>
                <a:spcPts val="0"/>
              </a:spcAft>
              <a:buNone/>
            </a:pPr>
            <a:r>
              <a:rPr lang="en-GB" sz="1100"/>
              <a:t>The unconditional </a:t>
            </a:r>
            <a:r>
              <a:rPr b="1" lang="en-GB">
                <a:latin typeface="Arial"/>
                <a:ea typeface="Arial"/>
                <a:cs typeface="Arial"/>
                <a:sym typeface="Arial"/>
              </a:rPr>
              <a:t>pledges </a:t>
            </a:r>
            <a:r>
              <a:rPr lang="en-GB" sz="1100"/>
              <a:t>that governments have made for Paris agreement.</a:t>
            </a:r>
            <a:endParaRPr/>
          </a:p>
          <a:p>
            <a:pPr indent="0" lvl="0" marL="0" rtl="0" algn="l">
              <a:spcBef>
                <a:spcPts val="0"/>
              </a:spcBef>
              <a:spcAft>
                <a:spcPts val="0"/>
              </a:spcAft>
              <a:buNone/>
            </a:pPr>
            <a:r>
              <a:rPr lang="en-GB" sz="1100"/>
              <a:t>Limiting warming to 1.5°C above pre-industrial levels by 2100 means that the emissions of greenhouse gases need to be reduced rapidly in the coming years and decades, and brought to zero around mid-century.</a:t>
            </a:r>
            <a:endParaRPr/>
          </a:p>
          <a:p>
            <a:pPr indent="0" lvl="0" marL="0" rtl="0" algn="l">
              <a:spcBef>
                <a:spcPts val="0"/>
              </a:spcBef>
              <a:spcAft>
                <a:spcPts val="0"/>
              </a:spcAft>
              <a:buNone/>
            </a:pPr>
            <a:r>
              <a:rPr b="1" lang="en-GB" sz="1100">
                <a:latin typeface="Arial"/>
                <a:ea typeface="Arial"/>
                <a:cs typeface="Arial"/>
                <a:sym typeface="Arial"/>
              </a:rPr>
              <a:t>1.5°C </a:t>
            </a:r>
            <a:r>
              <a:rPr b="0" lang="en-GB"/>
              <a:t>- the median of pathways that limit global warming to 1.5°C.</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41a731f019_17_7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g41a731f019_17_7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41a731f019_17_7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5" name="Google Shape;1345;g41a731f019_17_7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Ask when they first heard about FFF. </a:t>
            </a:r>
            <a:r>
              <a:rPr lang="en-GB" sz="1100"/>
              <a:t>Movement started in 2015. Students skipping school on the first day of the 2015 United Nations Climate Change Conference in Paris. On 30 November, the first day of the conference, a "Climate Strike" was organized in over 100 countries; over 50000 people participated.</a:t>
            </a:r>
            <a:r>
              <a:rPr lang="en-GB" sz="1300">
                <a:solidFill>
                  <a:srgbClr val="222222"/>
                </a:solidFill>
              </a:rPr>
              <a:t> </a:t>
            </a:r>
            <a:r>
              <a:rPr lang="en-GB" sz="1100"/>
              <a:t>Greta Thunberg (2018) - striking every Friday.</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41a731f019_17_7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1" name="Google Shape;1351;g41a731f019_17_7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100"/>
              <a:t>Global Climate Strike: 15 March 2019, over 2000 cities worldwide, estimated number of 1.4 million strikers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56" name="Google Shape;56;p14"/>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lvl1pPr indent="-342900" lvl="0" marL="457200" rtl="0" algn="l">
              <a:lnSpc>
                <a:spcPct val="150000"/>
              </a:lnSpc>
              <a:spcBef>
                <a:spcPts val="0"/>
              </a:spcBef>
              <a:spcAft>
                <a:spcPts val="0"/>
              </a:spcAft>
              <a:buSzPts val="1800"/>
              <a:buChar char="●"/>
              <a:defRPr/>
            </a:lvl1pPr>
            <a:lvl2pPr indent="-342900" lvl="1" marL="914400" rtl="0" algn="l">
              <a:lnSpc>
                <a:spcPct val="150000"/>
              </a:lnSpc>
              <a:spcBef>
                <a:spcPts val="0"/>
              </a:spcBef>
              <a:spcAft>
                <a:spcPts val="0"/>
              </a:spcAft>
              <a:buSzPts val="1800"/>
              <a:buChar char="○"/>
              <a:defRPr/>
            </a:lvl2pPr>
            <a:lvl3pPr indent="-342900" lvl="2" marL="1371600" rtl="0" algn="l">
              <a:lnSpc>
                <a:spcPct val="150000"/>
              </a:lnSpc>
              <a:spcBef>
                <a:spcPts val="0"/>
              </a:spcBef>
              <a:spcAft>
                <a:spcPts val="0"/>
              </a:spcAft>
              <a:buSzPts val="1800"/>
              <a:buChar char="■"/>
              <a:defRPr/>
            </a:lvl3pPr>
            <a:lvl4pPr indent="-342900" lvl="3" marL="1828800" rtl="0" algn="l">
              <a:lnSpc>
                <a:spcPct val="150000"/>
              </a:lnSpc>
              <a:spcBef>
                <a:spcPts val="0"/>
              </a:spcBef>
              <a:spcAft>
                <a:spcPts val="0"/>
              </a:spcAft>
              <a:buSzPts val="1800"/>
              <a:buChar char="●"/>
              <a:defRPr/>
            </a:lvl4pPr>
            <a:lvl5pPr indent="-342900" lvl="4" marL="2286000" rtl="0" algn="l">
              <a:lnSpc>
                <a:spcPct val="150000"/>
              </a:lnSpc>
              <a:spcBef>
                <a:spcPts val="0"/>
              </a:spcBef>
              <a:spcAft>
                <a:spcPts val="0"/>
              </a:spcAft>
              <a:buSzPts val="1800"/>
              <a:buChar char="○"/>
              <a:defRPr/>
            </a:lvl5pPr>
            <a:lvl6pPr indent="-342900" lvl="5" marL="2743200" rtl="0" algn="l">
              <a:lnSpc>
                <a:spcPct val="150000"/>
              </a:lnSpc>
              <a:spcBef>
                <a:spcPts val="0"/>
              </a:spcBef>
              <a:spcAft>
                <a:spcPts val="0"/>
              </a:spcAft>
              <a:buSzPts val="1800"/>
              <a:buChar char="■"/>
              <a:defRPr/>
            </a:lvl6pPr>
            <a:lvl7pPr indent="-342900" lvl="6" marL="3200400" rtl="0" algn="l">
              <a:lnSpc>
                <a:spcPct val="150000"/>
              </a:lnSpc>
              <a:spcBef>
                <a:spcPts val="0"/>
              </a:spcBef>
              <a:spcAft>
                <a:spcPts val="0"/>
              </a:spcAft>
              <a:buSzPts val="1800"/>
              <a:buChar char="●"/>
              <a:defRPr/>
            </a:lvl7pPr>
            <a:lvl8pPr indent="-342900" lvl="7" marL="3657600" rtl="0" algn="l">
              <a:lnSpc>
                <a:spcPct val="150000"/>
              </a:lnSpc>
              <a:spcBef>
                <a:spcPts val="0"/>
              </a:spcBef>
              <a:spcAft>
                <a:spcPts val="0"/>
              </a:spcAft>
              <a:buSzPts val="1800"/>
              <a:buChar char="○"/>
              <a:defRPr/>
            </a:lvl8pPr>
            <a:lvl9pPr indent="-342900" lvl="8" marL="4114800" rtl="0" algn="l">
              <a:lnSpc>
                <a:spcPct val="150000"/>
              </a:lnSpc>
              <a:spcBef>
                <a:spcPts val="0"/>
              </a:spcBef>
              <a:spcAft>
                <a:spcPts val="0"/>
              </a:spcAft>
              <a:buSzPts val="1800"/>
              <a:buChar char="■"/>
              <a:defRPr/>
            </a:lvl9pPr>
          </a:lstStyle>
          <a:p/>
        </p:txBody>
      </p:sp>
      <p:sp>
        <p:nvSpPr>
          <p:cNvPr id="57" name="Google Shape;57;p14"/>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5"/>
          <p:cNvSpPr txBox="1"/>
          <p:nvPr>
            <p:ph idx="12" type="sldNum"/>
          </p:nvPr>
        </p:nvSpPr>
        <p:spPr>
          <a:xfrm>
            <a:off x="210707" y="466154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spTree>
      <p:nvGrpSpPr>
        <p:cNvPr id="60" name="Shape 60"/>
        <p:cNvGrpSpPr/>
        <p:nvPr/>
      </p:nvGrpSpPr>
      <p:grpSpPr>
        <a:xfrm>
          <a:off x="0" y="0"/>
          <a:ext cx="0" cy="0"/>
          <a:chOff x="0" y="0"/>
          <a:chExt cx="0" cy="0"/>
        </a:xfrm>
      </p:grpSpPr>
      <p:sp>
        <p:nvSpPr>
          <p:cNvPr id="61" name="Google Shape;61;p16"/>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lvl1pPr lvl="0" rtl="0" algn="ctr">
              <a:lnSpc>
                <a:spcPct val="100000"/>
              </a:lnSpc>
              <a:spcBef>
                <a:spcPts val="0"/>
              </a:spcBef>
              <a:spcAft>
                <a:spcPts val="0"/>
              </a:spcAft>
              <a:buClr>
                <a:srgbClr val="000000"/>
              </a:buClr>
              <a:buSzPts val="1800"/>
              <a:buNone/>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62" name="Google Shape;62;p16"/>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solidFill>
                  <a:srgbClr val="000000"/>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spTree>
      <p:nvGrpSpPr>
        <p:cNvPr id="63" name="Shape 63"/>
        <p:cNvGrpSpPr/>
        <p:nvPr/>
      </p:nvGrpSpPr>
      <p:grpSpPr>
        <a:xfrm>
          <a:off x="0" y="0"/>
          <a:ext cx="0" cy="0"/>
          <a:chOff x="0" y="0"/>
          <a:chExt cx="0" cy="0"/>
        </a:xfrm>
      </p:grpSpPr>
      <p:sp>
        <p:nvSpPr>
          <p:cNvPr id="64" name="Google Shape;64;p17"/>
          <p:cNvSpPr txBox="1"/>
          <p:nvPr>
            <p:ph type="title"/>
          </p:nvPr>
        </p:nvSpPr>
        <p:spPr>
          <a:xfrm>
            <a:off x="311699" y="2150849"/>
            <a:ext cx="8520600" cy="841800"/>
          </a:xfrm>
          <a:prstGeom prst="rect">
            <a:avLst/>
          </a:prstGeom>
          <a:noFill/>
          <a:ln>
            <a:noFill/>
          </a:ln>
        </p:spPr>
        <p:txBody>
          <a:bodyPr anchorCtr="0" anchor="ctr" bIns="91400" lIns="91400" spcFirstLastPara="1" rIns="91400" wrap="square" tIns="91400">
            <a:noAutofit/>
          </a:bodyPr>
          <a:lstStyle>
            <a:lvl1pPr lvl="0" rtl="0" algn="ctr">
              <a:lnSpc>
                <a:spcPct val="100000"/>
              </a:lnSpc>
              <a:spcBef>
                <a:spcPts val="0"/>
              </a:spcBef>
              <a:spcAft>
                <a:spcPts val="0"/>
              </a:spcAft>
              <a:buClr>
                <a:srgbClr val="000000"/>
              </a:buClr>
              <a:buSzPts val="3600"/>
              <a:buFont typeface="Lato"/>
              <a:buNone/>
              <a:defRPr sz="3600"/>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65" name="Google Shape;65;p17"/>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66" name="Shape 66"/>
        <p:cNvGrpSpPr/>
        <p:nvPr/>
      </p:nvGrpSpPr>
      <p:grpSpPr>
        <a:xfrm>
          <a:off x="0" y="0"/>
          <a:ext cx="0" cy="0"/>
          <a:chOff x="0" y="0"/>
          <a:chExt cx="0" cy="0"/>
        </a:xfrm>
      </p:grpSpPr>
      <p:sp>
        <p:nvSpPr>
          <p:cNvPr id="67" name="Google Shape;67;p18"/>
          <p:cNvSpPr txBox="1"/>
          <p:nvPr>
            <p:ph type="title"/>
          </p:nvPr>
        </p:nvSpPr>
        <p:spPr>
          <a:xfrm>
            <a:off x="311708" y="744574"/>
            <a:ext cx="8520600" cy="20526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Clr>
                <a:srgbClr val="000000"/>
              </a:buClr>
              <a:buSzPts val="5200"/>
              <a:buFont typeface="Lato Light"/>
              <a:buNone/>
              <a:defRPr sz="5200">
                <a:latin typeface="Lato Light"/>
                <a:ea typeface="Lato Light"/>
                <a:cs typeface="Lato Light"/>
                <a:sym typeface="Lato Light"/>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68" name="Google Shape;68;p18"/>
          <p:cNvSpPr txBox="1"/>
          <p:nvPr>
            <p:ph idx="1" type="body"/>
          </p:nvPr>
        </p:nvSpPr>
        <p:spPr>
          <a:xfrm>
            <a:off x="311699" y="2834125"/>
            <a:ext cx="8520600" cy="792600"/>
          </a:xfrm>
          <a:prstGeom prst="rect">
            <a:avLst/>
          </a:prstGeom>
          <a:noFill/>
          <a:ln>
            <a:noFill/>
          </a:ln>
        </p:spPr>
        <p:txBody>
          <a:bodyPr anchorCtr="0" anchor="t" bIns="91400" lIns="91400" spcFirstLastPara="1" rIns="91400" wrap="square" tIns="91400">
            <a:noAutofit/>
          </a:bodyPr>
          <a:lstStyle>
            <a:lvl1pPr indent="-228600" lvl="0" marL="457200" rtl="0" algn="l">
              <a:lnSpc>
                <a:spcPct val="100000"/>
              </a:lnSpc>
              <a:spcBef>
                <a:spcPts val="0"/>
              </a:spcBef>
              <a:spcAft>
                <a:spcPts val="0"/>
              </a:spcAft>
              <a:buClr>
                <a:srgbClr val="000000"/>
              </a:buClr>
              <a:buSzPts val="2800"/>
              <a:buFont typeface="Lato Light"/>
              <a:buNone/>
              <a:defRPr sz="2800"/>
            </a:lvl1pPr>
            <a:lvl2pPr indent="-228600" lvl="1" marL="914400" rtl="0" algn="l">
              <a:lnSpc>
                <a:spcPct val="100000"/>
              </a:lnSpc>
              <a:spcBef>
                <a:spcPts val="0"/>
              </a:spcBef>
              <a:spcAft>
                <a:spcPts val="0"/>
              </a:spcAft>
              <a:buClr>
                <a:srgbClr val="000000"/>
              </a:buClr>
              <a:buSzPts val="2800"/>
              <a:buFont typeface="Lato Light"/>
              <a:buNone/>
              <a:defRPr sz="2800"/>
            </a:lvl2pPr>
            <a:lvl3pPr indent="-228600" lvl="2" marL="1371600" rtl="0" algn="l">
              <a:lnSpc>
                <a:spcPct val="100000"/>
              </a:lnSpc>
              <a:spcBef>
                <a:spcPts val="0"/>
              </a:spcBef>
              <a:spcAft>
                <a:spcPts val="0"/>
              </a:spcAft>
              <a:buClr>
                <a:srgbClr val="000000"/>
              </a:buClr>
              <a:buSzPts val="2800"/>
              <a:buFont typeface="Lato Light"/>
              <a:buNone/>
              <a:defRPr sz="2800"/>
            </a:lvl3pPr>
            <a:lvl4pPr indent="-228600" lvl="3" marL="1828800" rtl="0" algn="l">
              <a:lnSpc>
                <a:spcPct val="100000"/>
              </a:lnSpc>
              <a:spcBef>
                <a:spcPts val="0"/>
              </a:spcBef>
              <a:spcAft>
                <a:spcPts val="0"/>
              </a:spcAft>
              <a:buClr>
                <a:srgbClr val="000000"/>
              </a:buClr>
              <a:buSzPts val="2800"/>
              <a:buFont typeface="Lato Light"/>
              <a:buNone/>
              <a:defRPr sz="2800"/>
            </a:lvl4pPr>
            <a:lvl5pPr indent="-228600" lvl="4" marL="2286000" rtl="0" algn="l">
              <a:lnSpc>
                <a:spcPct val="100000"/>
              </a:lnSpc>
              <a:spcBef>
                <a:spcPts val="0"/>
              </a:spcBef>
              <a:spcAft>
                <a:spcPts val="0"/>
              </a:spcAft>
              <a:buClr>
                <a:srgbClr val="000000"/>
              </a:buClr>
              <a:buSzPts val="2800"/>
              <a:buFont typeface="Lato Light"/>
              <a:buNone/>
              <a:defRPr sz="2800"/>
            </a:lvl5pPr>
            <a:lvl6pPr indent="-342900" lvl="5" marL="2743200" rtl="0" algn="l">
              <a:lnSpc>
                <a:spcPct val="150000"/>
              </a:lnSpc>
              <a:spcBef>
                <a:spcPts val="0"/>
              </a:spcBef>
              <a:spcAft>
                <a:spcPts val="0"/>
              </a:spcAft>
              <a:buSzPts val="1800"/>
              <a:buChar char="■"/>
              <a:defRPr/>
            </a:lvl6pPr>
            <a:lvl7pPr indent="-342900" lvl="6" marL="3200400" rtl="0" algn="l">
              <a:lnSpc>
                <a:spcPct val="150000"/>
              </a:lnSpc>
              <a:spcBef>
                <a:spcPts val="0"/>
              </a:spcBef>
              <a:spcAft>
                <a:spcPts val="0"/>
              </a:spcAft>
              <a:buSzPts val="1800"/>
              <a:buChar char="●"/>
              <a:defRPr/>
            </a:lvl7pPr>
            <a:lvl8pPr indent="-342900" lvl="7" marL="3657600" rtl="0" algn="l">
              <a:lnSpc>
                <a:spcPct val="150000"/>
              </a:lnSpc>
              <a:spcBef>
                <a:spcPts val="0"/>
              </a:spcBef>
              <a:spcAft>
                <a:spcPts val="0"/>
              </a:spcAft>
              <a:buSzPts val="1800"/>
              <a:buChar char="○"/>
              <a:defRPr/>
            </a:lvl8pPr>
            <a:lvl9pPr indent="-342900" lvl="8" marL="4114800" rtl="0" algn="l">
              <a:lnSpc>
                <a:spcPct val="150000"/>
              </a:lnSpc>
              <a:spcBef>
                <a:spcPts val="0"/>
              </a:spcBef>
              <a:spcAft>
                <a:spcPts val="0"/>
              </a:spcAft>
              <a:buSzPts val="1800"/>
              <a:buChar char="■"/>
              <a:defRPr/>
            </a:lvl9pPr>
          </a:lstStyle>
          <a:p/>
        </p:txBody>
      </p:sp>
      <p:sp>
        <p:nvSpPr>
          <p:cNvPr id="69" name="Google Shape;69;p18"/>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spTree>
      <p:nvGrpSpPr>
        <p:cNvPr id="70" name="Shape 70"/>
        <p:cNvGrpSpPr/>
        <p:nvPr/>
      </p:nvGrpSpPr>
      <p:grpSpPr>
        <a:xfrm>
          <a:off x="0" y="0"/>
          <a:ext cx="0" cy="0"/>
          <a:chOff x="0" y="0"/>
          <a:chExt cx="0" cy="0"/>
        </a:xfrm>
      </p:grpSpPr>
      <p:sp>
        <p:nvSpPr>
          <p:cNvPr id="71" name="Google Shape;71;p19"/>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000000"/>
              </a:buClr>
              <a:buSzPts val="2800"/>
              <a:buFont typeface="Lato"/>
              <a:buNone/>
              <a:defRPr>
                <a:latin typeface="Lato"/>
                <a:ea typeface="Lato"/>
                <a:cs typeface="Lato"/>
                <a:sym typeface="Lato"/>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72" name="Google Shape;72;p19"/>
          <p:cNvSpPr txBox="1"/>
          <p:nvPr>
            <p:ph idx="1" type="body"/>
          </p:nvPr>
        </p:nvSpPr>
        <p:spPr>
          <a:xfrm>
            <a:off x="311699" y="1152475"/>
            <a:ext cx="3999900" cy="3416400"/>
          </a:xfrm>
          <a:prstGeom prst="rect">
            <a:avLst/>
          </a:prstGeom>
          <a:noFill/>
          <a:ln>
            <a:noFill/>
          </a:ln>
        </p:spPr>
        <p:txBody>
          <a:bodyPr anchorCtr="0" anchor="t" bIns="91400" lIns="91400" spcFirstLastPara="1" rIns="91400" wrap="square" tIns="91400">
            <a:noAutofit/>
          </a:bodyPr>
          <a:lstStyle>
            <a:lvl1pPr indent="-317500" lvl="0" marL="457200" rtl="0" algn="l">
              <a:lnSpc>
                <a:spcPct val="115000"/>
              </a:lnSpc>
              <a:spcBef>
                <a:spcPts val="0"/>
              </a:spcBef>
              <a:spcAft>
                <a:spcPts val="0"/>
              </a:spcAft>
              <a:buSzPts val="1400"/>
              <a:buFont typeface="Helvetica Neue"/>
              <a:buChar char="●"/>
              <a:defRPr sz="1400">
                <a:latin typeface="Open Sans"/>
                <a:ea typeface="Open Sans"/>
                <a:cs typeface="Open Sans"/>
                <a:sym typeface="Open Sans"/>
              </a:defRPr>
            </a:lvl1pPr>
            <a:lvl2pPr indent="-317500" lvl="1" marL="914400" rtl="0" algn="l">
              <a:lnSpc>
                <a:spcPct val="115000"/>
              </a:lnSpc>
              <a:spcBef>
                <a:spcPts val="0"/>
              </a:spcBef>
              <a:spcAft>
                <a:spcPts val="0"/>
              </a:spcAft>
              <a:buSzPts val="1400"/>
              <a:buFont typeface="Helvetica Neue"/>
              <a:buChar char="○"/>
              <a:defRPr sz="1400">
                <a:latin typeface="Open Sans"/>
                <a:ea typeface="Open Sans"/>
                <a:cs typeface="Open Sans"/>
                <a:sym typeface="Open Sans"/>
              </a:defRPr>
            </a:lvl2pPr>
            <a:lvl3pPr indent="-317500" lvl="2" marL="1371600" rtl="0" algn="l">
              <a:lnSpc>
                <a:spcPct val="115000"/>
              </a:lnSpc>
              <a:spcBef>
                <a:spcPts val="0"/>
              </a:spcBef>
              <a:spcAft>
                <a:spcPts val="0"/>
              </a:spcAft>
              <a:buSzPts val="1400"/>
              <a:buFont typeface="Helvetica Neue"/>
              <a:buChar char="■"/>
              <a:defRPr sz="1400">
                <a:latin typeface="Open Sans"/>
                <a:ea typeface="Open Sans"/>
                <a:cs typeface="Open Sans"/>
                <a:sym typeface="Open Sans"/>
              </a:defRPr>
            </a:lvl3pPr>
            <a:lvl4pPr indent="-317500" lvl="3" marL="1828800" rtl="0" algn="l">
              <a:lnSpc>
                <a:spcPct val="115000"/>
              </a:lnSpc>
              <a:spcBef>
                <a:spcPts val="0"/>
              </a:spcBef>
              <a:spcAft>
                <a:spcPts val="0"/>
              </a:spcAft>
              <a:buSzPts val="1400"/>
              <a:buFont typeface="Helvetica Neue"/>
              <a:buChar char="●"/>
              <a:defRPr sz="1400">
                <a:latin typeface="Open Sans"/>
                <a:ea typeface="Open Sans"/>
                <a:cs typeface="Open Sans"/>
                <a:sym typeface="Open Sans"/>
              </a:defRPr>
            </a:lvl4pPr>
            <a:lvl5pPr indent="-317500" lvl="4" marL="2286000" rtl="0" algn="l">
              <a:lnSpc>
                <a:spcPct val="115000"/>
              </a:lnSpc>
              <a:spcBef>
                <a:spcPts val="0"/>
              </a:spcBef>
              <a:spcAft>
                <a:spcPts val="0"/>
              </a:spcAft>
              <a:buSzPts val="1400"/>
              <a:buFont typeface="Helvetica Neue"/>
              <a:buChar char="○"/>
              <a:defRPr sz="1400">
                <a:latin typeface="Open Sans"/>
                <a:ea typeface="Open Sans"/>
                <a:cs typeface="Open Sans"/>
                <a:sym typeface="Open Sans"/>
              </a:defRPr>
            </a:lvl5pPr>
            <a:lvl6pPr indent="-342900" lvl="5" marL="2743200" rtl="0" algn="l">
              <a:lnSpc>
                <a:spcPct val="150000"/>
              </a:lnSpc>
              <a:spcBef>
                <a:spcPts val="0"/>
              </a:spcBef>
              <a:spcAft>
                <a:spcPts val="0"/>
              </a:spcAft>
              <a:buSzPts val="1800"/>
              <a:buChar char="■"/>
              <a:defRPr/>
            </a:lvl6pPr>
            <a:lvl7pPr indent="-342900" lvl="6" marL="3200400" rtl="0" algn="l">
              <a:lnSpc>
                <a:spcPct val="150000"/>
              </a:lnSpc>
              <a:spcBef>
                <a:spcPts val="0"/>
              </a:spcBef>
              <a:spcAft>
                <a:spcPts val="0"/>
              </a:spcAft>
              <a:buSzPts val="1800"/>
              <a:buChar char="●"/>
              <a:defRPr/>
            </a:lvl7pPr>
            <a:lvl8pPr indent="-342900" lvl="7" marL="3657600" rtl="0" algn="l">
              <a:lnSpc>
                <a:spcPct val="150000"/>
              </a:lnSpc>
              <a:spcBef>
                <a:spcPts val="0"/>
              </a:spcBef>
              <a:spcAft>
                <a:spcPts val="0"/>
              </a:spcAft>
              <a:buSzPts val="1800"/>
              <a:buChar char="○"/>
              <a:defRPr/>
            </a:lvl8pPr>
            <a:lvl9pPr indent="-342900" lvl="8" marL="4114800" rtl="0" algn="l">
              <a:lnSpc>
                <a:spcPct val="150000"/>
              </a:lnSpc>
              <a:spcBef>
                <a:spcPts val="0"/>
              </a:spcBef>
              <a:spcAft>
                <a:spcPts val="0"/>
              </a:spcAft>
              <a:buSzPts val="1800"/>
              <a:buChar char="■"/>
              <a:defRPr/>
            </a:lvl9pPr>
          </a:lstStyle>
          <a:p/>
        </p:txBody>
      </p:sp>
      <p:sp>
        <p:nvSpPr>
          <p:cNvPr id="73" name="Google Shape;73;p19"/>
          <p:cNvSpPr txBox="1"/>
          <p:nvPr>
            <p:ph idx="2" type="body"/>
          </p:nvPr>
        </p:nvSpPr>
        <p:spPr>
          <a:xfrm>
            <a:off x="4832399" y="1152475"/>
            <a:ext cx="3999900" cy="3416400"/>
          </a:xfrm>
          <a:prstGeom prst="rect">
            <a:avLst/>
          </a:prstGeom>
          <a:noFill/>
          <a:ln>
            <a:noFill/>
          </a:ln>
        </p:spPr>
        <p:txBody>
          <a:bodyPr anchorCtr="0" anchor="t" bIns="91400" lIns="91400" spcFirstLastPara="1" rIns="91400" wrap="square" tIns="91400">
            <a:noAutofit/>
          </a:bodyPr>
          <a:lstStyle>
            <a:lvl1pPr indent="-342900" lvl="0" marL="457200" rtl="0" algn="l">
              <a:lnSpc>
                <a:spcPct val="150000"/>
              </a:lnSpc>
              <a:spcBef>
                <a:spcPts val="0"/>
              </a:spcBef>
              <a:spcAft>
                <a:spcPts val="0"/>
              </a:spcAft>
              <a:buSzPts val="1800"/>
              <a:buChar char="●"/>
              <a:defRPr/>
            </a:lvl1pPr>
            <a:lvl2pPr indent="-342900" lvl="1" marL="914400" rtl="0" algn="l">
              <a:lnSpc>
                <a:spcPct val="150000"/>
              </a:lnSpc>
              <a:spcBef>
                <a:spcPts val="0"/>
              </a:spcBef>
              <a:spcAft>
                <a:spcPts val="0"/>
              </a:spcAft>
              <a:buSzPts val="1800"/>
              <a:buChar char="○"/>
              <a:defRPr/>
            </a:lvl2pPr>
            <a:lvl3pPr indent="-342900" lvl="2" marL="1371600" rtl="0" algn="l">
              <a:lnSpc>
                <a:spcPct val="150000"/>
              </a:lnSpc>
              <a:spcBef>
                <a:spcPts val="0"/>
              </a:spcBef>
              <a:spcAft>
                <a:spcPts val="0"/>
              </a:spcAft>
              <a:buSzPts val="1800"/>
              <a:buChar char="■"/>
              <a:defRPr/>
            </a:lvl3pPr>
            <a:lvl4pPr indent="-342900" lvl="3" marL="1828800" rtl="0" algn="l">
              <a:lnSpc>
                <a:spcPct val="150000"/>
              </a:lnSpc>
              <a:spcBef>
                <a:spcPts val="0"/>
              </a:spcBef>
              <a:spcAft>
                <a:spcPts val="0"/>
              </a:spcAft>
              <a:buSzPts val="1800"/>
              <a:buChar char="●"/>
              <a:defRPr/>
            </a:lvl4pPr>
            <a:lvl5pPr indent="-342900" lvl="4" marL="2286000" rtl="0" algn="l">
              <a:lnSpc>
                <a:spcPct val="150000"/>
              </a:lnSpc>
              <a:spcBef>
                <a:spcPts val="0"/>
              </a:spcBef>
              <a:spcAft>
                <a:spcPts val="0"/>
              </a:spcAft>
              <a:buSzPts val="1800"/>
              <a:buChar char="○"/>
              <a:defRPr/>
            </a:lvl5pPr>
            <a:lvl6pPr indent="-342900" lvl="5" marL="2743200" rtl="0" algn="l">
              <a:lnSpc>
                <a:spcPct val="150000"/>
              </a:lnSpc>
              <a:spcBef>
                <a:spcPts val="0"/>
              </a:spcBef>
              <a:spcAft>
                <a:spcPts val="0"/>
              </a:spcAft>
              <a:buSzPts val="1800"/>
              <a:buChar char="■"/>
              <a:defRPr/>
            </a:lvl6pPr>
            <a:lvl7pPr indent="-342900" lvl="6" marL="3200400" rtl="0" algn="l">
              <a:lnSpc>
                <a:spcPct val="150000"/>
              </a:lnSpc>
              <a:spcBef>
                <a:spcPts val="0"/>
              </a:spcBef>
              <a:spcAft>
                <a:spcPts val="0"/>
              </a:spcAft>
              <a:buSzPts val="1800"/>
              <a:buChar char="●"/>
              <a:defRPr/>
            </a:lvl7pPr>
            <a:lvl8pPr indent="-342900" lvl="7" marL="3657600" rtl="0" algn="l">
              <a:lnSpc>
                <a:spcPct val="150000"/>
              </a:lnSpc>
              <a:spcBef>
                <a:spcPts val="0"/>
              </a:spcBef>
              <a:spcAft>
                <a:spcPts val="0"/>
              </a:spcAft>
              <a:buSzPts val="1800"/>
              <a:buChar char="○"/>
              <a:defRPr/>
            </a:lvl8pPr>
            <a:lvl9pPr indent="-342900" lvl="8" marL="4114800" rtl="0" algn="l">
              <a:lnSpc>
                <a:spcPct val="150000"/>
              </a:lnSpc>
              <a:spcBef>
                <a:spcPts val="0"/>
              </a:spcBef>
              <a:spcAft>
                <a:spcPts val="0"/>
              </a:spcAft>
              <a:buSzPts val="1800"/>
              <a:buChar char="■"/>
              <a:defRPr/>
            </a:lvl9pPr>
          </a:lstStyle>
          <a:p/>
        </p:txBody>
      </p:sp>
      <p:sp>
        <p:nvSpPr>
          <p:cNvPr id="74" name="Google Shape;74;p19"/>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i="0" sz="1000" u="none" cap="none" strike="noStrike"/>
            </a:lvl1pPr>
            <a:lvl2pPr indent="0" lvl="1" marL="0" rtl="0" algn="l">
              <a:lnSpc>
                <a:spcPct val="100000"/>
              </a:lnSpc>
              <a:spcBef>
                <a:spcPts val="0"/>
              </a:spcBef>
              <a:spcAft>
                <a:spcPts val="0"/>
              </a:spcAft>
              <a:buClr>
                <a:srgbClr val="585858"/>
              </a:buClr>
              <a:buSzPts val="1000"/>
              <a:buFont typeface="Lato"/>
              <a:buNone/>
              <a:defRPr i="0" sz="1000" u="none" cap="none" strike="noStrike"/>
            </a:lvl2pPr>
            <a:lvl3pPr indent="0" lvl="2" marL="0" rtl="0" algn="l">
              <a:lnSpc>
                <a:spcPct val="100000"/>
              </a:lnSpc>
              <a:spcBef>
                <a:spcPts val="0"/>
              </a:spcBef>
              <a:spcAft>
                <a:spcPts val="0"/>
              </a:spcAft>
              <a:buClr>
                <a:srgbClr val="585858"/>
              </a:buClr>
              <a:buSzPts val="1000"/>
              <a:buFont typeface="Lato"/>
              <a:buNone/>
              <a:defRPr i="0" sz="1000" u="none" cap="none" strike="noStrike"/>
            </a:lvl3pPr>
            <a:lvl4pPr indent="0" lvl="3" marL="0" rtl="0" algn="l">
              <a:lnSpc>
                <a:spcPct val="100000"/>
              </a:lnSpc>
              <a:spcBef>
                <a:spcPts val="0"/>
              </a:spcBef>
              <a:spcAft>
                <a:spcPts val="0"/>
              </a:spcAft>
              <a:buClr>
                <a:srgbClr val="585858"/>
              </a:buClr>
              <a:buSzPts val="1000"/>
              <a:buFont typeface="Lato"/>
              <a:buNone/>
              <a:defRPr i="0" sz="1000" u="none" cap="none" strike="noStrike"/>
            </a:lvl4pPr>
            <a:lvl5pPr indent="0" lvl="4" marL="0" rtl="0" algn="l">
              <a:lnSpc>
                <a:spcPct val="100000"/>
              </a:lnSpc>
              <a:spcBef>
                <a:spcPts val="0"/>
              </a:spcBef>
              <a:spcAft>
                <a:spcPts val="0"/>
              </a:spcAft>
              <a:buClr>
                <a:srgbClr val="585858"/>
              </a:buClr>
              <a:buSzPts val="1000"/>
              <a:buFont typeface="Lato"/>
              <a:buNone/>
              <a:defRPr i="0" sz="1000" u="none" cap="none" strike="noStrike"/>
            </a:lvl5pPr>
            <a:lvl6pPr indent="0" lvl="5" marL="0" rtl="0" algn="l">
              <a:lnSpc>
                <a:spcPct val="100000"/>
              </a:lnSpc>
              <a:spcBef>
                <a:spcPts val="0"/>
              </a:spcBef>
              <a:spcAft>
                <a:spcPts val="0"/>
              </a:spcAft>
              <a:buClr>
                <a:srgbClr val="585858"/>
              </a:buClr>
              <a:buSzPts val="1000"/>
              <a:buFont typeface="Lato"/>
              <a:buNone/>
              <a:defRPr i="0" sz="1000" u="none" cap="none" strike="noStrike"/>
            </a:lvl6pPr>
            <a:lvl7pPr indent="0" lvl="6" marL="0" rtl="0" algn="l">
              <a:lnSpc>
                <a:spcPct val="100000"/>
              </a:lnSpc>
              <a:spcBef>
                <a:spcPts val="0"/>
              </a:spcBef>
              <a:spcAft>
                <a:spcPts val="0"/>
              </a:spcAft>
              <a:buClr>
                <a:srgbClr val="585858"/>
              </a:buClr>
              <a:buSzPts val="1000"/>
              <a:buFont typeface="Lato"/>
              <a:buNone/>
              <a:defRPr i="0" sz="1000" u="none" cap="none" strike="noStrike"/>
            </a:lvl7pPr>
            <a:lvl8pPr indent="0" lvl="7" marL="0" rtl="0" algn="l">
              <a:lnSpc>
                <a:spcPct val="100000"/>
              </a:lnSpc>
              <a:spcBef>
                <a:spcPts val="0"/>
              </a:spcBef>
              <a:spcAft>
                <a:spcPts val="0"/>
              </a:spcAft>
              <a:buClr>
                <a:srgbClr val="585858"/>
              </a:buClr>
              <a:buSzPts val="1000"/>
              <a:buFont typeface="Lato"/>
              <a:buNone/>
              <a:defRPr i="0" sz="1000" u="none" cap="none" strike="noStrike"/>
            </a:lvl8pPr>
            <a:lvl9pPr indent="0" lvl="8" marL="0" rtl="0" algn="l">
              <a:lnSpc>
                <a:spcPct val="100000"/>
              </a:lnSpc>
              <a:spcBef>
                <a:spcPts val="0"/>
              </a:spcBef>
              <a:spcAft>
                <a:spcPts val="0"/>
              </a:spcAft>
              <a:buClr>
                <a:srgbClr val="585858"/>
              </a:buClr>
              <a:buSzPts val="1000"/>
              <a:buFont typeface="Lato"/>
              <a:buNone/>
              <a:defRPr i="0" sz="1000" u="none" cap="none" strike="noStrike"/>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699" y="555600"/>
            <a:ext cx="2808000" cy="755700"/>
          </a:xfrm>
          <a:prstGeom prst="rect">
            <a:avLst/>
          </a:prstGeom>
          <a:noFill/>
          <a:ln>
            <a:noFill/>
          </a:ln>
        </p:spPr>
        <p:txBody>
          <a:bodyPr anchorCtr="0" anchor="b" bIns="91400" lIns="91400" spcFirstLastPara="1" rIns="91400" wrap="square" tIns="91400">
            <a:noAutofit/>
          </a:bodyPr>
          <a:lstStyle>
            <a:lvl1pPr lvl="0" rtl="0" algn="l">
              <a:lnSpc>
                <a:spcPct val="100000"/>
              </a:lnSpc>
              <a:spcBef>
                <a:spcPts val="0"/>
              </a:spcBef>
              <a:spcAft>
                <a:spcPts val="0"/>
              </a:spcAft>
              <a:buClr>
                <a:srgbClr val="000000"/>
              </a:buClr>
              <a:buSzPts val="2400"/>
              <a:buFont typeface="Lato"/>
              <a:buNone/>
              <a:defRPr sz="2400">
                <a:latin typeface="Lato"/>
                <a:ea typeface="Lato"/>
                <a:cs typeface="Lato"/>
                <a:sym typeface="Lato"/>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77" name="Google Shape;77;p20"/>
          <p:cNvSpPr txBox="1"/>
          <p:nvPr>
            <p:ph idx="1" type="body"/>
          </p:nvPr>
        </p:nvSpPr>
        <p:spPr>
          <a:xfrm>
            <a:off x="311699" y="1389599"/>
            <a:ext cx="2808000" cy="3179400"/>
          </a:xfrm>
          <a:prstGeom prst="rect">
            <a:avLst/>
          </a:prstGeom>
          <a:noFill/>
          <a:ln>
            <a:noFill/>
          </a:ln>
        </p:spPr>
        <p:txBody>
          <a:bodyPr anchorCtr="0" anchor="t" bIns="91400" lIns="91400" spcFirstLastPara="1" rIns="91400" wrap="square" tIns="91400">
            <a:noAutofit/>
          </a:bodyPr>
          <a:lstStyle>
            <a:lvl1pPr indent="-304800" lvl="0" marL="457200" rtl="0" algn="l">
              <a:lnSpc>
                <a:spcPct val="115000"/>
              </a:lnSpc>
              <a:spcBef>
                <a:spcPts val="0"/>
              </a:spcBef>
              <a:spcAft>
                <a:spcPts val="0"/>
              </a:spcAft>
              <a:buSzPts val="1200"/>
              <a:buFont typeface="Helvetica Neue"/>
              <a:buChar char="●"/>
              <a:defRPr sz="1200">
                <a:latin typeface="Open Sans"/>
                <a:ea typeface="Open Sans"/>
                <a:cs typeface="Open Sans"/>
                <a:sym typeface="Open Sans"/>
              </a:defRPr>
            </a:lvl1pPr>
            <a:lvl2pPr indent="-304800" lvl="1" marL="914400" rtl="0" algn="l">
              <a:lnSpc>
                <a:spcPct val="115000"/>
              </a:lnSpc>
              <a:spcBef>
                <a:spcPts val="0"/>
              </a:spcBef>
              <a:spcAft>
                <a:spcPts val="0"/>
              </a:spcAft>
              <a:buSzPts val="1200"/>
              <a:buFont typeface="Helvetica Neue"/>
              <a:buChar char="○"/>
              <a:defRPr sz="1200">
                <a:latin typeface="Open Sans"/>
                <a:ea typeface="Open Sans"/>
                <a:cs typeface="Open Sans"/>
                <a:sym typeface="Open Sans"/>
              </a:defRPr>
            </a:lvl2pPr>
            <a:lvl3pPr indent="-304800" lvl="2" marL="1371600" rtl="0" algn="l">
              <a:lnSpc>
                <a:spcPct val="115000"/>
              </a:lnSpc>
              <a:spcBef>
                <a:spcPts val="0"/>
              </a:spcBef>
              <a:spcAft>
                <a:spcPts val="0"/>
              </a:spcAft>
              <a:buSzPts val="1200"/>
              <a:buFont typeface="Helvetica Neue"/>
              <a:buChar char="■"/>
              <a:defRPr sz="1200">
                <a:latin typeface="Open Sans"/>
                <a:ea typeface="Open Sans"/>
                <a:cs typeface="Open Sans"/>
                <a:sym typeface="Open Sans"/>
              </a:defRPr>
            </a:lvl3pPr>
            <a:lvl4pPr indent="-304800" lvl="3" marL="1828800" rtl="0" algn="l">
              <a:lnSpc>
                <a:spcPct val="115000"/>
              </a:lnSpc>
              <a:spcBef>
                <a:spcPts val="0"/>
              </a:spcBef>
              <a:spcAft>
                <a:spcPts val="0"/>
              </a:spcAft>
              <a:buSzPts val="1200"/>
              <a:buFont typeface="Helvetica Neue"/>
              <a:buChar char="●"/>
              <a:defRPr sz="1200">
                <a:latin typeface="Open Sans"/>
                <a:ea typeface="Open Sans"/>
                <a:cs typeface="Open Sans"/>
                <a:sym typeface="Open Sans"/>
              </a:defRPr>
            </a:lvl4pPr>
            <a:lvl5pPr indent="-304800" lvl="4" marL="2286000" rtl="0" algn="l">
              <a:lnSpc>
                <a:spcPct val="115000"/>
              </a:lnSpc>
              <a:spcBef>
                <a:spcPts val="0"/>
              </a:spcBef>
              <a:spcAft>
                <a:spcPts val="0"/>
              </a:spcAft>
              <a:buSzPts val="1200"/>
              <a:buFont typeface="Helvetica Neue"/>
              <a:buChar char="○"/>
              <a:defRPr sz="1200">
                <a:latin typeface="Open Sans"/>
                <a:ea typeface="Open Sans"/>
                <a:cs typeface="Open Sans"/>
                <a:sym typeface="Open Sans"/>
              </a:defRPr>
            </a:lvl5pPr>
            <a:lvl6pPr indent="-342900" lvl="5" marL="2743200" rtl="0" algn="l">
              <a:lnSpc>
                <a:spcPct val="150000"/>
              </a:lnSpc>
              <a:spcBef>
                <a:spcPts val="0"/>
              </a:spcBef>
              <a:spcAft>
                <a:spcPts val="0"/>
              </a:spcAft>
              <a:buSzPts val="1800"/>
              <a:buChar char="■"/>
              <a:defRPr/>
            </a:lvl6pPr>
            <a:lvl7pPr indent="-342900" lvl="6" marL="3200400" rtl="0" algn="l">
              <a:lnSpc>
                <a:spcPct val="150000"/>
              </a:lnSpc>
              <a:spcBef>
                <a:spcPts val="0"/>
              </a:spcBef>
              <a:spcAft>
                <a:spcPts val="0"/>
              </a:spcAft>
              <a:buSzPts val="1800"/>
              <a:buChar char="●"/>
              <a:defRPr/>
            </a:lvl7pPr>
            <a:lvl8pPr indent="-342900" lvl="7" marL="3657600" rtl="0" algn="l">
              <a:lnSpc>
                <a:spcPct val="150000"/>
              </a:lnSpc>
              <a:spcBef>
                <a:spcPts val="0"/>
              </a:spcBef>
              <a:spcAft>
                <a:spcPts val="0"/>
              </a:spcAft>
              <a:buSzPts val="1800"/>
              <a:buChar char="○"/>
              <a:defRPr/>
            </a:lvl8pPr>
            <a:lvl9pPr indent="-342900" lvl="8" marL="4114800" rtl="0" algn="l">
              <a:lnSpc>
                <a:spcPct val="150000"/>
              </a:lnSpc>
              <a:spcBef>
                <a:spcPts val="0"/>
              </a:spcBef>
              <a:spcAft>
                <a:spcPts val="0"/>
              </a:spcAft>
              <a:buSzPts val="1800"/>
              <a:buChar char="■"/>
              <a:defRPr/>
            </a:lvl9pPr>
          </a:lstStyle>
          <a:p/>
        </p:txBody>
      </p:sp>
      <p:sp>
        <p:nvSpPr>
          <p:cNvPr id="78" name="Google Shape;78;p20"/>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_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49"/>
            <a:ext cx="6367800" cy="4090800"/>
          </a:xfrm>
          <a:prstGeom prst="rect">
            <a:avLst/>
          </a:prstGeom>
          <a:noFill/>
          <a:ln>
            <a:noFill/>
          </a:ln>
        </p:spPr>
        <p:txBody>
          <a:bodyPr anchorCtr="0" anchor="ctr" bIns="91400" lIns="91400" spcFirstLastPara="1" rIns="91400" wrap="square" tIns="91400">
            <a:noAutofit/>
          </a:bodyPr>
          <a:lstStyle>
            <a:lvl1pPr lvl="0" rtl="0" algn="l">
              <a:lnSpc>
                <a:spcPct val="100000"/>
              </a:lnSpc>
              <a:spcBef>
                <a:spcPts val="0"/>
              </a:spcBef>
              <a:spcAft>
                <a:spcPts val="0"/>
              </a:spcAft>
              <a:buClr>
                <a:srgbClr val="000000"/>
              </a:buClr>
              <a:buSzPts val="4800"/>
              <a:buFont typeface="Lato"/>
              <a:buNone/>
              <a:defRPr sz="4800">
                <a:latin typeface="Lato"/>
                <a:ea typeface="Lato"/>
                <a:cs typeface="Lato"/>
                <a:sym typeface="Lato"/>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81" name="Google Shape;81;p21"/>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TITLE_AND_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rgbClr val="EEEEE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00" cy="14823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Clr>
                <a:srgbClr val="000000"/>
              </a:buClr>
              <a:buSzPts val="4200"/>
              <a:buFont typeface="Lato"/>
              <a:buNone/>
              <a:defRPr sz="4200">
                <a:latin typeface="Lato"/>
                <a:ea typeface="Lato"/>
                <a:cs typeface="Lato"/>
                <a:sym typeface="Lato"/>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85" name="Google Shape;85;p22"/>
          <p:cNvSpPr txBox="1"/>
          <p:nvPr>
            <p:ph idx="1" type="body"/>
          </p:nvPr>
        </p:nvSpPr>
        <p:spPr>
          <a:xfrm>
            <a:off x="265500" y="2803075"/>
            <a:ext cx="4045200" cy="1235100"/>
          </a:xfrm>
          <a:prstGeom prst="rect">
            <a:avLst/>
          </a:prstGeom>
          <a:noFill/>
          <a:ln>
            <a:noFill/>
          </a:ln>
        </p:spPr>
        <p:txBody>
          <a:bodyPr anchorCtr="0" anchor="t" bIns="91400" lIns="91400" spcFirstLastPara="1" rIns="91400" wrap="square" tIns="91400">
            <a:noAutofit/>
          </a:bodyPr>
          <a:lstStyle>
            <a:lvl1pPr indent="-228600" lvl="0" marL="457200" rtl="0" algn="ctr">
              <a:lnSpc>
                <a:spcPct val="100000"/>
              </a:lnSpc>
              <a:spcBef>
                <a:spcPts val="0"/>
              </a:spcBef>
              <a:spcAft>
                <a:spcPts val="0"/>
              </a:spcAft>
              <a:buClr>
                <a:srgbClr val="000000"/>
              </a:buClr>
              <a:buSzPts val="2100"/>
              <a:buFont typeface="Open Sans"/>
              <a:buNone/>
              <a:defRPr sz="2100">
                <a:latin typeface="Open Sans"/>
                <a:ea typeface="Open Sans"/>
                <a:cs typeface="Open Sans"/>
                <a:sym typeface="Open Sans"/>
              </a:defRPr>
            </a:lvl1pPr>
            <a:lvl2pPr indent="-228600" lvl="1" marL="914400" rtl="0" algn="ctr">
              <a:lnSpc>
                <a:spcPct val="100000"/>
              </a:lnSpc>
              <a:spcBef>
                <a:spcPts val="0"/>
              </a:spcBef>
              <a:spcAft>
                <a:spcPts val="0"/>
              </a:spcAft>
              <a:buClr>
                <a:srgbClr val="000000"/>
              </a:buClr>
              <a:buSzPts val="2100"/>
              <a:buFont typeface="Open Sans"/>
              <a:buNone/>
              <a:defRPr sz="2100">
                <a:latin typeface="Open Sans"/>
                <a:ea typeface="Open Sans"/>
                <a:cs typeface="Open Sans"/>
                <a:sym typeface="Open Sans"/>
              </a:defRPr>
            </a:lvl2pPr>
            <a:lvl3pPr indent="-228600" lvl="2" marL="1371600" rtl="0" algn="ctr">
              <a:lnSpc>
                <a:spcPct val="100000"/>
              </a:lnSpc>
              <a:spcBef>
                <a:spcPts val="0"/>
              </a:spcBef>
              <a:spcAft>
                <a:spcPts val="0"/>
              </a:spcAft>
              <a:buClr>
                <a:srgbClr val="000000"/>
              </a:buClr>
              <a:buSzPts val="2100"/>
              <a:buFont typeface="Open Sans"/>
              <a:buNone/>
              <a:defRPr sz="2100">
                <a:latin typeface="Open Sans"/>
                <a:ea typeface="Open Sans"/>
                <a:cs typeface="Open Sans"/>
                <a:sym typeface="Open Sans"/>
              </a:defRPr>
            </a:lvl3pPr>
            <a:lvl4pPr indent="-228600" lvl="3" marL="1828800" rtl="0" algn="ctr">
              <a:lnSpc>
                <a:spcPct val="100000"/>
              </a:lnSpc>
              <a:spcBef>
                <a:spcPts val="0"/>
              </a:spcBef>
              <a:spcAft>
                <a:spcPts val="0"/>
              </a:spcAft>
              <a:buClr>
                <a:srgbClr val="000000"/>
              </a:buClr>
              <a:buSzPts val="2100"/>
              <a:buFont typeface="Open Sans"/>
              <a:buNone/>
              <a:defRPr sz="2100">
                <a:latin typeface="Open Sans"/>
                <a:ea typeface="Open Sans"/>
                <a:cs typeface="Open Sans"/>
                <a:sym typeface="Open Sans"/>
              </a:defRPr>
            </a:lvl4pPr>
            <a:lvl5pPr indent="-228600" lvl="4" marL="2286000" rtl="0" algn="ctr">
              <a:lnSpc>
                <a:spcPct val="100000"/>
              </a:lnSpc>
              <a:spcBef>
                <a:spcPts val="0"/>
              </a:spcBef>
              <a:spcAft>
                <a:spcPts val="0"/>
              </a:spcAft>
              <a:buClr>
                <a:srgbClr val="000000"/>
              </a:buClr>
              <a:buSzPts val="2100"/>
              <a:buFont typeface="Open Sans"/>
              <a:buNone/>
              <a:defRPr sz="2100">
                <a:latin typeface="Open Sans"/>
                <a:ea typeface="Open Sans"/>
                <a:cs typeface="Open Sans"/>
                <a:sym typeface="Open Sans"/>
              </a:defRPr>
            </a:lvl5pPr>
            <a:lvl6pPr indent="-342900" lvl="5" marL="2743200" rtl="0" algn="l">
              <a:lnSpc>
                <a:spcPct val="150000"/>
              </a:lnSpc>
              <a:spcBef>
                <a:spcPts val="0"/>
              </a:spcBef>
              <a:spcAft>
                <a:spcPts val="0"/>
              </a:spcAft>
              <a:buSzPts val="1800"/>
              <a:buChar char="■"/>
              <a:defRPr/>
            </a:lvl6pPr>
            <a:lvl7pPr indent="-342900" lvl="6" marL="3200400" rtl="0" algn="l">
              <a:lnSpc>
                <a:spcPct val="150000"/>
              </a:lnSpc>
              <a:spcBef>
                <a:spcPts val="0"/>
              </a:spcBef>
              <a:spcAft>
                <a:spcPts val="0"/>
              </a:spcAft>
              <a:buSzPts val="1800"/>
              <a:buChar char="●"/>
              <a:defRPr/>
            </a:lvl7pPr>
            <a:lvl8pPr indent="-342900" lvl="7" marL="3657600" rtl="0" algn="l">
              <a:lnSpc>
                <a:spcPct val="150000"/>
              </a:lnSpc>
              <a:spcBef>
                <a:spcPts val="0"/>
              </a:spcBef>
              <a:spcAft>
                <a:spcPts val="0"/>
              </a:spcAft>
              <a:buSzPts val="1800"/>
              <a:buChar char="○"/>
              <a:defRPr/>
            </a:lvl8pPr>
            <a:lvl9pPr indent="-342900" lvl="8" marL="4114800" rtl="0" algn="l">
              <a:lnSpc>
                <a:spcPct val="150000"/>
              </a:lnSpc>
              <a:spcBef>
                <a:spcPts val="0"/>
              </a:spcBef>
              <a:spcAft>
                <a:spcPts val="0"/>
              </a:spcAft>
              <a:buSzPts val="1800"/>
              <a:buChar char="■"/>
              <a:defRPr/>
            </a:lvl9pPr>
          </a:lstStyle>
          <a:p/>
        </p:txBody>
      </p:sp>
      <p:sp>
        <p:nvSpPr>
          <p:cNvPr id="86" name="Google Shape;86;p22"/>
          <p:cNvSpPr txBox="1"/>
          <p:nvPr>
            <p:ph idx="2" type="body"/>
          </p:nvPr>
        </p:nvSpPr>
        <p:spPr>
          <a:xfrm>
            <a:off x="4939500" y="724074"/>
            <a:ext cx="3837000" cy="3695100"/>
          </a:xfrm>
          <a:prstGeom prst="rect">
            <a:avLst/>
          </a:prstGeom>
          <a:noFill/>
          <a:ln>
            <a:noFill/>
          </a:ln>
        </p:spPr>
        <p:txBody>
          <a:bodyPr anchorCtr="0" anchor="ctr" bIns="91400" lIns="91400" spcFirstLastPara="1" rIns="91400" wrap="square" tIns="91400">
            <a:noAutofit/>
          </a:bodyPr>
          <a:lstStyle>
            <a:lvl1pPr indent="-342900" lvl="0" marL="457200" rtl="0" algn="l">
              <a:lnSpc>
                <a:spcPct val="150000"/>
              </a:lnSpc>
              <a:spcBef>
                <a:spcPts val="0"/>
              </a:spcBef>
              <a:spcAft>
                <a:spcPts val="0"/>
              </a:spcAft>
              <a:buSzPts val="1800"/>
              <a:buChar char="●"/>
              <a:defRPr/>
            </a:lvl1pPr>
            <a:lvl2pPr indent="-342900" lvl="1" marL="914400" rtl="0" algn="l">
              <a:lnSpc>
                <a:spcPct val="150000"/>
              </a:lnSpc>
              <a:spcBef>
                <a:spcPts val="0"/>
              </a:spcBef>
              <a:spcAft>
                <a:spcPts val="0"/>
              </a:spcAft>
              <a:buSzPts val="1800"/>
              <a:buChar char="○"/>
              <a:defRPr/>
            </a:lvl2pPr>
            <a:lvl3pPr indent="-342900" lvl="2" marL="1371600" rtl="0" algn="l">
              <a:lnSpc>
                <a:spcPct val="150000"/>
              </a:lnSpc>
              <a:spcBef>
                <a:spcPts val="0"/>
              </a:spcBef>
              <a:spcAft>
                <a:spcPts val="0"/>
              </a:spcAft>
              <a:buSzPts val="1800"/>
              <a:buChar char="■"/>
              <a:defRPr/>
            </a:lvl3pPr>
            <a:lvl4pPr indent="-342900" lvl="3" marL="1828800" rtl="0" algn="l">
              <a:lnSpc>
                <a:spcPct val="150000"/>
              </a:lnSpc>
              <a:spcBef>
                <a:spcPts val="0"/>
              </a:spcBef>
              <a:spcAft>
                <a:spcPts val="0"/>
              </a:spcAft>
              <a:buSzPts val="1800"/>
              <a:buChar char="●"/>
              <a:defRPr/>
            </a:lvl4pPr>
            <a:lvl5pPr indent="-342900" lvl="4" marL="2286000" rtl="0" algn="l">
              <a:lnSpc>
                <a:spcPct val="150000"/>
              </a:lnSpc>
              <a:spcBef>
                <a:spcPts val="0"/>
              </a:spcBef>
              <a:spcAft>
                <a:spcPts val="0"/>
              </a:spcAft>
              <a:buSzPts val="1800"/>
              <a:buChar char="○"/>
              <a:defRPr/>
            </a:lvl5pPr>
            <a:lvl6pPr indent="-342900" lvl="5" marL="2743200" rtl="0" algn="l">
              <a:lnSpc>
                <a:spcPct val="150000"/>
              </a:lnSpc>
              <a:spcBef>
                <a:spcPts val="0"/>
              </a:spcBef>
              <a:spcAft>
                <a:spcPts val="0"/>
              </a:spcAft>
              <a:buSzPts val="1800"/>
              <a:buChar char="■"/>
              <a:defRPr/>
            </a:lvl6pPr>
            <a:lvl7pPr indent="-342900" lvl="6" marL="3200400" rtl="0" algn="l">
              <a:lnSpc>
                <a:spcPct val="150000"/>
              </a:lnSpc>
              <a:spcBef>
                <a:spcPts val="0"/>
              </a:spcBef>
              <a:spcAft>
                <a:spcPts val="0"/>
              </a:spcAft>
              <a:buSzPts val="1800"/>
              <a:buChar char="●"/>
              <a:defRPr/>
            </a:lvl7pPr>
            <a:lvl8pPr indent="-342900" lvl="7" marL="3657600" rtl="0" algn="l">
              <a:lnSpc>
                <a:spcPct val="150000"/>
              </a:lnSpc>
              <a:spcBef>
                <a:spcPts val="0"/>
              </a:spcBef>
              <a:spcAft>
                <a:spcPts val="0"/>
              </a:spcAft>
              <a:buSzPts val="1800"/>
              <a:buChar char="○"/>
              <a:defRPr/>
            </a:lvl8pPr>
            <a:lvl9pPr indent="-342900" lvl="8" marL="4114800" rtl="0" algn="l">
              <a:lnSpc>
                <a:spcPct val="150000"/>
              </a:lnSpc>
              <a:spcBef>
                <a:spcPts val="0"/>
              </a:spcBef>
              <a:spcAft>
                <a:spcPts val="0"/>
              </a:spcAft>
              <a:buSzPts val="1800"/>
              <a:buChar char="■"/>
              <a:defRPr/>
            </a:lvl9pPr>
          </a:lstStyle>
          <a:p/>
        </p:txBody>
      </p:sp>
      <p:sp>
        <p:nvSpPr>
          <p:cNvPr id="87" name="Google Shape;87;p22"/>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699" y="4230575"/>
            <a:ext cx="5998800" cy="605100"/>
          </a:xfrm>
          <a:prstGeom prst="rect">
            <a:avLst/>
          </a:prstGeom>
          <a:noFill/>
          <a:ln>
            <a:noFill/>
          </a:ln>
        </p:spPr>
        <p:txBody>
          <a:bodyPr anchorCtr="0" anchor="ctr" bIns="91400" lIns="91400" spcFirstLastPara="1" rIns="91400" wrap="square" tIns="91400">
            <a:noAutofit/>
          </a:bodyPr>
          <a:lstStyle>
            <a:lvl1pPr indent="-228600" lvl="0" marL="457200" rtl="0" algn="l">
              <a:lnSpc>
                <a:spcPct val="100000"/>
              </a:lnSpc>
              <a:spcBef>
                <a:spcPts val="0"/>
              </a:spcBef>
              <a:spcAft>
                <a:spcPts val="0"/>
              </a:spcAft>
              <a:buClr>
                <a:srgbClr val="000000"/>
              </a:buClr>
              <a:buSzPts val="1800"/>
              <a:buFont typeface="Open Sans"/>
              <a:buNone/>
              <a:defRPr>
                <a:latin typeface="Open Sans"/>
                <a:ea typeface="Open Sans"/>
                <a:cs typeface="Open Sans"/>
                <a:sym typeface="Open Sans"/>
              </a:defRPr>
            </a:lvl1pPr>
          </a:lstStyle>
          <a:p/>
        </p:txBody>
      </p:sp>
      <p:sp>
        <p:nvSpPr>
          <p:cNvPr id="90" name="Google Shape;90;p23"/>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_NUMBER">
  <p:cSld name="BIG_NUMBER">
    <p:spTree>
      <p:nvGrpSpPr>
        <p:cNvPr id="91" name="Shape 91"/>
        <p:cNvGrpSpPr/>
        <p:nvPr/>
      </p:nvGrpSpPr>
      <p:grpSpPr>
        <a:xfrm>
          <a:off x="0" y="0"/>
          <a:ext cx="0" cy="0"/>
          <a:chOff x="0" y="0"/>
          <a:chExt cx="0" cy="0"/>
        </a:xfrm>
      </p:grpSpPr>
      <p:sp>
        <p:nvSpPr>
          <p:cNvPr id="92" name="Google Shape;92;p24"/>
          <p:cNvSpPr txBox="1"/>
          <p:nvPr>
            <p:ph type="title"/>
          </p:nvPr>
        </p:nvSpPr>
        <p:spPr>
          <a:xfrm>
            <a:off x="311699" y="1106125"/>
            <a:ext cx="8520600" cy="1963500"/>
          </a:xfrm>
          <a:prstGeom prst="rect">
            <a:avLst/>
          </a:prstGeom>
          <a:noFill/>
          <a:ln>
            <a:noFill/>
          </a:ln>
        </p:spPr>
        <p:txBody>
          <a:bodyPr anchorCtr="0" anchor="b" bIns="91400" lIns="91400" spcFirstLastPara="1" rIns="91400" wrap="square" tIns="91400">
            <a:noAutofit/>
          </a:bodyPr>
          <a:lstStyle>
            <a:lvl1pPr lvl="0" rtl="0" algn="ctr">
              <a:lnSpc>
                <a:spcPct val="100000"/>
              </a:lnSpc>
              <a:spcBef>
                <a:spcPts val="0"/>
              </a:spcBef>
              <a:spcAft>
                <a:spcPts val="0"/>
              </a:spcAft>
              <a:buClr>
                <a:srgbClr val="000000"/>
              </a:buClr>
              <a:buSzPts val="12000"/>
              <a:buFont typeface="Lato"/>
              <a:buNone/>
              <a:defRPr sz="12000">
                <a:latin typeface="Lato"/>
                <a:ea typeface="Lato"/>
                <a:cs typeface="Lato"/>
                <a:sym typeface="Lato"/>
              </a:defRPr>
            </a:lvl1pPr>
            <a:lvl2pPr lvl="1" rtl="0" algn="ctr">
              <a:lnSpc>
                <a:spcPct val="100000"/>
              </a:lnSpc>
              <a:spcBef>
                <a:spcPts val="0"/>
              </a:spcBef>
              <a:spcAft>
                <a:spcPts val="0"/>
              </a:spcAft>
              <a:buClr>
                <a:srgbClr val="000000"/>
              </a:buClr>
              <a:buSzPts val="1800"/>
              <a:buNone/>
              <a:defRPr/>
            </a:lvl2pPr>
            <a:lvl3pPr lvl="2" rtl="0" algn="ctr">
              <a:lnSpc>
                <a:spcPct val="100000"/>
              </a:lnSpc>
              <a:spcBef>
                <a:spcPts val="0"/>
              </a:spcBef>
              <a:spcAft>
                <a:spcPts val="0"/>
              </a:spcAft>
              <a:buClr>
                <a:srgbClr val="000000"/>
              </a:buClr>
              <a:buSzPts val="1800"/>
              <a:buNone/>
              <a:defRPr/>
            </a:lvl3pPr>
            <a:lvl4pPr lvl="3" rtl="0" algn="ctr">
              <a:lnSpc>
                <a:spcPct val="100000"/>
              </a:lnSpc>
              <a:spcBef>
                <a:spcPts val="0"/>
              </a:spcBef>
              <a:spcAft>
                <a:spcPts val="0"/>
              </a:spcAft>
              <a:buClr>
                <a:srgbClr val="000000"/>
              </a:buClr>
              <a:buSzPts val="1800"/>
              <a:buNone/>
              <a:defRPr/>
            </a:lvl4pPr>
            <a:lvl5pPr lvl="4" rtl="0" algn="ctr">
              <a:lnSpc>
                <a:spcPct val="100000"/>
              </a:lnSpc>
              <a:spcBef>
                <a:spcPts val="0"/>
              </a:spcBef>
              <a:spcAft>
                <a:spcPts val="0"/>
              </a:spcAft>
              <a:buClr>
                <a:srgbClr val="000000"/>
              </a:buClr>
              <a:buSzPts val="1800"/>
              <a:buNone/>
              <a:defRPr/>
            </a:lvl5pPr>
            <a:lvl6pPr lvl="5" rtl="0" algn="ctr">
              <a:lnSpc>
                <a:spcPct val="100000"/>
              </a:lnSpc>
              <a:spcBef>
                <a:spcPts val="0"/>
              </a:spcBef>
              <a:spcAft>
                <a:spcPts val="0"/>
              </a:spcAft>
              <a:buClr>
                <a:srgbClr val="000000"/>
              </a:buClr>
              <a:buSzPts val="1800"/>
              <a:buNone/>
              <a:defRPr/>
            </a:lvl6pPr>
            <a:lvl7pPr lvl="6" rtl="0" algn="ctr">
              <a:lnSpc>
                <a:spcPct val="100000"/>
              </a:lnSpc>
              <a:spcBef>
                <a:spcPts val="0"/>
              </a:spcBef>
              <a:spcAft>
                <a:spcPts val="0"/>
              </a:spcAft>
              <a:buClr>
                <a:srgbClr val="000000"/>
              </a:buClr>
              <a:buSzPts val="1800"/>
              <a:buNone/>
              <a:defRPr/>
            </a:lvl7pPr>
            <a:lvl8pPr lvl="7" rtl="0" algn="ctr">
              <a:lnSpc>
                <a:spcPct val="100000"/>
              </a:lnSpc>
              <a:spcBef>
                <a:spcPts val="0"/>
              </a:spcBef>
              <a:spcAft>
                <a:spcPts val="0"/>
              </a:spcAft>
              <a:buClr>
                <a:srgbClr val="000000"/>
              </a:buClr>
              <a:buSzPts val="1800"/>
              <a:buNone/>
              <a:defRPr/>
            </a:lvl8pPr>
            <a:lvl9pPr lvl="8" rtl="0" algn="ctr">
              <a:lnSpc>
                <a:spcPct val="100000"/>
              </a:lnSpc>
              <a:spcBef>
                <a:spcPts val="0"/>
              </a:spcBef>
              <a:spcAft>
                <a:spcPts val="0"/>
              </a:spcAft>
              <a:buClr>
                <a:srgbClr val="000000"/>
              </a:buClr>
              <a:buSzPts val="1800"/>
              <a:buNone/>
              <a:defRPr/>
            </a:lvl9pPr>
          </a:lstStyle>
          <a:p/>
        </p:txBody>
      </p:sp>
      <p:sp>
        <p:nvSpPr>
          <p:cNvPr id="93" name="Google Shape;93;p24"/>
          <p:cNvSpPr txBox="1"/>
          <p:nvPr>
            <p:ph idx="1" type="body"/>
          </p:nvPr>
        </p:nvSpPr>
        <p:spPr>
          <a:xfrm>
            <a:off x="311699" y="3152225"/>
            <a:ext cx="8520600" cy="1300800"/>
          </a:xfrm>
          <a:prstGeom prst="rect">
            <a:avLst/>
          </a:prstGeom>
          <a:noFill/>
          <a:ln>
            <a:noFill/>
          </a:ln>
        </p:spPr>
        <p:txBody>
          <a:bodyPr anchorCtr="0" anchor="t" bIns="91400" lIns="91400" spcFirstLastPara="1" rIns="91400" wrap="square" tIns="91400">
            <a:noAutofit/>
          </a:bodyPr>
          <a:lstStyle>
            <a:lvl1pPr indent="-342900" lvl="0" marL="457200" rtl="0" algn="ctr">
              <a:lnSpc>
                <a:spcPct val="115000"/>
              </a:lnSpc>
              <a:spcBef>
                <a:spcPts val="0"/>
              </a:spcBef>
              <a:spcAft>
                <a:spcPts val="0"/>
              </a:spcAft>
              <a:buSzPts val="1800"/>
              <a:buFont typeface="Helvetica Neue"/>
              <a:buChar char="●"/>
              <a:defRPr>
                <a:latin typeface="Open Sans"/>
                <a:ea typeface="Open Sans"/>
                <a:cs typeface="Open Sans"/>
                <a:sym typeface="Open Sans"/>
              </a:defRPr>
            </a:lvl1pPr>
            <a:lvl2pPr indent="-342900" lvl="1" marL="914400" rtl="0" algn="ctr">
              <a:lnSpc>
                <a:spcPct val="115000"/>
              </a:lnSpc>
              <a:spcBef>
                <a:spcPts val="0"/>
              </a:spcBef>
              <a:spcAft>
                <a:spcPts val="0"/>
              </a:spcAft>
              <a:buSzPts val="1800"/>
              <a:buFont typeface="Helvetica Neue"/>
              <a:buChar char="○"/>
              <a:defRPr>
                <a:latin typeface="Open Sans"/>
                <a:ea typeface="Open Sans"/>
                <a:cs typeface="Open Sans"/>
                <a:sym typeface="Open Sans"/>
              </a:defRPr>
            </a:lvl2pPr>
            <a:lvl3pPr indent="-342900" lvl="2" marL="1371600" rtl="0" algn="ctr">
              <a:lnSpc>
                <a:spcPct val="115000"/>
              </a:lnSpc>
              <a:spcBef>
                <a:spcPts val="0"/>
              </a:spcBef>
              <a:spcAft>
                <a:spcPts val="0"/>
              </a:spcAft>
              <a:buSzPts val="1800"/>
              <a:buFont typeface="Helvetica Neue"/>
              <a:buChar char="■"/>
              <a:defRPr>
                <a:latin typeface="Open Sans"/>
                <a:ea typeface="Open Sans"/>
                <a:cs typeface="Open Sans"/>
                <a:sym typeface="Open Sans"/>
              </a:defRPr>
            </a:lvl3pPr>
            <a:lvl4pPr indent="-342900" lvl="3" marL="1828800" rtl="0" algn="ctr">
              <a:lnSpc>
                <a:spcPct val="115000"/>
              </a:lnSpc>
              <a:spcBef>
                <a:spcPts val="0"/>
              </a:spcBef>
              <a:spcAft>
                <a:spcPts val="0"/>
              </a:spcAft>
              <a:buSzPts val="1800"/>
              <a:buFont typeface="Helvetica Neue"/>
              <a:buChar char="●"/>
              <a:defRPr>
                <a:latin typeface="Open Sans"/>
                <a:ea typeface="Open Sans"/>
                <a:cs typeface="Open Sans"/>
                <a:sym typeface="Open Sans"/>
              </a:defRPr>
            </a:lvl4pPr>
            <a:lvl5pPr indent="-342900" lvl="4" marL="2286000" rtl="0" algn="ctr">
              <a:lnSpc>
                <a:spcPct val="115000"/>
              </a:lnSpc>
              <a:spcBef>
                <a:spcPts val="0"/>
              </a:spcBef>
              <a:spcAft>
                <a:spcPts val="0"/>
              </a:spcAft>
              <a:buSzPts val="1800"/>
              <a:buFont typeface="Helvetica Neue"/>
              <a:buChar char="○"/>
              <a:defRPr>
                <a:latin typeface="Open Sans"/>
                <a:ea typeface="Open Sans"/>
                <a:cs typeface="Open Sans"/>
                <a:sym typeface="Open Sans"/>
              </a:defRPr>
            </a:lvl5pPr>
            <a:lvl6pPr indent="-342900" lvl="5" marL="2743200" rtl="0" algn="l">
              <a:lnSpc>
                <a:spcPct val="150000"/>
              </a:lnSpc>
              <a:spcBef>
                <a:spcPts val="0"/>
              </a:spcBef>
              <a:spcAft>
                <a:spcPts val="0"/>
              </a:spcAft>
              <a:buSzPts val="1800"/>
              <a:buChar char="■"/>
              <a:defRPr/>
            </a:lvl6pPr>
            <a:lvl7pPr indent="-342900" lvl="6" marL="3200400" rtl="0" algn="l">
              <a:lnSpc>
                <a:spcPct val="150000"/>
              </a:lnSpc>
              <a:spcBef>
                <a:spcPts val="0"/>
              </a:spcBef>
              <a:spcAft>
                <a:spcPts val="0"/>
              </a:spcAft>
              <a:buSzPts val="1800"/>
              <a:buChar char="●"/>
              <a:defRPr/>
            </a:lvl7pPr>
            <a:lvl8pPr indent="-342900" lvl="7" marL="3657600" rtl="0" algn="l">
              <a:lnSpc>
                <a:spcPct val="150000"/>
              </a:lnSpc>
              <a:spcBef>
                <a:spcPts val="0"/>
              </a:spcBef>
              <a:spcAft>
                <a:spcPts val="0"/>
              </a:spcAft>
              <a:buSzPts val="1800"/>
              <a:buChar char="○"/>
              <a:defRPr/>
            </a:lvl8pPr>
            <a:lvl9pPr indent="-342900" lvl="8" marL="4114800" rtl="0" algn="l">
              <a:lnSpc>
                <a:spcPct val="150000"/>
              </a:lnSpc>
              <a:spcBef>
                <a:spcPts val="0"/>
              </a:spcBef>
              <a:spcAft>
                <a:spcPts val="0"/>
              </a:spcAft>
              <a:buSzPts val="1800"/>
              <a:buChar char="■"/>
              <a:defRPr/>
            </a:lvl9pPr>
          </a:lstStyle>
          <a:p/>
        </p:txBody>
      </p:sp>
      <p:sp>
        <p:nvSpPr>
          <p:cNvPr id="94" name="Google Shape;94;p24"/>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1pPr>
            <a:lvl2pPr indent="0" lvl="1"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2pPr>
            <a:lvl3pPr indent="0" lvl="2"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3pPr>
            <a:lvl4pPr indent="0" lvl="3"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4pPr>
            <a:lvl5pPr indent="0" lvl="4"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5pPr>
            <a:lvl6pPr indent="0" lvl="5"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6pPr>
            <a:lvl7pPr indent="0" lvl="6"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7pPr>
            <a:lvl8pPr indent="0" lvl="7"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8pPr>
            <a:lvl9pPr indent="0" lvl="8" marL="0" rtl="0" algn="l">
              <a:lnSpc>
                <a:spcPct val="100000"/>
              </a:lnSpc>
              <a:spcBef>
                <a:spcPts val="0"/>
              </a:spcBef>
              <a:spcAft>
                <a:spcPts val="0"/>
              </a:spcAft>
              <a:buClr>
                <a:srgbClr val="585858"/>
              </a:buClr>
              <a:buSzPts val="1000"/>
              <a:buFont typeface="Lato"/>
              <a:buNone/>
              <a:defRPr b="0" i="0" sz="1000" u="none" cap="none" strike="noStrike">
                <a:solidFill>
                  <a:srgbClr val="585858"/>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folie" type="title">
  <p:cSld name="TITLE">
    <p:spTree>
      <p:nvGrpSpPr>
        <p:cNvPr id="101" name="Shape 101"/>
        <p:cNvGrpSpPr/>
        <p:nvPr/>
      </p:nvGrpSpPr>
      <p:grpSpPr>
        <a:xfrm>
          <a:off x="0" y="0"/>
          <a:ext cx="0" cy="0"/>
          <a:chOff x="0" y="0"/>
          <a:chExt cx="0" cy="0"/>
        </a:xfrm>
      </p:grpSpPr>
      <p:sp>
        <p:nvSpPr>
          <p:cNvPr id="102" name="Google Shape;102;p2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26"/>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4" name="Google Shape;104;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und Inhalt" type="obj">
  <p:cSld name="OBJECT">
    <p:spTree>
      <p:nvGrpSpPr>
        <p:cNvPr id="107" name="Shape 107"/>
        <p:cNvGrpSpPr/>
        <p:nvPr/>
      </p:nvGrpSpPr>
      <p:grpSpPr>
        <a:xfrm>
          <a:off x="0" y="0"/>
          <a:ext cx="0" cy="0"/>
          <a:chOff x="0" y="0"/>
          <a:chExt cx="0" cy="0"/>
        </a:xfrm>
      </p:grpSpPr>
      <p:sp>
        <p:nvSpPr>
          <p:cNvPr id="108" name="Google Shape;108;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 name="Google Shape;110;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schnitts-&#10;überschrift" type="secHead">
  <p:cSld name="SECTION_HEADER">
    <p:spTree>
      <p:nvGrpSpPr>
        <p:cNvPr id="113" name="Shape 113"/>
        <p:cNvGrpSpPr/>
        <p:nvPr/>
      </p:nvGrpSpPr>
      <p:grpSpPr>
        <a:xfrm>
          <a:off x="0" y="0"/>
          <a:ext cx="0" cy="0"/>
          <a:chOff x="0" y="0"/>
          <a:chExt cx="0" cy="0"/>
        </a:xfrm>
      </p:grpSpPr>
      <p:sp>
        <p:nvSpPr>
          <p:cNvPr id="114" name="Google Shape;114;p28"/>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5" name="Google Shape;115;p28"/>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16" name="Google Shape;116;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Zwei Inhalte" type="twoObj">
  <p:cSld name="TWO_OBJECTS">
    <p:spTree>
      <p:nvGrpSpPr>
        <p:cNvPr id="119" name="Shape 119"/>
        <p:cNvGrpSpPr/>
        <p:nvPr/>
      </p:nvGrpSpPr>
      <p:grpSpPr>
        <a:xfrm>
          <a:off x="0" y="0"/>
          <a:ext cx="0" cy="0"/>
          <a:chOff x="0" y="0"/>
          <a:chExt cx="0" cy="0"/>
        </a:xfrm>
      </p:grpSpPr>
      <p:sp>
        <p:nvSpPr>
          <p:cNvPr id="120" name="Google Shape;120;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2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2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 name="Google Shape;123;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gleich" type="twoTxTwoObj">
  <p:cSld name="TWO_OBJECTS_WITH_TEXT">
    <p:spTree>
      <p:nvGrpSpPr>
        <p:cNvPr id="126" name="Shape 126"/>
        <p:cNvGrpSpPr/>
        <p:nvPr/>
      </p:nvGrpSpPr>
      <p:grpSpPr>
        <a:xfrm>
          <a:off x="0" y="0"/>
          <a:ext cx="0" cy="0"/>
          <a:chOff x="0" y="0"/>
          <a:chExt cx="0" cy="0"/>
        </a:xfrm>
      </p:grpSpPr>
      <p:sp>
        <p:nvSpPr>
          <p:cNvPr id="127" name="Google Shape;127;p3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8" name="Google Shape;128;p30"/>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9" name="Google Shape;129;p30"/>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0" name="Google Shape;130;p30"/>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31" name="Google Shape;131;p30"/>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2" name="Google Shape;132;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4" name="Google Shape;134;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r Titel" type="titleOnly">
  <p:cSld name="TITLE_ONLY">
    <p:spTree>
      <p:nvGrpSpPr>
        <p:cNvPr id="135" name="Shape 135"/>
        <p:cNvGrpSpPr/>
        <p:nvPr/>
      </p:nvGrpSpPr>
      <p:grpSpPr>
        <a:xfrm>
          <a:off x="0" y="0"/>
          <a:ext cx="0" cy="0"/>
          <a:chOff x="0" y="0"/>
          <a:chExt cx="0" cy="0"/>
        </a:xfrm>
      </p:grpSpPr>
      <p:sp>
        <p:nvSpPr>
          <p:cNvPr id="136" name="Google Shape;136;p3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7" name="Google Shape;137;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9" name="Google Shape;139;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r" type="blank">
  <p:cSld name="BLANK">
    <p:spTree>
      <p:nvGrpSpPr>
        <p:cNvPr id="140" name="Shape 140"/>
        <p:cNvGrpSpPr/>
        <p:nvPr/>
      </p:nvGrpSpPr>
      <p:grpSpPr>
        <a:xfrm>
          <a:off x="0" y="0"/>
          <a:ext cx="0" cy="0"/>
          <a:chOff x="0" y="0"/>
          <a:chExt cx="0" cy="0"/>
        </a:xfrm>
      </p:grpSpPr>
      <p:sp>
        <p:nvSpPr>
          <p:cNvPr id="141" name="Google Shape;141;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3" name="Google Shape;143;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alt mit Überschrift" type="objTx">
  <p:cSld name="OBJECT_WITH_CAPTION_TEXT">
    <p:spTree>
      <p:nvGrpSpPr>
        <p:cNvPr id="144" name="Shape 144"/>
        <p:cNvGrpSpPr/>
        <p:nvPr/>
      </p:nvGrpSpPr>
      <p:grpSpPr>
        <a:xfrm>
          <a:off x="0" y="0"/>
          <a:ext cx="0" cy="0"/>
          <a:chOff x="0" y="0"/>
          <a:chExt cx="0" cy="0"/>
        </a:xfrm>
      </p:grpSpPr>
      <p:sp>
        <p:nvSpPr>
          <p:cNvPr id="145" name="Google Shape;145;p33"/>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6" name="Google Shape;146;p33"/>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47" name="Google Shape;147;p33"/>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48" name="Google Shape;148;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9" name="Google Shape;149;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0" name="Google Shape;150;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ld mit Überschrift" type="picTx">
  <p:cSld name="PICTURE_WITH_CAPTION_TEXT">
    <p:spTree>
      <p:nvGrpSpPr>
        <p:cNvPr id="151" name="Shape 151"/>
        <p:cNvGrpSpPr/>
        <p:nvPr/>
      </p:nvGrpSpPr>
      <p:grpSpPr>
        <a:xfrm>
          <a:off x="0" y="0"/>
          <a:ext cx="0" cy="0"/>
          <a:chOff x="0" y="0"/>
          <a:chExt cx="0" cy="0"/>
        </a:xfrm>
      </p:grpSpPr>
      <p:sp>
        <p:nvSpPr>
          <p:cNvPr id="152" name="Google Shape;152;p34"/>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3" name="Google Shape;153;p34"/>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54" name="Google Shape;154;p34"/>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55" name="Google Shape;155;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6" name="Google Shape;156;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7" name="Google Shape;157;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und vertikaler Text" type="vertTx">
  <p:cSld name="VERTICAL_TEXT">
    <p:spTree>
      <p:nvGrpSpPr>
        <p:cNvPr id="158" name="Shape 158"/>
        <p:cNvGrpSpPr/>
        <p:nvPr/>
      </p:nvGrpSpPr>
      <p:grpSpPr>
        <a:xfrm>
          <a:off x="0" y="0"/>
          <a:ext cx="0" cy="0"/>
          <a:chOff x="0" y="0"/>
          <a:chExt cx="0" cy="0"/>
        </a:xfrm>
      </p:grpSpPr>
      <p:sp>
        <p:nvSpPr>
          <p:cNvPr id="159" name="Google Shape;159;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0" name="Google Shape;160;p3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1" name="Google Shape;161;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2" name="Google Shape;162;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kaler Titel und Text" type="vertTitleAndTx">
  <p:cSld name="VERTICAL_TITLE_AND_VERTICAL_TEXT">
    <p:spTree>
      <p:nvGrpSpPr>
        <p:cNvPr id="164" name="Shape 164"/>
        <p:cNvGrpSpPr/>
        <p:nvPr/>
      </p:nvGrpSpPr>
      <p:grpSpPr>
        <a:xfrm>
          <a:off x="0" y="0"/>
          <a:ext cx="0" cy="0"/>
          <a:chOff x="0" y="0"/>
          <a:chExt cx="0" cy="0"/>
        </a:xfrm>
      </p:grpSpPr>
      <p:sp>
        <p:nvSpPr>
          <p:cNvPr id="165" name="Google Shape;165;p3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6" name="Google Shape;166;p3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7" name="Google Shape;167;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8" name="Google Shape;168;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9" name="Google Shape;169;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4" name="Shape 174"/>
        <p:cNvGrpSpPr/>
        <p:nvPr/>
      </p:nvGrpSpPr>
      <p:grpSpPr>
        <a:xfrm>
          <a:off x="0" y="0"/>
          <a:ext cx="0" cy="0"/>
          <a:chOff x="0" y="0"/>
          <a:chExt cx="0" cy="0"/>
        </a:xfrm>
      </p:grpSpPr>
      <p:sp>
        <p:nvSpPr>
          <p:cNvPr id="175" name="Google Shape;175;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Lato"/>
              <a:buNone/>
              <a:defRPr sz="5200">
                <a:latin typeface="Lato"/>
                <a:ea typeface="Lato"/>
                <a:cs typeface="Lato"/>
                <a:sym typeface="Lato"/>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6" name="Google Shape;176;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8" name="Shape 178"/>
        <p:cNvGrpSpPr/>
        <p:nvPr/>
      </p:nvGrpSpPr>
      <p:grpSpPr>
        <a:xfrm>
          <a:off x="0" y="0"/>
          <a:ext cx="0" cy="0"/>
          <a:chOff x="0" y="0"/>
          <a:chExt cx="0" cy="0"/>
        </a:xfrm>
      </p:grpSpPr>
      <p:sp>
        <p:nvSpPr>
          <p:cNvPr id="179" name="Google Shape;179;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0" name="Google Shape;18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1" name="Shape 181"/>
        <p:cNvGrpSpPr/>
        <p:nvPr/>
      </p:nvGrpSpPr>
      <p:grpSpPr>
        <a:xfrm>
          <a:off x="0" y="0"/>
          <a:ext cx="0" cy="0"/>
          <a:chOff x="0" y="0"/>
          <a:chExt cx="0" cy="0"/>
        </a:xfrm>
      </p:grpSpPr>
      <p:sp>
        <p:nvSpPr>
          <p:cNvPr id="182" name="Google Shape;18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 name="Google Shape;18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4" name="Google Shape;184;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85" name="Shape 185"/>
        <p:cNvGrpSpPr/>
        <p:nvPr/>
      </p:nvGrpSpPr>
      <p:grpSpPr>
        <a:xfrm>
          <a:off x="0" y="0"/>
          <a:ext cx="0" cy="0"/>
          <a:chOff x="0" y="0"/>
          <a:chExt cx="0" cy="0"/>
        </a:xfrm>
      </p:grpSpPr>
      <p:sp>
        <p:nvSpPr>
          <p:cNvPr id="186" name="Google Shape;18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4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8" name="Google Shape;188;p4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9" name="Google Shape;18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0" name="Shape 190"/>
        <p:cNvGrpSpPr/>
        <p:nvPr/>
      </p:nvGrpSpPr>
      <p:grpSpPr>
        <a:xfrm>
          <a:off x="0" y="0"/>
          <a:ext cx="0" cy="0"/>
          <a:chOff x="0" y="0"/>
          <a:chExt cx="0" cy="0"/>
        </a:xfrm>
      </p:grpSpPr>
      <p:sp>
        <p:nvSpPr>
          <p:cNvPr id="191" name="Google Shape;19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93" name="Shape 193"/>
        <p:cNvGrpSpPr/>
        <p:nvPr/>
      </p:nvGrpSpPr>
      <p:grpSpPr>
        <a:xfrm>
          <a:off x="0" y="0"/>
          <a:ext cx="0" cy="0"/>
          <a:chOff x="0" y="0"/>
          <a:chExt cx="0" cy="0"/>
        </a:xfrm>
      </p:grpSpPr>
      <p:sp>
        <p:nvSpPr>
          <p:cNvPr id="194" name="Google Shape;194;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5" name="Google Shape;195;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96" name="Google Shape;19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7" name="Shape 197"/>
        <p:cNvGrpSpPr/>
        <p:nvPr/>
      </p:nvGrpSpPr>
      <p:grpSpPr>
        <a:xfrm>
          <a:off x="0" y="0"/>
          <a:ext cx="0" cy="0"/>
          <a:chOff x="0" y="0"/>
          <a:chExt cx="0" cy="0"/>
        </a:xfrm>
      </p:grpSpPr>
      <p:sp>
        <p:nvSpPr>
          <p:cNvPr id="198" name="Google Shape;198;p4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9" name="Google Shape;199;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00" name="Shape 200"/>
        <p:cNvGrpSpPr/>
        <p:nvPr/>
      </p:nvGrpSpPr>
      <p:grpSpPr>
        <a:xfrm>
          <a:off x="0" y="0"/>
          <a:ext cx="0" cy="0"/>
          <a:chOff x="0" y="0"/>
          <a:chExt cx="0" cy="0"/>
        </a:xfrm>
      </p:grpSpPr>
      <p:sp>
        <p:nvSpPr>
          <p:cNvPr id="201" name="Google Shape;201;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3" name="Google Shape;203;p4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4" name="Google Shape;204;p4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5" name="Google Shape;20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6" name="Shape 206"/>
        <p:cNvGrpSpPr/>
        <p:nvPr/>
      </p:nvGrpSpPr>
      <p:grpSpPr>
        <a:xfrm>
          <a:off x="0" y="0"/>
          <a:ext cx="0" cy="0"/>
          <a:chOff x="0" y="0"/>
          <a:chExt cx="0" cy="0"/>
        </a:xfrm>
      </p:grpSpPr>
      <p:sp>
        <p:nvSpPr>
          <p:cNvPr id="207" name="Google Shape;207;p4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08" name="Google Shape;20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09" name="Shape 209"/>
        <p:cNvGrpSpPr/>
        <p:nvPr/>
      </p:nvGrpSpPr>
      <p:grpSpPr>
        <a:xfrm>
          <a:off x="0" y="0"/>
          <a:ext cx="0" cy="0"/>
          <a:chOff x="0" y="0"/>
          <a:chExt cx="0" cy="0"/>
        </a:xfrm>
      </p:grpSpPr>
      <p:sp>
        <p:nvSpPr>
          <p:cNvPr id="210" name="Google Shape;210;p4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1" name="Google Shape;211;p4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12" name="Google Shape;21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3" name="Shape 213"/>
        <p:cNvGrpSpPr/>
        <p:nvPr/>
      </p:nvGrpSpPr>
      <p:grpSpPr>
        <a:xfrm>
          <a:off x="0" y="0"/>
          <a:ext cx="0" cy="0"/>
          <a:chOff x="0" y="0"/>
          <a:chExt cx="0" cy="0"/>
        </a:xfrm>
      </p:grpSpPr>
      <p:sp>
        <p:nvSpPr>
          <p:cNvPr id="214" name="Google Shape;21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9" name="Shape 219"/>
        <p:cNvGrpSpPr/>
        <p:nvPr/>
      </p:nvGrpSpPr>
      <p:grpSpPr>
        <a:xfrm>
          <a:off x="0" y="0"/>
          <a:ext cx="0" cy="0"/>
          <a:chOff x="0" y="0"/>
          <a:chExt cx="0" cy="0"/>
        </a:xfrm>
      </p:grpSpPr>
      <p:sp>
        <p:nvSpPr>
          <p:cNvPr id="220" name="Google Shape;220;p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Open Sans"/>
              <a:buNone/>
              <a:defRPr sz="5200">
                <a:latin typeface="Open Sans"/>
                <a:ea typeface="Open Sans"/>
                <a:cs typeface="Open Sans"/>
                <a:sym typeface="Open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1" name="Google Shape;221;p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800"/>
              <a:buFont typeface="Open Sans"/>
              <a:buNone/>
              <a:defRPr sz="2800">
                <a:solidFill>
                  <a:srgbClr val="000000"/>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2" name="Google Shape;22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3" name="Shape 223"/>
        <p:cNvGrpSpPr/>
        <p:nvPr/>
      </p:nvGrpSpPr>
      <p:grpSpPr>
        <a:xfrm>
          <a:off x="0" y="0"/>
          <a:ext cx="0" cy="0"/>
          <a:chOff x="0" y="0"/>
          <a:chExt cx="0" cy="0"/>
        </a:xfrm>
      </p:grpSpPr>
      <p:sp>
        <p:nvSpPr>
          <p:cNvPr id="224" name="Google Shape;224;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5" name="Google Shape;225;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6" name="Shape 226"/>
        <p:cNvGrpSpPr/>
        <p:nvPr/>
      </p:nvGrpSpPr>
      <p:grpSpPr>
        <a:xfrm>
          <a:off x="0" y="0"/>
          <a:ext cx="0" cy="0"/>
          <a:chOff x="0" y="0"/>
          <a:chExt cx="0" cy="0"/>
        </a:xfrm>
      </p:grpSpPr>
      <p:sp>
        <p:nvSpPr>
          <p:cNvPr id="227" name="Google Shape;22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 name="Google Shape;22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9" name="Google Shape;22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0" name="Shape 230"/>
        <p:cNvGrpSpPr/>
        <p:nvPr/>
      </p:nvGrpSpPr>
      <p:grpSpPr>
        <a:xfrm>
          <a:off x="0" y="0"/>
          <a:ext cx="0" cy="0"/>
          <a:chOff x="0" y="0"/>
          <a:chExt cx="0" cy="0"/>
        </a:xfrm>
      </p:grpSpPr>
      <p:sp>
        <p:nvSpPr>
          <p:cNvPr id="231" name="Google Shape;23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 name="Google Shape;232;p5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3" name="Google Shape;233;p5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4" name="Google Shape;234;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5" name="Shape 235"/>
        <p:cNvGrpSpPr/>
        <p:nvPr/>
      </p:nvGrpSpPr>
      <p:grpSpPr>
        <a:xfrm>
          <a:off x="0" y="0"/>
          <a:ext cx="0" cy="0"/>
          <a:chOff x="0" y="0"/>
          <a:chExt cx="0" cy="0"/>
        </a:xfrm>
      </p:grpSpPr>
      <p:sp>
        <p:nvSpPr>
          <p:cNvPr id="236" name="Google Shape;23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38" name="Shape 238"/>
        <p:cNvGrpSpPr/>
        <p:nvPr/>
      </p:nvGrpSpPr>
      <p:grpSpPr>
        <a:xfrm>
          <a:off x="0" y="0"/>
          <a:ext cx="0" cy="0"/>
          <a:chOff x="0" y="0"/>
          <a:chExt cx="0" cy="0"/>
        </a:xfrm>
      </p:grpSpPr>
      <p:sp>
        <p:nvSpPr>
          <p:cNvPr id="239" name="Google Shape;239;p5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0" name="Google Shape;240;p5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1" name="Google Shape;241;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42" name="Shape 242"/>
        <p:cNvGrpSpPr/>
        <p:nvPr/>
      </p:nvGrpSpPr>
      <p:grpSpPr>
        <a:xfrm>
          <a:off x="0" y="0"/>
          <a:ext cx="0" cy="0"/>
          <a:chOff x="0" y="0"/>
          <a:chExt cx="0" cy="0"/>
        </a:xfrm>
      </p:grpSpPr>
      <p:sp>
        <p:nvSpPr>
          <p:cNvPr id="243" name="Google Shape;243;p5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4" name="Google Shape;24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45" name="Shape 245"/>
        <p:cNvGrpSpPr/>
        <p:nvPr/>
      </p:nvGrpSpPr>
      <p:grpSpPr>
        <a:xfrm>
          <a:off x="0" y="0"/>
          <a:ext cx="0" cy="0"/>
          <a:chOff x="0" y="0"/>
          <a:chExt cx="0" cy="0"/>
        </a:xfrm>
      </p:grpSpPr>
      <p:sp>
        <p:nvSpPr>
          <p:cNvPr id="246" name="Google Shape;246;p5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8" name="Google Shape;248;p5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9" name="Google Shape;249;p5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0" name="Google Shape;25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1" name="Shape 251"/>
        <p:cNvGrpSpPr/>
        <p:nvPr/>
      </p:nvGrpSpPr>
      <p:grpSpPr>
        <a:xfrm>
          <a:off x="0" y="0"/>
          <a:ext cx="0" cy="0"/>
          <a:chOff x="0" y="0"/>
          <a:chExt cx="0" cy="0"/>
        </a:xfrm>
      </p:grpSpPr>
      <p:sp>
        <p:nvSpPr>
          <p:cNvPr id="252" name="Google Shape;252;p5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53" name="Google Shape;253;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54" name="Shape 254"/>
        <p:cNvGrpSpPr/>
        <p:nvPr/>
      </p:nvGrpSpPr>
      <p:grpSpPr>
        <a:xfrm>
          <a:off x="0" y="0"/>
          <a:ext cx="0" cy="0"/>
          <a:chOff x="0" y="0"/>
          <a:chExt cx="0" cy="0"/>
        </a:xfrm>
      </p:grpSpPr>
      <p:sp>
        <p:nvSpPr>
          <p:cNvPr id="255" name="Google Shape;255;p5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6" name="Google Shape;256;p5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57" name="Google Shape;257;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8" name="Shape 258"/>
        <p:cNvGrpSpPr/>
        <p:nvPr/>
      </p:nvGrpSpPr>
      <p:grpSpPr>
        <a:xfrm>
          <a:off x="0" y="0"/>
          <a:ext cx="0" cy="0"/>
          <a:chOff x="0" y="0"/>
          <a:chExt cx="0" cy="0"/>
        </a:xfrm>
      </p:grpSpPr>
      <p:sp>
        <p:nvSpPr>
          <p:cNvPr id="259" name="Google Shape;259;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64" name="Shape 264"/>
        <p:cNvGrpSpPr/>
        <p:nvPr/>
      </p:nvGrpSpPr>
      <p:grpSpPr>
        <a:xfrm>
          <a:off x="0" y="0"/>
          <a:ext cx="0" cy="0"/>
          <a:chOff x="0" y="0"/>
          <a:chExt cx="0" cy="0"/>
        </a:xfrm>
      </p:grpSpPr>
      <p:sp>
        <p:nvSpPr>
          <p:cNvPr id="265" name="Google Shape;265;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Open Sans"/>
              <a:buNone/>
              <a:defRPr sz="5200">
                <a:latin typeface="Open Sans"/>
                <a:ea typeface="Open Sans"/>
                <a:cs typeface="Open Sans"/>
                <a:sym typeface="Open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6" name="Google Shape;266;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2800"/>
              <a:buFont typeface="Open Sans"/>
              <a:buNone/>
              <a:defRPr sz="2800">
                <a:solidFill>
                  <a:srgbClr val="000000"/>
                </a:solidFill>
                <a:latin typeface="Open Sans"/>
                <a:ea typeface="Open Sans"/>
                <a:cs typeface="Open Sans"/>
                <a:sym typeface="Open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7" name="Google Shape;267;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8" name="Shape 268"/>
        <p:cNvGrpSpPr/>
        <p:nvPr/>
      </p:nvGrpSpPr>
      <p:grpSpPr>
        <a:xfrm>
          <a:off x="0" y="0"/>
          <a:ext cx="0" cy="0"/>
          <a:chOff x="0" y="0"/>
          <a:chExt cx="0" cy="0"/>
        </a:xfrm>
      </p:grpSpPr>
      <p:sp>
        <p:nvSpPr>
          <p:cNvPr id="269" name="Google Shape;269;p6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0" name="Google Shape;27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71" name="Shape 271"/>
        <p:cNvGrpSpPr/>
        <p:nvPr/>
      </p:nvGrpSpPr>
      <p:grpSpPr>
        <a:xfrm>
          <a:off x="0" y="0"/>
          <a:ext cx="0" cy="0"/>
          <a:chOff x="0" y="0"/>
          <a:chExt cx="0" cy="0"/>
        </a:xfrm>
      </p:grpSpPr>
      <p:sp>
        <p:nvSpPr>
          <p:cNvPr id="272" name="Google Shape;27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3" name="Google Shape;273;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4" name="Google Shape;274;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5" name="Shape 275"/>
        <p:cNvGrpSpPr/>
        <p:nvPr/>
      </p:nvGrpSpPr>
      <p:grpSpPr>
        <a:xfrm>
          <a:off x="0" y="0"/>
          <a:ext cx="0" cy="0"/>
          <a:chOff x="0" y="0"/>
          <a:chExt cx="0" cy="0"/>
        </a:xfrm>
      </p:grpSpPr>
      <p:sp>
        <p:nvSpPr>
          <p:cNvPr id="276" name="Google Shape;276;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7" name="Google Shape;277;p6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8" name="Google Shape;278;p6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9" name="Google Shape;279;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0" name="Shape 280"/>
        <p:cNvGrpSpPr/>
        <p:nvPr/>
      </p:nvGrpSpPr>
      <p:grpSpPr>
        <a:xfrm>
          <a:off x="0" y="0"/>
          <a:ext cx="0" cy="0"/>
          <a:chOff x="0" y="0"/>
          <a:chExt cx="0" cy="0"/>
        </a:xfrm>
      </p:grpSpPr>
      <p:sp>
        <p:nvSpPr>
          <p:cNvPr id="281" name="Google Shape;28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2" name="Google Shape;282;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3" name="Shape 283"/>
        <p:cNvGrpSpPr/>
        <p:nvPr/>
      </p:nvGrpSpPr>
      <p:grpSpPr>
        <a:xfrm>
          <a:off x="0" y="0"/>
          <a:ext cx="0" cy="0"/>
          <a:chOff x="0" y="0"/>
          <a:chExt cx="0" cy="0"/>
        </a:xfrm>
      </p:grpSpPr>
      <p:sp>
        <p:nvSpPr>
          <p:cNvPr id="284" name="Google Shape;284;p6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5" name="Google Shape;285;p6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6" name="Google Shape;286;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87" name="Shape 287"/>
        <p:cNvGrpSpPr/>
        <p:nvPr/>
      </p:nvGrpSpPr>
      <p:grpSpPr>
        <a:xfrm>
          <a:off x="0" y="0"/>
          <a:ext cx="0" cy="0"/>
          <a:chOff x="0" y="0"/>
          <a:chExt cx="0" cy="0"/>
        </a:xfrm>
      </p:grpSpPr>
      <p:sp>
        <p:nvSpPr>
          <p:cNvPr id="288" name="Google Shape;288;p6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89" name="Google Shape;28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90" name="Shape 290"/>
        <p:cNvGrpSpPr/>
        <p:nvPr/>
      </p:nvGrpSpPr>
      <p:grpSpPr>
        <a:xfrm>
          <a:off x="0" y="0"/>
          <a:ext cx="0" cy="0"/>
          <a:chOff x="0" y="0"/>
          <a:chExt cx="0" cy="0"/>
        </a:xfrm>
      </p:grpSpPr>
      <p:sp>
        <p:nvSpPr>
          <p:cNvPr id="291" name="Google Shape;291;p6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93" name="Google Shape;293;p6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4" name="Google Shape;294;p6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5" name="Google Shape;295;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96" name="Shape 296"/>
        <p:cNvGrpSpPr/>
        <p:nvPr/>
      </p:nvGrpSpPr>
      <p:grpSpPr>
        <a:xfrm>
          <a:off x="0" y="0"/>
          <a:ext cx="0" cy="0"/>
          <a:chOff x="0" y="0"/>
          <a:chExt cx="0" cy="0"/>
        </a:xfrm>
      </p:grpSpPr>
      <p:sp>
        <p:nvSpPr>
          <p:cNvPr id="297" name="Google Shape;297;p7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98" name="Google Shape;298;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99" name="Shape 299"/>
        <p:cNvGrpSpPr/>
        <p:nvPr/>
      </p:nvGrpSpPr>
      <p:grpSpPr>
        <a:xfrm>
          <a:off x="0" y="0"/>
          <a:ext cx="0" cy="0"/>
          <a:chOff x="0" y="0"/>
          <a:chExt cx="0" cy="0"/>
        </a:xfrm>
      </p:grpSpPr>
      <p:sp>
        <p:nvSpPr>
          <p:cNvPr id="300" name="Google Shape;300;p7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1" name="Google Shape;301;p7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02" name="Google Shape;302;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3" name="Shape 303"/>
        <p:cNvGrpSpPr/>
        <p:nvPr/>
      </p:nvGrpSpPr>
      <p:grpSpPr>
        <a:xfrm>
          <a:off x="0" y="0"/>
          <a:ext cx="0" cy="0"/>
          <a:chOff x="0" y="0"/>
          <a:chExt cx="0" cy="0"/>
        </a:xfrm>
      </p:grpSpPr>
      <p:sp>
        <p:nvSpPr>
          <p:cNvPr id="304" name="Google Shape;304;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6.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1.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2" Type="http://schemas.openxmlformats.org/officeDocument/2006/relationships/theme" Target="../theme/theme3.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lvl1pPr lvl="0" marR="0" rtl="0" algn="ctr">
              <a:lnSpc>
                <a:spcPct val="100000"/>
              </a:lnSpc>
              <a:spcBef>
                <a:spcPts val="0"/>
              </a:spcBef>
              <a:spcAft>
                <a:spcPts val="0"/>
              </a:spcAft>
              <a:buClr>
                <a:srgbClr val="000000"/>
              </a:buClr>
              <a:buSzPts val="2550"/>
              <a:buFont typeface="Lato"/>
              <a:buNone/>
              <a:defRPr b="1" i="0" sz="2550" u="none" cap="none" strike="noStrike">
                <a:solidFill>
                  <a:srgbClr val="000000"/>
                </a:solidFill>
                <a:latin typeface="Lato"/>
                <a:ea typeface="Lato"/>
                <a:cs typeface="Lato"/>
                <a:sym typeface="Lato"/>
              </a:defRPr>
            </a:lvl1pPr>
            <a:lvl2pPr lvl="1" marR="0" rtl="0" algn="ctr">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2pPr>
            <a:lvl3pPr lvl="2" marR="0" rtl="0" algn="ctr">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3pPr>
            <a:lvl4pPr lvl="3" marR="0" rtl="0" algn="ctr">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4pPr>
            <a:lvl5pPr lvl="4" marR="0" rtl="0" algn="ctr">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5pPr>
            <a:lvl6pPr lvl="5" marR="0" rtl="0" algn="ctr">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6pPr>
            <a:lvl7pPr lvl="6" marR="0" rtl="0" algn="ctr">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7pPr>
            <a:lvl8pPr lvl="7" marR="0" rtl="0" algn="ctr">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8pPr>
            <a:lvl9pPr lvl="8" marR="0" rtl="0" algn="ctr">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9pPr>
          </a:lstStyle>
          <a:p/>
        </p:txBody>
      </p:sp>
      <p:sp>
        <p:nvSpPr>
          <p:cNvPr id="52" name="Google Shape;52;p13"/>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lvl1pPr indent="-342900" lvl="0" marL="457200" marR="0" rtl="0" algn="l">
              <a:lnSpc>
                <a:spcPct val="150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1pPr>
            <a:lvl2pPr indent="-342900" lvl="1" marL="914400" marR="0" rtl="0" algn="l">
              <a:lnSpc>
                <a:spcPct val="150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2pPr>
            <a:lvl3pPr indent="-342900" lvl="2" marL="1371600" marR="0" rtl="0" algn="l">
              <a:lnSpc>
                <a:spcPct val="150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3pPr>
            <a:lvl4pPr indent="-342900" lvl="3" marL="1828800" marR="0" rtl="0" algn="l">
              <a:lnSpc>
                <a:spcPct val="150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4pPr>
            <a:lvl5pPr indent="-342900" lvl="4" marL="2286000" marR="0" rtl="0" algn="l">
              <a:lnSpc>
                <a:spcPct val="150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5pPr>
            <a:lvl6pPr indent="-342900" lvl="5" marL="2743200" marR="0" rtl="0" algn="l">
              <a:lnSpc>
                <a:spcPct val="150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6pPr>
            <a:lvl7pPr indent="-342900" lvl="6" marL="3200400" marR="0" rtl="0" algn="l">
              <a:lnSpc>
                <a:spcPct val="150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7pPr>
            <a:lvl8pPr indent="-342900" lvl="7" marL="3657600" marR="0" rtl="0" algn="l">
              <a:lnSpc>
                <a:spcPct val="150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8pPr>
            <a:lvl9pPr indent="-342900" lvl="8" marL="4114800" marR="0" rtl="0" algn="l">
              <a:lnSpc>
                <a:spcPct val="150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9pPr>
          </a:lstStyle>
          <a:p/>
        </p:txBody>
      </p:sp>
      <p:sp>
        <p:nvSpPr>
          <p:cNvPr id="53" name="Google Shape;53;p13"/>
          <p:cNvSpPr txBox="1"/>
          <p:nvPr>
            <p:ph idx="12" type="sldNum"/>
          </p:nvPr>
        </p:nvSpPr>
        <p:spPr>
          <a:xfrm>
            <a:off x="258157" y="4692391"/>
            <a:ext cx="342900" cy="3354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1pPr>
            <a:lvl2pPr indent="0" lvl="1" marL="0" marR="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2pPr>
            <a:lvl3pPr indent="0" lvl="2" marL="0" marR="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3pPr>
            <a:lvl4pPr indent="0" lvl="3" marL="0" marR="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4pPr>
            <a:lvl5pPr indent="0" lvl="4" marL="0" marR="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5pPr>
            <a:lvl6pPr indent="0" lvl="5" marL="0" marR="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6pPr>
            <a:lvl7pPr indent="0" lvl="6" marL="0" marR="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7pPr>
            <a:lvl8pPr indent="0" lvl="7" marL="0" marR="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8pPr>
            <a:lvl9pPr indent="0" lvl="8" marL="0" marR="0" rtl="0" algn="l">
              <a:lnSpc>
                <a:spcPct val="100000"/>
              </a:lnSpc>
              <a:spcBef>
                <a:spcPts val="0"/>
              </a:spcBef>
              <a:spcAft>
                <a:spcPts val="0"/>
              </a:spcAft>
              <a:buClr>
                <a:srgbClr val="585858"/>
              </a:buClr>
              <a:buSzPts val="1000"/>
              <a:buFont typeface="Lato"/>
              <a:buNone/>
              <a:defRPr b="0" i="0" sz="1000" u="none" cap="none" strike="noStrike">
                <a:latin typeface="Lato"/>
                <a:ea typeface="Lato"/>
                <a:cs typeface="Lato"/>
                <a:sym typeface="Lato"/>
              </a:defRPr>
            </a:lvl9pPr>
          </a:lstStyle>
          <a:p>
            <a:pPr indent="0" lvl="0" marL="0" rtl="0" algn="l">
              <a:spcBef>
                <a:spcPts val="0"/>
              </a:spcBef>
              <a:spcAft>
                <a:spcPts val="0"/>
              </a:spcAft>
              <a:buNone/>
            </a:pPr>
            <a:fld id="{00000000-1234-1234-1234-123412341234}" type="slidenum">
              <a:rPr lang="en-GB"/>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7" name="Google Shape;9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9" name="Google Shape;9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0" name="Google Shape;10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0" name="Shape 170"/>
        <p:cNvGrpSpPr/>
        <p:nvPr/>
      </p:nvGrpSpPr>
      <p:grpSpPr>
        <a:xfrm>
          <a:off x="0" y="0"/>
          <a:ext cx="0" cy="0"/>
          <a:chOff x="0" y="0"/>
          <a:chExt cx="0" cy="0"/>
        </a:xfrm>
      </p:grpSpPr>
      <p:sp>
        <p:nvSpPr>
          <p:cNvPr id="171" name="Google Shape;17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2" name="Google Shape;17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73" name="Google Shape;17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15" name="Shape 215"/>
        <p:cNvGrpSpPr/>
        <p:nvPr/>
      </p:nvGrpSpPr>
      <p:grpSpPr>
        <a:xfrm>
          <a:off x="0" y="0"/>
          <a:ext cx="0" cy="0"/>
          <a:chOff x="0" y="0"/>
          <a:chExt cx="0" cy="0"/>
        </a:xfrm>
      </p:grpSpPr>
      <p:sp>
        <p:nvSpPr>
          <p:cNvPr id="216" name="Google Shape;21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7" name="Google Shape;21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15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15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15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18" name="Google Shape;21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60" name="Shape 260"/>
        <p:cNvGrpSpPr/>
        <p:nvPr/>
      </p:nvGrpSpPr>
      <p:grpSpPr>
        <a:xfrm>
          <a:off x="0" y="0"/>
          <a:ext cx="0" cy="0"/>
          <a:chOff x="0" y="0"/>
          <a:chExt cx="0" cy="0"/>
        </a:xfrm>
      </p:grpSpPr>
      <p:sp>
        <p:nvSpPr>
          <p:cNvPr id="261" name="Google Shape;261;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2" name="Google Shape;262;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15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15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63" name="Google Shape;26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8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8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8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8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88.png"/><Relationship Id="rId4" Type="http://schemas.openxmlformats.org/officeDocument/2006/relationships/image" Target="../media/image87.png"/><Relationship Id="rId5" Type="http://schemas.openxmlformats.org/officeDocument/2006/relationships/image" Target="../media/image8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9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8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9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92.png"/><Relationship Id="rId4" Type="http://schemas.openxmlformats.org/officeDocument/2006/relationships/image" Target="../media/image9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8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97.png"/><Relationship Id="rId4" Type="http://schemas.openxmlformats.org/officeDocument/2006/relationships/image" Target="../media/image99.png"/><Relationship Id="rId5" Type="http://schemas.openxmlformats.org/officeDocument/2006/relationships/image" Target="../media/image9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96.png"/><Relationship Id="rId4" Type="http://schemas.openxmlformats.org/officeDocument/2006/relationships/image" Target="../media/image98.png"/><Relationship Id="rId5" Type="http://schemas.openxmlformats.org/officeDocument/2006/relationships/image" Target="../media/image9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95.png"/><Relationship Id="rId4" Type="http://schemas.openxmlformats.org/officeDocument/2006/relationships/image" Target="../media/image105.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8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100.png"/><Relationship Id="rId4" Type="http://schemas.openxmlformats.org/officeDocument/2006/relationships/image" Target="../media/image119.png"/><Relationship Id="rId5" Type="http://schemas.openxmlformats.org/officeDocument/2006/relationships/image" Target="../media/image10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9.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0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100.png"/><Relationship Id="rId4" Type="http://schemas.openxmlformats.org/officeDocument/2006/relationships/image" Target="../media/image112.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103.png"/><Relationship Id="rId4" Type="http://schemas.openxmlformats.org/officeDocument/2006/relationships/image" Target="../media/image11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11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11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11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11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28.xml"/><Relationship Id="rId3" Type="http://schemas.openxmlformats.org/officeDocument/2006/relationships/image" Target="../media/image10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29.xml"/><Relationship Id="rId3" Type="http://schemas.openxmlformats.org/officeDocument/2006/relationships/image" Target="../media/image131.jpg"/><Relationship Id="rId4" Type="http://schemas.openxmlformats.org/officeDocument/2006/relationships/image" Target="../media/image1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4.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0.xml"/><Relationship Id="rId3" Type="http://schemas.openxmlformats.org/officeDocument/2006/relationships/image" Target="../media/image117.png"/><Relationship Id="rId4" Type="http://schemas.openxmlformats.org/officeDocument/2006/relationships/image" Target="../media/image120.png"/><Relationship Id="rId5" Type="http://schemas.openxmlformats.org/officeDocument/2006/relationships/image" Target="../media/image122.png"/><Relationship Id="rId6" Type="http://schemas.openxmlformats.org/officeDocument/2006/relationships/image" Target="../media/image124.png"/><Relationship Id="rId7" Type="http://schemas.openxmlformats.org/officeDocument/2006/relationships/image" Target="../media/image12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2.xml"/><Relationship Id="rId3" Type="http://schemas.openxmlformats.org/officeDocument/2006/relationships/image" Target="../media/image123.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133.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27.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image" Target="../media/image27.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27.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27.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27.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27.jp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3.jp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3.jp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35.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29.png"/><Relationship Id="rId4" Type="http://schemas.openxmlformats.org/officeDocument/2006/relationships/image" Target="../media/image35.png"/><Relationship Id="rId5"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29.png"/><Relationship Id="rId4" Type="http://schemas.openxmlformats.org/officeDocument/2006/relationships/image" Target="../media/image35.png"/><Relationship Id="rId5"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25.png"/><Relationship Id="rId4" Type="http://schemas.openxmlformats.org/officeDocument/2006/relationships/image" Target="../media/image35.png"/><Relationship Id="rId5"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28.png"/><Relationship Id="rId4" Type="http://schemas.openxmlformats.org/officeDocument/2006/relationships/image" Target="../media/image35.png"/><Relationship Id="rId5"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26.png"/><Relationship Id="rId4" Type="http://schemas.openxmlformats.org/officeDocument/2006/relationships/image" Target="../media/image35.png"/><Relationship Id="rId5"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4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3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4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1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 Id="rId3"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 Id="rId3"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 Id="rId3" Type="http://schemas.openxmlformats.org/officeDocument/2006/relationships/image" Target="../media/image48.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2.xml"/><Relationship Id="rId3" Type="http://schemas.openxmlformats.org/officeDocument/2006/relationships/image" Target="../media/image52.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5.xml"/><Relationship Id="rId3" Type="http://schemas.openxmlformats.org/officeDocument/2006/relationships/image" Target="../media/image54.pn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6.xml"/><Relationship Id="rId3" Type="http://schemas.openxmlformats.org/officeDocument/2006/relationships/image" Target="../media/image1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69.png"/><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1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63.jp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71.png"/><Relationship Id="rId6"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6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94.png"/><Relationship Id="rId6"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8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7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 Id="rId3" Type="http://schemas.openxmlformats.org/officeDocument/2006/relationships/image" Target="../media/image7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06.pn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08" name="Shape 308"/>
        <p:cNvGrpSpPr/>
        <p:nvPr/>
      </p:nvGrpSpPr>
      <p:grpSpPr>
        <a:xfrm>
          <a:off x="0" y="0"/>
          <a:ext cx="0" cy="0"/>
          <a:chOff x="0" y="0"/>
          <a:chExt cx="0" cy="0"/>
        </a:xfrm>
      </p:grpSpPr>
      <p:grpSp>
        <p:nvGrpSpPr>
          <p:cNvPr id="309" name="Google Shape;309;p73"/>
          <p:cNvGrpSpPr/>
          <p:nvPr/>
        </p:nvGrpSpPr>
        <p:grpSpPr>
          <a:xfrm>
            <a:off x="0" y="-19123"/>
            <a:ext cx="9144000" cy="5162620"/>
            <a:chOff x="0" y="-19123"/>
            <a:chExt cx="9144000" cy="5162620"/>
          </a:xfrm>
        </p:grpSpPr>
        <p:pic>
          <p:nvPicPr>
            <p:cNvPr id="310" name="Google Shape;310;p73"/>
            <p:cNvPicPr preferRelativeResize="0"/>
            <p:nvPr/>
          </p:nvPicPr>
          <p:blipFill rotWithShape="1">
            <a:blip r:embed="rId3">
              <a:alphaModFix/>
            </a:blip>
            <a:srcRect b="82549" l="0" r="0" t="0"/>
            <a:stretch/>
          </p:blipFill>
          <p:spPr>
            <a:xfrm>
              <a:off x="0" y="-19123"/>
              <a:ext cx="9144000" cy="897577"/>
            </a:xfrm>
            <a:prstGeom prst="rect">
              <a:avLst/>
            </a:prstGeom>
            <a:noFill/>
            <a:ln>
              <a:noFill/>
            </a:ln>
          </p:spPr>
        </p:pic>
        <p:pic>
          <p:nvPicPr>
            <p:cNvPr id="311" name="Google Shape;311;p73"/>
            <p:cNvPicPr preferRelativeResize="0"/>
            <p:nvPr/>
          </p:nvPicPr>
          <p:blipFill rotWithShape="1">
            <a:blip r:embed="rId3">
              <a:alphaModFix/>
            </a:blip>
            <a:srcRect b="82549" l="0" r="0" t="0"/>
            <a:stretch/>
          </p:blipFill>
          <p:spPr>
            <a:xfrm>
              <a:off x="0" y="836875"/>
              <a:ext cx="9144000" cy="897577"/>
            </a:xfrm>
            <a:prstGeom prst="rect">
              <a:avLst/>
            </a:prstGeom>
            <a:noFill/>
            <a:ln>
              <a:noFill/>
            </a:ln>
          </p:spPr>
        </p:pic>
        <p:pic>
          <p:nvPicPr>
            <p:cNvPr id="312" name="Google Shape;312;p73"/>
            <p:cNvPicPr preferRelativeResize="0"/>
            <p:nvPr/>
          </p:nvPicPr>
          <p:blipFill rotWithShape="1">
            <a:blip r:embed="rId3">
              <a:alphaModFix/>
            </a:blip>
            <a:srcRect b="33722" l="0" r="0" t="0"/>
            <a:stretch/>
          </p:blipFill>
          <p:spPr>
            <a:xfrm>
              <a:off x="0" y="1734450"/>
              <a:ext cx="9144000" cy="3409047"/>
            </a:xfrm>
            <a:prstGeom prst="rect">
              <a:avLst/>
            </a:prstGeom>
            <a:noFill/>
            <a:ln>
              <a:noFill/>
            </a:ln>
          </p:spPr>
        </p:pic>
      </p:grpSp>
      <p:sp>
        <p:nvSpPr>
          <p:cNvPr id="313" name="Google Shape;313;p73"/>
          <p:cNvSpPr txBox="1"/>
          <p:nvPr>
            <p:ph type="title"/>
          </p:nvPr>
        </p:nvSpPr>
        <p:spPr>
          <a:xfrm>
            <a:off x="311699" y="625724"/>
            <a:ext cx="8520600" cy="841800"/>
          </a:xfrm>
          <a:prstGeom prst="rect">
            <a:avLst/>
          </a:prstGeom>
          <a:noFill/>
          <a:ln>
            <a:noFill/>
          </a:ln>
          <a:effectLst>
            <a:outerShdw blurRad="63500" rotWithShape="0" dir="21540000" dist="19050">
              <a:srgbClr val="000000"/>
            </a:outerShdw>
          </a:effectLst>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2496"/>
              <a:buFont typeface="Open Sans ExtraBold"/>
              <a:buNone/>
            </a:pPr>
            <a:r>
              <a:rPr lang="en-GB">
                <a:solidFill>
                  <a:srgbClr val="FFFFFF"/>
                </a:solidFill>
                <a:latin typeface="Lato"/>
                <a:ea typeface="Lato"/>
                <a:cs typeface="Lato"/>
                <a:sym typeface="Lato"/>
              </a:rPr>
              <a:t>Climate Change and Action Workshop</a:t>
            </a:r>
            <a:endParaRPr>
              <a:latin typeface="Lato"/>
              <a:ea typeface="Lato"/>
              <a:cs typeface="Lato"/>
              <a:sym typeface="Lato"/>
            </a:endParaRPr>
          </a:p>
        </p:txBody>
      </p:sp>
      <p:sp>
        <p:nvSpPr>
          <p:cNvPr id="314" name="Google Shape;314;p73"/>
          <p:cNvSpPr txBox="1"/>
          <p:nvPr/>
        </p:nvSpPr>
        <p:spPr>
          <a:xfrm>
            <a:off x="195825" y="4542550"/>
            <a:ext cx="89613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Lato Light"/>
                <a:ea typeface="Lato Light"/>
                <a:cs typeface="Lato Light"/>
                <a:sym typeface="Lato Light"/>
              </a:rPr>
              <a:t>Arctic ice </a:t>
            </a:r>
            <a:br>
              <a:rPr lang="en-GB" sz="1100">
                <a:solidFill>
                  <a:srgbClr val="FFFFFF"/>
                </a:solidFill>
                <a:latin typeface="Lato Light"/>
                <a:ea typeface="Lato Light"/>
                <a:cs typeface="Lato Light"/>
                <a:sym typeface="Lato Light"/>
              </a:rPr>
            </a:br>
            <a:r>
              <a:rPr lang="en-GB" sz="1100">
                <a:solidFill>
                  <a:srgbClr val="FFFFFF"/>
                </a:solidFill>
                <a:latin typeface="Lato Light"/>
                <a:ea typeface="Lato Light"/>
                <a:cs typeface="Lato Light"/>
                <a:sym typeface="Lato Light"/>
              </a:rPr>
              <a:t>on Sept. 12, 2013</a:t>
            </a:r>
            <a:endParaRPr>
              <a:solidFill>
                <a:srgbClr val="FFFFFF"/>
              </a:solidFill>
              <a:latin typeface="Lato Light"/>
              <a:ea typeface="Lato Light"/>
              <a:cs typeface="Lato Light"/>
              <a:sym typeface="Lato Light"/>
            </a:endParaRPr>
          </a:p>
        </p:txBody>
      </p:sp>
      <p:sp>
        <p:nvSpPr>
          <p:cNvPr id="315" name="Google Shape;315;p73"/>
          <p:cNvSpPr txBox="1"/>
          <p:nvPr/>
        </p:nvSpPr>
        <p:spPr>
          <a:xfrm>
            <a:off x="2096275" y="1582059"/>
            <a:ext cx="2236500" cy="48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Lato Light"/>
                <a:ea typeface="Lato Light"/>
                <a:cs typeface="Lato Light"/>
                <a:sym typeface="Lato Light"/>
              </a:rPr>
              <a:t>Jan-Marcus Nasse </a:t>
            </a:r>
            <a:endParaRPr sz="1600">
              <a:solidFill>
                <a:srgbClr val="FFFFFF"/>
              </a:solidFill>
              <a:latin typeface="Lato Light"/>
              <a:ea typeface="Lato Light"/>
              <a:cs typeface="Lato Light"/>
              <a:sym typeface="Lato Light"/>
            </a:endParaRPr>
          </a:p>
        </p:txBody>
      </p:sp>
      <p:sp>
        <p:nvSpPr>
          <p:cNvPr id="316" name="Google Shape;316;p73"/>
          <p:cNvSpPr txBox="1"/>
          <p:nvPr/>
        </p:nvSpPr>
        <p:spPr>
          <a:xfrm>
            <a:off x="4837475" y="1582059"/>
            <a:ext cx="2236500" cy="48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Lato Light"/>
                <a:ea typeface="Lato Light"/>
                <a:cs typeface="Lato Light"/>
                <a:sym typeface="Lato Light"/>
              </a:rPr>
              <a:t>Katja Ovchinnikova </a:t>
            </a:r>
            <a:endParaRPr sz="1600">
              <a:solidFill>
                <a:srgbClr val="FFFFFF"/>
              </a:solidFill>
              <a:latin typeface="Lato Light"/>
              <a:ea typeface="Lato Light"/>
              <a:cs typeface="Lato Light"/>
              <a:sym typeface="Lato Light"/>
            </a:endParaRPr>
          </a:p>
        </p:txBody>
      </p:sp>
      <p:sp>
        <p:nvSpPr>
          <p:cNvPr id="317" name="Google Shape;317;p73"/>
          <p:cNvSpPr txBox="1"/>
          <p:nvPr/>
        </p:nvSpPr>
        <p:spPr>
          <a:xfrm>
            <a:off x="3389675" y="1963059"/>
            <a:ext cx="2236500" cy="48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Lato Light"/>
                <a:ea typeface="Lato Light"/>
                <a:cs typeface="Lato Light"/>
                <a:sym typeface="Lato Light"/>
              </a:rPr>
              <a:t>Alberto Bailoni</a:t>
            </a:r>
            <a:endParaRPr sz="1600">
              <a:solidFill>
                <a:srgbClr val="FFFFFF"/>
              </a:solidFill>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82"/>
          <p:cNvPicPr preferRelativeResize="0"/>
          <p:nvPr/>
        </p:nvPicPr>
        <p:blipFill>
          <a:blip r:embed="rId3">
            <a:alphaModFix/>
          </a:blip>
          <a:stretch>
            <a:fillRect/>
          </a:stretch>
        </p:blipFill>
        <p:spPr>
          <a:xfrm>
            <a:off x="228600" y="-273150"/>
            <a:ext cx="7192948" cy="5681575"/>
          </a:xfrm>
          <a:prstGeom prst="rect">
            <a:avLst/>
          </a:prstGeom>
          <a:noFill/>
          <a:ln>
            <a:noFill/>
          </a:ln>
        </p:spPr>
      </p:pic>
      <p:sp>
        <p:nvSpPr>
          <p:cNvPr id="421" name="Google Shape;421;p82"/>
          <p:cNvSpPr txBox="1"/>
          <p:nvPr>
            <p:ph type="title"/>
          </p:nvPr>
        </p:nvSpPr>
        <p:spPr>
          <a:xfrm>
            <a:off x="5266125" y="3893506"/>
            <a:ext cx="3561600" cy="572700"/>
          </a:xfrm>
          <a:prstGeom prst="rect">
            <a:avLst/>
          </a:prstGeom>
          <a:noFill/>
          <a:ln>
            <a:noFill/>
          </a:ln>
          <a:effectLst>
            <a:outerShdw blurRad="57150" rotWithShape="0" algn="bl" dir="1620000" dist="38100">
              <a:srgbClr val="FFFFFF">
                <a:alpha val="70000"/>
              </a:srgbClr>
            </a:outerShdw>
          </a:effectLst>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000000"/>
              </a:buClr>
              <a:buSzPts val="2576"/>
              <a:buFont typeface="Lato"/>
              <a:buNone/>
            </a:pPr>
            <a:r>
              <a:rPr lang="en-GB" sz="2576"/>
              <a:t>How do we observe</a:t>
            </a:r>
            <a:br>
              <a:rPr lang="en-GB" sz="2576"/>
            </a:br>
            <a:r>
              <a:rPr lang="en-GB" sz="2576"/>
              <a:t>climate change?</a:t>
            </a:r>
            <a:endParaRPr/>
          </a:p>
        </p:txBody>
      </p:sp>
      <p:sp>
        <p:nvSpPr>
          <p:cNvPr id="422" name="Google Shape;422;p82"/>
          <p:cNvSpPr txBox="1"/>
          <p:nvPr/>
        </p:nvSpPr>
        <p:spPr>
          <a:xfrm>
            <a:off x="228597" y="4687762"/>
            <a:ext cx="2226900" cy="221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b="0" i="0" sz="1000" u="none" cap="none" strike="noStrike">
              <a:solidFill>
                <a:srgbClr val="585858"/>
              </a:solidFill>
              <a:latin typeface="Lato"/>
              <a:ea typeface="Lato"/>
              <a:cs typeface="Lato"/>
              <a:sym typeface="Lato"/>
            </a:endParaRPr>
          </a:p>
          <a:p>
            <a:pPr indent="0" lvl="0" marL="0" marR="0" rtl="0" algn="l">
              <a:lnSpc>
                <a:spcPct val="100000"/>
              </a:lnSpc>
              <a:spcBef>
                <a:spcPts val="0"/>
              </a:spcBef>
              <a:spcAft>
                <a:spcPts val="0"/>
              </a:spcAft>
              <a:buClr>
                <a:srgbClr val="585858"/>
              </a:buClr>
              <a:buSzPts val="1000"/>
              <a:buFont typeface="Lato"/>
              <a:buNone/>
            </a:pPr>
            <a:r>
              <a:rPr lang="en-GB" sz="1000">
                <a:solidFill>
                  <a:srgbClr val="585858"/>
                </a:solidFill>
                <a:latin typeface="Lato"/>
                <a:ea typeface="Lato"/>
                <a:cs typeface="Lato"/>
                <a:sym typeface="Lato"/>
              </a:rPr>
              <a:t>	Bojinski et al. 2014</a:t>
            </a:r>
            <a:endParaRPr sz="1000">
              <a:solidFill>
                <a:srgbClr val="585858"/>
              </a:solidFill>
              <a:latin typeface="Lato"/>
              <a:ea typeface="Lato"/>
              <a:cs typeface="Lato"/>
              <a:sym typeface="Lato"/>
            </a:endParaRPr>
          </a:p>
        </p:txBody>
      </p:sp>
      <p:sp>
        <p:nvSpPr>
          <p:cNvPr id="423" name="Google Shape;423;p82"/>
          <p:cNvSpPr/>
          <p:nvPr/>
        </p:nvSpPr>
        <p:spPr>
          <a:xfrm>
            <a:off x="5760325" y="1275400"/>
            <a:ext cx="1317300" cy="5727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2"/>
          <p:cNvSpPr/>
          <p:nvPr/>
        </p:nvSpPr>
        <p:spPr>
          <a:xfrm>
            <a:off x="2222375" y="4336150"/>
            <a:ext cx="2143200" cy="5727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2"/>
          <p:cNvSpPr/>
          <p:nvPr/>
        </p:nvSpPr>
        <p:spPr>
          <a:xfrm>
            <a:off x="3545650" y="3320800"/>
            <a:ext cx="1231800" cy="5727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2"/>
          <p:cNvSpPr/>
          <p:nvPr/>
        </p:nvSpPr>
        <p:spPr>
          <a:xfrm>
            <a:off x="228600" y="1663950"/>
            <a:ext cx="1371000" cy="5727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2"/>
          <p:cNvSpPr/>
          <p:nvPr/>
        </p:nvSpPr>
        <p:spPr>
          <a:xfrm>
            <a:off x="4572000" y="277825"/>
            <a:ext cx="1371000" cy="5727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2"/>
          <p:cNvSpPr/>
          <p:nvPr/>
        </p:nvSpPr>
        <p:spPr>
          <a:xfrm rot="10800000">
            <a:off x="1348500" y="3310700"/>
            <a:ext cx="251100" cy="303000"/>
          </a:xfrm>
          <a:prstGeom prst="down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2"/>
          <p:cNvSpPr/>
          <p:nvPr/>
        </p:nvSpPr>
        <p:spPr>
          <a:xfrm>
            <a:off x="1672975" y="3387200"/>
            <a:ext cx="1463400" cy="2211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2"/>
          <p:cNvSpPr txBox="1"/>
          <p:nvPr/>
        </p:nvSpPr>
        <p:spPr>
          <a:xfrm>
            <a:off x="1631275" y="3304700"/>
            <a:ext cx="15468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Calibri"/>
                <a:ea typeface="Calibri"/>
                <a:cs typeface="Calibri"/>
                <a:sym typeface="Calibri"/>
              </a:rPr>
              <a:t>Ocean acidification</a:t>
            </a:r>
            <a:endParaRPr sz="1300">
              <a:latin typeface="Calibri"/>
              <a:ea typeface="Calibri"/>
              <a:cs typeface="Calibri"/>
              <a:sym typeface="Calibri"/>
            </a:endParaRPr>
          </a:p>
        </p:txBody>
      </p:sp>
      <p:sp>
        <p:nvSpPr>
          <p:cNvPr id="431" name="Google Shape;431;p82"/>
          <p:cNvSpPr/>
          <p:nvPr/>
        </p:nvSpPr>
        <p:spPr>
          <a:xfrm>
            <a:off x="1306975" y="3258050"/>
            <a:ext cx="1871100" cy="4794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2" name="Google Shape;432;p82"/>
          <p:cNvSpPr/>
          <p:nvPr/>
        </p:nvSpPr>
        <p:spPr>
          <a:xfrm>
            <a:off x="1913125" y="1016425"/>
            <a:ext cx="1704000" cy="4794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3" name="Google Shape;433;p82"/>
          <p:cNvSpPr/>
          <p:nvPr/>
        </p:nvSpPr>
        <p:spPr>
          <a:xfrm>
            <a:off x="2228350" y="1145575"/>
            <a:ext cx="1317300" cy="2211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2"/>
          <p:cNvSpPr txBox="1"/>
          <p:nvPr/>
        </p:nvSpPr>
        <p:spPr>
          <a:xfrm>
            <a:off x="2201500" y="1063075"/>
            <a:ext cx="13710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Calibri"/>
                <a:ea typeface="Calibri"/>
                <a:cs typeface="Calibri"/>
                <a:sym typeface="Calibri"/>
              </a:rPr>
              <a:t>Atmospheric CO</a:t>
            </a:r>
            <a:r>
              <a:rPr lang="en-GB" sz="1000">
                <a:latin typeface="Calibri"/>
                <a:ea typeface="Calibri"/>
                <a:cs typeface="Calibri"/>
                <a:sym typeface="Calibri"/>
              </a:rPr>
              <a:t>2</a:t>
            </a:r>
            <a:endParaRPr sz="1000">
              <a:latin typeface="Calibri"/>
              <a:ea typeface="Calibri"/>
              <a:cs typeface="Calibri"/>
              <a:sym typeface="Calibri"/>
            </a:endParaRPr>
          </a:p>
        </p:txBody>
      </p:sp>
      <p:sp>
        <p:nvSpPr>
          <p:cNvPr id="435" name="Google Shape;435;p82"/>
          <p:cNvSpPr/>
          <p:nvPr/>
        </p:nvSpPr>
        <p:spPr>
          <a:xfrm rot="10800000">
            <a:off x="1971275" y="1063675"/>
            <a:ext cx="251100" cy="303000"/>
          </a:xfrm>
          <a:prstGeom prst="down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72"/>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FFF demands in Germany</a:t>
            </a:r>
            <a:endParaRPr/>
          </a:p>
        </p:txBody>
      </p:sp>
      <p:sp>
        <p:nvSpPr>
          <p:cNvPr id="1360" name="Google Shape;1360;p172"/>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p>
            <a:pPr indent="-342900" lvl="0" marL="457200" rtl="0" algn="l">
              <a:lnSpc>
                <a:spcPct val="150000"/>
              </a:lnSpc>
              <a:spcBef>
                <a:spcPts val="0"/>
              </a:spcBef>
              <a:spcAft>
                <a:spcPts val="0"/>
              </a:spcAft>
              <a:buSzPts val="1800"/>
              <a:buChar char="●"/>
            </a:pPr>
            <a:r>
              <a:rPr b="1" lang="en-GB">
                <a:latin typeface="Lato"/>
                <a:ea typeface="Lato"/>
                <a:cs typeface="Lato"/>
                <a:sym typeface="Lato"/>
              </a:rPr>
              <a:t>Long term</a:t>
            </a:r>
            <a:r>
              <a:rPr b="0" i="0" lang="en-GB" sz="1800" u="none" cap="none" strike="noStrike">
                <a:solidFill>
                  <a:srgbClr val="000000"/>
                </a:solidFill>
                <a:latin typeface="Lato Light"/>
                <a:ea typeface="Lato Light"/>
                <a:cs typeface="Lato Light"/>
                <a:sym typeface="Lato Light"/>
              </a:rPr>
              <a:t>:</a:t>
            </a:r>
            <a:endParaRPr/>
          </a:p>
          <a:p>
            <a:pPr indent="-342900" lvl="1" marL="939800" rtl="0" algn="l">
              <a:lnSpc>
                <a:spcPct val="150000"/>
              </a:lnSpc>
              <a:spcBef>
                <a:spcPts val="0"/>
              </a:spcBef>
              <a:spcAft>
                <a:spcPts val="0"/>
              </a:spcAft>
              <a:buSzPts val="1400"/>
              <a:buChar char="●"/>
            </a:pPr>
            <a:r>
              <a:rPr lang="en-GB" sz="1400"/>
              <a:t>By 2035, Germany should have net-zero greenhouse gas emissions</a:t>
            </a:r>
            <a:endParaRPr/>
          </a:p>
          <a:p>
            <a:pPr indent="-342900" lvl="1" marL="939800" rtl="0" algn="l">
              <a:lnSpc>
                <a:spcPct val="150000"/>
              </a:lnSpc>
              <a:spcBef>
                <a:spcPts val="0"/>
              </a:spcBef>
              <a:spcAft>
                <a:spcPts val="0"/>
              </a:spcAft>
              <a:buSzPts val="1400"/>
              <a:buChar char="●"/>
            </a:pPr>
            <a:r>
              <a:rPr lang="en-GB" sz="1400"/>
              <a:t>By 2030, Germany should cease all coal mining</a:t>
            </a:r>
            <a:endParaRPr/>
          </a:p>
          <a:p>
            <a:pPr indent="-342900" lvl="1" marL="939800" rtl="0" algn="l">
              <a:lnSpc>
                <a:spcPct val="150000"/>
              </a:lnSpc>
              <a:spcBef>
                <a:spcPts val="0"/>
              </a:spcBef>
              <a:spcAft>
                <a:spcPts val="0"/>
              </a:spcAft>
              <a:buSzPts val="1400"/>
              <a:buChar char="●"/>
            </a:pPr>
            <a:r>
              <a:rPr lang="en-GB" sz="1400"/>
              <a:t>By 2035, all of Germany's energy should come from renewable sources</a:t>
            </a:r>
            <a:br>
              <a:rPr lang="en-GB" sz="1400"/>
            </a:br>
            <a:endParaRPr/>
          </a:p>
          <a:p>
            <a:pPr indent="-342900" lvl="0" marL="457200" rtl="0" algn="l">
              <a:lnSpc>
                <a:spcPct val="150000"/>
              </a:lnSpc>
              <a:spcBef>
                <a:spcPts val="0"/>
              </a:spcBef>
              <a:spcAft>
                <a:spcPts val="0"/>
              </a:spcAft>
              <a:buSzPts val="1800"/>
              <a:buChar char="●"/>
            </a:pPr>
            <a:r>
              <a:rPr b="1" lang="en-GB">
                <a:latin typeface="Lato"/>
                <a:ea typeface="Lato"/>
                <a:cs typeface="Lato"/>
                <a:sym typeface="Lato"/>
              </a:rPr>
              <a:t>Till the end of 2019</a:t>
            </a:r>
            <a:r>
              <a:rPr b="0" i="0" lang="en-GB" sz="1800" u="none" cap="none" strike="noStrike">
                <a:solidFill>
                  <a:srgbClr val="000000"/>
                </a:solidFill>
                <a:latin typeface="Lato Light"/>
                <a:ea typeface="Lato Light"/>
                <a:cs typeface="Lato Light"/>
                <a:sym typeface="Lato Light"/>
              </a:rPr>
              <a:t>:</a:t>
            </a:r>
            <a:endParaRPr/>
          </a:p>
          <a:p>
            <a:pPr indent="-342900" lvl="1" marL="939800" rtl="0" algn="l">
              <a:lnSpc>
                <a:spcPct val="150000"/>
              </a:lnSpc>
              <a:spcBef>
                <a:spcPts val="0"/>
              </a:spcBef>
              <a:spcAft>
                <a:spcPts val="0"/>
              </a:spcAft>
              <a:buSzPts val="1400"/>
              <a:buChar char="●"/>
            </a:pPr>
            <a:r>
              <a:rPr lang="en-GB" sz="1400"/>
              <a:t>Cut government subsidies for fossil-fuel energy sources</a:t>
            </a:r>
            <a:endParaRPr/>
          </a:p>
          <a:p>
            <a:pPr indent="-342900" lvl="1" marL="939800" rtl="0" algn="l">
              <a:lnSpc>
                <a:spcPct val="150000"/>
              </a:lnSpc>
              <a:spcBef>
                <a:spcPts val="0"/>
              </a:spcBef>
              <a:spcAft>
                <a:spcPts val="0"/>
              </a:spcAft>
              <a:buSzPts val="1400"/>
              <a:buChar char="●"/>
            </a:pPr>
            <a:r>
              <a:rPr lang="en-GB" sz="1400"/>
              <a:t>Shut 1/4 of German coal power plants</a:t>
            </a:r>
            <a:endParaRPr/>
          </a:p>
          <a:p>
            <a:pPr indent="-342900" lvl="1" marL="939800" rtl="0" algn="l">
              <a:lnSpc>
                <a:spcPct val="150000"/>
              </a:lnSpc>
              <a:spcBef>
                <a:spcPts val="0"/>
              </a:spcBef>
              <a:spcAft>
                <a:spcPts val="0"/>
              </a:spcAft>
              <a:buSzPts val="1400"/>
              <a:buChar char="●"/>
            </a:pPr>
            <a:r>
              <a:rPr lang="en-GB" sz="1400"/>
              <a:t>Introduce tax on CO2 emissions, 180 Euro per CO2 tonne</a:t>
            </a:r>
            <a:endParaRPr/>
          </a:p>
        </p:txBody>
      </p:sp>
      <p:sp>
        <p:nvSpPr>
          <p:cNvPr id="1361" name="Google Shape;1361;p172"/>
          <p:cNvSpPr txBox="1"/>
          <p:nvPr/>
        </p:nvSpPr>
        <p:spPr>
          <a:xfrm>
            <a:off x="249450" y="4698224"/>
            <a:ext cx="8015100"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https://fridaysforfuture.de/forderungen</a:t>
            </a:r>
            <a:endParaRPr sz="1000">
              <a:latin typeface="Lato Light"/>
              <a:ea typeface="Lato Light"/>
              <a:cs typeface="Lato Light"/>
              <a:sym typeface="Lato 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pic>
        <p:nvPicPr>
          <p:cNvPr descr="Google Shape;2021;p97" id="1366" name="Google Shape;1366;p173"/>
          <p:cNvPicPr preferRelativeResize="0"/>
          <p:nvPr/>
        </p:nvPicPr>
        <p:blipFill rotWithShape="1">
          <a:blip r:embed="rId3">
            <a:alphaModFix/>
          </a:blip>
          <a:srcRect b="0" l="0" r="0" t="0"/>
          <a:stretch/>
        </p:blipFill>
        <p:spPr>
          <a:xfrm rot="-4371352">
            <a:off x="3824558" y="1914352"/>
            <a:ext cx="3593265" cy="1820596"/>
          </a:xfrm>
          <a:prstGeom prst="rect">
            <a:avLst/>
          </a:prstGeom>
          <a:noFill/>
          <a:ln>
            <a:noFill/>
          </a:ln>
        </p:spPr>
      </p:pic>
      <p:sp>
        <p:nvSpPr>
          <p:cNvPr id="1367" name="Google Shape;1367;p17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to reduce individual carbon footprint?</a:t>
            </a:r>
            <a:endParaRPr/>
          </a:p>
        </p:txBody>
      </p:sp>
      <p:sp>
        <p:nvSpPr>
          <p:cNvPr id="1368" name="Google Shape;1368;p173"/>
          <p:cNvSpPr txBox="1"/>
          <p:nvPr/>
        </p:nvSpPr>
        <p:spPr>
          <a:xfrm>
            <a:off x="1291357" y="1491586"/>
            <a:ext cx="2436601" cy="871887"/>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Germany 2014</a:t>
            </a:r>
            <a:endParaRPr b="0" i="0" sz="1800" u="none" cap="none" strike="noStrike">
              <a:solidFill>
                <a:srgbClr val="585858"/>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Lato"/>
              <a:buNone/>
            </a:pPr>
            <a:r>
              <a:rPr b="1" i="0" lang="en-GB" sz="1500" u="none" cap="none" strike="noStrike">
                <a:solidFill>
                  <a:srgbClr val="000000"/>
                </a:solidFill>
                <a:latin typeface="Lato"/>
                <a:ea typeface="Lato"/>
                <a:cs typeface="Lato"/>
                <a:sym typeface="Lato"/>
              </a:rPr>
              <a:t>11 tonnes</a:t>
            </a:r>
            <a:r>
              <a:rPr b="1" i="0" lang="en-GB" sz="1500" u="none" cap="none" strike="noStrike">
                <a:solidFill>
                  <a:srgbClr val="000000"/>
                </a:solidFill>
                <a:latin typeface="Open Sans"/>
                <a:ea typeface="Open Sans"/>
                <a:cs typeface="Open Sans"/>
                <a:sym typeface="Open Sans"/>
              </a:rPr>
              <a:t> per capita</a:t>
            </a:r>
            <a:endParaRPr b="1" i="0" sz="1800" u="none" cap="none" strike="noStrike">
              <a:solidFill>
                <a:srgbClr val="585858"/>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per year</a:t>
            </a:r>
            <a:endParaRPr/>
          </a:p>
        </p:txBody>
      </p:sp>
      <p:sp>
        <p:nvSpPr>
          <p:cNvPr id="1369" name="Google Shape;1369;p173"/>
          <p:cNvSpPr txBox="1"/>
          <p:nvPr/>
        </p:nvSpPr>
        <p:spPr>
          <a:xfrm>
            <a:off x="1171187" y="3378741"/>
            <a:ext cx="2556001" cy="871886"/>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Globally 2050</a:t>
            </a:r>
            <a:endParaRPr b="0" i="0" sz="1800" u="none" cap="none" strike="noStrike">
              <a:solidFill>
                <a:srgbClr val="585858"/>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Lato"/>
              <a:buNone/>
            </a:pPr>
            <a:r>
              <a:rPr b="1" i="0" lang="en-GB" sz="1500" u="none" cap="none" strike="noStrike">
                <a:solidFill>
                  <a:srgbClr val="000000"/>
                </a:solidFill>
                <a:latin typeface="Lato"/>
                <a:ea typeface="Lato"/>
                <a:cs typeface="Lato"/>
                <a:sym typeface="Lato"/>
              </a:rPr>
              <a:t>2 tonnes</a:t>
            </a:r>
            <a:r>
              <a:rPr b="1" i="0" lang="en-GB" sz="1500" u="none" cap="none" strike="noStrike">
                <a:solidFill>
                  <a:srgbClr val="000000"/>
                </a:solidFill>
                <a:latin typeface="Open Sans"/>
                <a:ea typeface="Open Sans"/>
                <a:cs typeface="Open Sans"/>
                <a:sym typeface="Open Sans"/>
              </a:rPr>
              <a:t> per capita</a:t>
            </a:r>
            <a:endParaRPr b="1" i="0" sz="1800" u="none" cap="none" strike="noStrike">
              <a:solidFill>
                <a:srgbClr val="585858"/>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per year</a:t>
            </a:r>
            <a:endParaRPr/>
          </a:p>
        </p:txBody>
      </p:sp>
      <p:sp>
        <p:nvSpPr>
          <p:cNvPr id="1370" name="Google Shape;1370;p173"/>
          <p:cNvSpPr/>
          <p:nvPr/>
        </p:nvSpPr>
        <p:spPr>
          <a:xfrm rot="5368876">
            <a:off x="2159598" y="2848068"/>
            <a:ext cx="696601" cy="308101"/>
          </a:xfrm>
          <a:prstGeom prst="rightArrow">
            <a:avLst>
              <a:gd fmla="val 50000" name="adj1"/>
              <a:gd fmla="val 50000" name="adj2"/>
            </a:avLst>
          </a:prstGeom>
          <a:solidFill>
            <a:srgbClr val="CC00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173"/>
          <p:cNvSpPr txBox="1"/>
          <p:nvPr/>
        </p:nvSpPr>
        <p:spPr>
          <a:xfrm>
            <a:off x="5583442" y="3878312"/>
            <a:ext cx="4014596" cy="4495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700"/>
              <a:buFont typeface="Lato"/>
              <a:buNone/>
            </a:pPr>
            <a:r>
              <a:rPr b="1" i="0" lang="en-GB" sz="1700" u="none" cap="none" strike="noStrike">
                <a:solidFill>
                  <a:srgbClr val="000000"/>
                </a:solidFill>
                <a:latin typeface="Lato"/>
                <a:ea typeface="Lato"/>
                <a:cs typeface="Lato"/>
                <a:sym typeface="Lato"/>
              </a:rPr>
              <a:t>Calculate your CO2 footprint:</a:t>
            </a:r>
            <a:endParaRPr/>
          </a:p>
        </p:txBody>
      </p:sp>
      <p:sp>
        <p:nvSpPr>
          <p:cNvPr id="1372" name="Google Shape;1372;p173"/>
          <p:cNvSpPr txBox="1"/>
          <p:nvPr/>
        </p:nvSpPr>
        <p:spPr>
          <a:xfrm>
            <a:off x="5686829" y="4251862"/>
            <a:ext cx="3050627" cy="30480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85858"/>
              </a:buClr>
              <a:buSzPts val="1000"/>
              <a:buFont typeface="Lato"/>
              <a:buNone/>
            </a:pPr>
            <a:r>
              <a:rPr i="0" lang="en-GB" sz="1100" u="none" cap="none" strike="noStrike">
                <a:latin typeface="Lato Light"/>
                <a:ea typeface="Lato Light"/>
                <a:cs typeface="Lato Light"/>
                <a:sym typeface="Lato Light"/>
              </a:rPr>
              <a:t>https://offset.climateneutralnow.org/footprintcalc</a:t>
            </a:r>
            <a:endParaRPr i="1" sz="1100" u="none" cap="none" strike="noStrike">
              <a:latin typeface="Lato Light"/>
              <a:ea typeface="Lato Light"/>
              <a:cs typeface="Lato Light"/>
              <a:sym typeface="Lato Light"/>
            </a:endParaRPr>
          </a:p>
          <a:p>
            <a:pPr indent="0" lvl="0" marL="0" marR="0" rtl="0" algn="l">
              <a:lnSpc>
                <a:spcPct val="100000"/>
              </a:lnSpc>
              <a:spcBef>
                <a:spcPts val="0"/>
              </a:spcBef>
              <a:spcAft>
                <a:spcPts val="0"/>
              </a:spcAft>
              <a:buClr>
                <a:srgbClr val="585858"/>
              </a:buClr>
              <a:buSzPts val="1000"/>
              <a:buFont typeface="Lato"/>
              <a:buNone/>
            </a:pPr>
            <a:r>
              <a:rPr i="0" lang="en-GB" sz="1100" u="none" cap="none" strike="noStrike">
                <a:latin typeface="Lato Light"/>
                <a:ea typeface="Lato Light"/>
                <a:cs typeface="Lato Light"/>
                <a:sym typeface="Lato Light"/>
              </a:rPr>
              <a:t>https://uba.co2-rechner.de</a:t>
            </a:r>
            <a:endParaRPr sz="1100">
              <a:latin typeface="Lato Light"/>
              <a:ea typeface="Lato Light"/>
              <a:cs typeface="Lato Light"/>
              <a:sym typeface="Lato 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174"/>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Average individual CO2 footprint in Germany</a:t>
            </a:r>
            <a:endParaRPr/>
          </a:p>
        </p:txBody>
      </p:sp>
      <p:sp>
        <p:nvSpPr>
          <p:cNvPr id="1378" name="Google Shape;1378;p174"/>
          <p:cNvSpPr txBox="1"/>
          <p:nvPr/>
        </p:nvSpPr>
        <p:spPr>
          <a:xfrm>
            <a:off x="359875" y="4555025"/>
            <a:ext cx="2357400"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https://uba.co2-rechner.de</a:t>
            </a:r>
            <a:endParaRPr sz="1000">
              <a:latin typeface="Lato Light"/>
              <a:ea typeface="Lato Light"/>
              <a:cs typeface="Lato Light"/>
              <a:sym typeface="Lato Light"/>
            </a:endParaRPr>
          </a:p>
        </p:txBody>
      </p:sp>
      <p:pic>
        <p:nvPicPr>
          <p:cNvPr descr="Google Shape;2033;p98" id="1379" name="Google Shape;1379;p174"/>
          <p:cNvPicPr preferRelativeResize="0"/>
          <p:nvPr/>
        </p:nvPicPr>
        <p:blipFill rotWithShape="1">
          <a:blip r:embed="rId3">
            <a:alphaModFix/>
          </a:blip>
          <a:srcRect b="0" l="0" r="0" t="0"/>
          <a:stretch/>
        </p:blipFill>
        <p:spPr>
          <a:xfrm>
            <a:off x="381000" y="1335224"/>
            <a:ext cx="7635544" cy="32325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75"/>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Mobility</a:t>
            </a:r>
            <a:endParaRPr/>
          </a:p>
        </p:txBody>
      </p:sp>
      <p:sp>
        <p:nvSpPr>
          <p:cNvPr id="1385" name="Google Shape;1385;p175"/>
          <p:cNvSpPr txBox="1"/>
          <p:nvPr/>
        </p:nvSpPr>
        <p:spPr>
          <a:xfrm>
            <a:off x="359875" y="4555025"/>
            <a:ext cx="2357400" cy="335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https://uba.co2-rechner.de</a:t>
            </a:r>
            <a:endParaRPr sz="1000">
              <a:latin typeface="Lato Light"/>
              <a:ea typeface="Lato Light"/>
              <a:cs typeface="Lato Light"/>
              <a:sym typeface="Lato Light"/>
            </a:endParaRPr>
          </a:p>
        </p:txBody>
      </p:sp>
      <p:pic>
        <p:nvPicPr>
          <p:cNvPr descr="Google Shape;2033;p98" id="1386" name="Google Shape;1386;p175"/>
          <p:cNvPicPr preferRelativeResize="0"/>
          <p:nvPr/>
        </p:nvPicPr>
        <p:blipFill rotWithShape="1">
          <a:blip r:embed="rId3">
            <a:alphaModFix/>
          </a:blip>
          <a:srcRect b="0" l="0" r="0" t="0"/>
          <a:stretch/>
        </p:blipFill>
        <p:spPr>
          <a:xfrm>
            <a:off x="381000" y="1335224"/>
            <a:ext cx="7635545" cy="3232501"/>
          </a:xfrm>
          <a:prstGeom prst="rect">
            <a:avLst/>
          </a:prstGeom>
          <a:noFill/>
          <a:ln>
            <a:noFill/>
          </a:ln>
        </p:spPr>
      </p:pic>
      <p:cxnSp>
        <p:nvCxnSpPr>
          <p:cNvPr id="1387" name="Google Shape;1387;p175"/>
          <p:cNvCxnSpPr/>
          <p:nvPr/>
        </p:nvCxnSpPr>
        <p:spPr>
          <a:xfrm flipH="1" rot="10800000">
            <a:off x="4346550" y="2465675"/>
            <a:ext cx="1225200" cy="344100"/>
          </a:xfrm>
          <a:prstGeom prst="straightConnector1">
            <a:avLst/>
          </a:prstGeom>
          <a:noFill/>
          <a:ln cap="flat" cmpd="sng" w="38100">
            <a:solidFill>
              <a:srgbClr val="FF0000"/>
            </a:solidFill>
            <a:prstDash val="solid"/>
            <a:round/>
            <a:headEnd len="med" w="med" type="none"/>
            <a:tailEnd len="med" w="med" type="none"/>
          </a:ln>
        </p:spPr>
      </p:cxnSp>
      <p:cxnSp>
        <p:nvCxnSpPr>
          <p:cNvPr id="1388" name="Google Shape;1388;p175"/>
          <p:cNvCxnSpPr/>
          <p:nvPr/>
        </p:nvCxnSpPr>
        <p:spPr>
          <a:xfrm>
            <a:off x="4354950" y="2809775"/>
            <a:ext cx="805500" cy="10152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76"/>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Transportation</a:t>
            </a:r>
            <a:endParaRPr/>
          </a:p>
        </p:txBody>
      </p:sp>
      <p:sp>
        <p:nvSpPr>
          <p:cNvPr id="1394" name="Google Shape;1394;p176"/>
          <p:cNvSpPr txBox="1"/>
          <p:nvPr>
            <p:ph idx="1" type="body"/>
          </p:nvPr>
        </p:nvSpPr>
        <p:spPr>
          <a:xfrm>
            <a:off x="283771" y="2129961"/>
            <a:ext cx="3099600" cy="34164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SzPts val="1500"/>
              <a:buNone/>
            </a:pPr>
            <a:r>
              <a:rPr b="1" lang="en-GB" sz="1500">
                <a:latin typeface="Lato"/>
                <a:ea typeface="Lato"/>
                <a:cs typeface="Lato"/>
                <a:sym typeface="Lato"/>
              </a:rPr>
              <a:t>23%</a:t>
            </a:r>
            <a:r>
              <a:rPr lang="en-GB" sz="1500"/>
              <a:t> of total energy-related CO2 emissions + indirect emissions of manufacturing of vehicles, infrastructure, etc. </a:t>
            </a:r>
            <a:endParaRPr/>
          </a:p>
        </p:txBody>
      </p:sp>
      <p:sp>
        <p:nvSpPr>
          <p:cNvPr id="1395" name="Google Shape;1395;p176"/>
          <p:cNvSpPr txBox="1"/>
          <p:nvPr/>
        </p:nvSpPr>
        <p:spPr>
          <a:xfrm>
            <a:off x="3817475" y="4675575"/>
            <a:ext cx="4513801"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IPCC report AR5, Chapter 8</a:t>
            </a:r>
            <a:endParaRPr sz="1000">
              <a:latin typeface="Lato Light"/>
              <a:ea typeface="Lato Light"/>
              <a:cs typeface="Lato Light"/>
              <a:sym typeface="Lato Light"/>
            </a:endParaRPr>
          </a:p>
        </p:txBody>
      </p:sp>
      <p:pic>
        <p:nvPicPr>
          <p:cNvPr descr="Google Shape;2041;p99" id="1396" name="Google Shape;1396;p176"/>
          <p:cNvPicPr preferRelativeResize="0"/>
          <p:nvPr/>
        </p:nvPicPr>
        <p:blipFill rotWithShape="1">
          <a:blip r:embed="rId3">
            <a:alphaModFix/>
          </a:blip>
          <a:srcRect b="0" l="0" r="0" t="0"/>
          <a:stretch/>
        </p:blipFill>
        <p:spPr>
          <a:xfrm>
            <a:off x="3545690" y="1152475"/>
            <a:ext cx="5587136" cy="35230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77"/>
          <p:cNvSpPr txBox="1"/>
          <p:nvPr>
            <p:ph type="title"/>
          </p:nvPr>
        </p:nvSpPr>
        <p:spPr>
          <a:xfrm>
            <a:off x="1833550" y="2031525"/>
            <a:ext cx="5911200" cy="9744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Which ways of traveling leave the least carbon footprint</a:t>
            </a:r>
            <a:r>
              <a:rPr lang="en-GB"/>
              <a: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pic>
        <p:nvPicPr>
          <p:cNvPr descr="Google Shape;2048;p100" id="1406" name="Google Shape;1406;p178"/>
          <p:cNvPicPr preferRelativeResize="0"/>
          <p:nvPr/>
        </p:nvPicPr>
        <p:blipFill rotWithShape="1">
          <a:blip r:embed="rId3">
            <a:alphaModFix/>
          </a:blip>
          <a:srcRect b="12325" l="6294" r="2983" t="17940"/>
          <a:stretch/>
        </p:blipFill>
        <p:spPr>
          <a:xfrm>
            <a:off x="228600" y="1322734"/>
            <a:ext cx="5294376" cy="2898519"/>
          </a:xfrm>
          <a:prstGeom prst="rect">
            <a:avLst/>
          </a:prstGeom>
          <a:noFill/>
          <a:ln>
            <a:noFill/>
          </a:ln>
        </p:spPr>
      </p:pic>
      <p:pic>
        <p:nvPicPr>
          <p:cNvPr descr="Google Shape;2049;p100" id="1407" name="Google Shape;1407;p178"/>
          <p:cNvPicPr preferRelativeResize="0"/>
          <p:nvPr/>
        </p:nvPicPr>
        <p:blipFill rotWithShape="1">
          <a:blip r:embed="rId4">
            <a:alphaModFix/>
          </a:blip>
          <a:srcRect b="8582" l="0" r="0" t="10665"/>
          <a:stretch/>
        </p:blipFill>
        <p:spPr>
          <a:xfrm>
            <a:off x="5831675" y="1239774"/>
            <a:ext cx="2879328" cy="3094100"/>
          </a:xfrm>
          <a:prstGeom prst="rect">
            <a:avLst/>
          </a:prstGeom>
          <a:noFill/>
          <a:ln>
            <a:noFill/>
          </a:ln>
        </p:spPr>
      </p:pic>
      <p:sp>
        <p:nvSpPr>
          <p:cNvPr id="1408" name="Google Shape;1408;p178"/>
          <p:cNvSpPr txBox="1"/>
          <p:nvPr/>
        </p:nvSpPr>
        <p:spPr>
          <a:xfrm>
            <a:off x="5755475" y="4298700"/>
            <a:ext cx="3134101"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IFEU </a:t>
            </a:r>
            <a:r>
              <a:rPr lang="en-GB" sz="1000" u="none" cap="none" strike="noStrike">
                <a:latin typeface="Lato Light"/>
                <a:ea typeface="Lato Light"/>
                <a:cs typeface="Lato Light"/>
                <a:sym typeface="Lato Light"/>
              </a:rPr>
              <a:t>http://www.ecopassenger.org</a:t>
            </a:r>
            <a:endParaRPr sz="1000">
              <a:latin typeface="Lato Light"/>
              <a:ea typeface="Lato Light"/>
              <a:cs typeface="Lato Light"/>
              <a:sym typeface="Lato Light"/>
            </a:endParaRPr>
          </a:p>
        </p:txBody>
      </p:sp>
      <p:sp>
        <p:nvSpPr>
          <p:cNvPr id="1409" name="Google Shape;1409;p178"/>
          <p:cNvSpPr txBox="1"/>
          <p:nvPr/>
        </p:nvSpPr>
        <p:spPr>
          <a:xfrm>
            <a:off x="236074" y="4294575"/>
            <a:ext cx="4513802"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European Environment Agency, 2014</a:t>
            </a:r>
            <a:endParaRPr sz="1000">
              <a:latin typeface="Lato Light"/>
              <a:ea typeface="Lato Light"/>
              <a:cs typeface="Lato Light"/>
              <a:sym typeface="Lato Light"/>
            </a:endParaRPr>
          </a:p>
        </p:txBody>
      </p:sp>
      <p:sp>
        <p:nvSpPr>
          <p:cNvPr id="1410" name="Google Shape;1410;p178"/>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Travel</a:t>
            </a:r>
            <a:endParaRPr/>
          </a:p>
        </p:txBody>
      </p:sp>
      <p:pic>
        <p:nvPicPr>
          <p:cNvPr descr="Google Shape;2077;p102" id="1411" name="Google Shape;1411;p178"/>
          <p:cNvPicPr preferRelativeResize="0"/>
          <p:nvPr/>
        </p:nvPicPr>
        <p:blipFill rotWithShape="1">
          <a:blip r:embed="rId5">
            <a:alphaModFix/>
          </a:blip>
          <a:srcRect b="0" l="0" r="0" t="0"/>
          <a:stretch/>
        </p:blipFill>
        <p:spPr>
          <a:xfrm>
            <a:off x="3657975" y="526263"/>
            <a:ext cx="402562" cy="40256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79"/>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Tourism - 8% of global CO2 emissions and growing</a:t>
            </a:r>
            <a:endParaRPr/>
          </a:p>
        </p:txBody>
      </p:sp>
      <p:sp>
        <p:nvSpPr>
          <p:cNvPr id="1417" name="Google Shape;1417;p179"/>
          <p:cNvSpPr txBox="1"/>
          <p:nvPr/>
        </p:nvSpPr>
        <p:spPr>
          <a:xfrm>
            <a:off x="236075" y="4751775"/>
            <a:ext cx="7291800" cy="337407"/>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Lenzen et al. 2018, </a:t>
            </a:r>
            <a:r>
              <a:rPr i="1" lang="en-GB" sz="1000" u="none" cap="none" strike="noStrike">
                <a:latin typeface="Lato Light"/>
                <a:ea typeface="Lato Light"/>
                <a:cs typeface="Lato Light"/>
                <a:sym typeface="Lato Light"/>
              </a:rPr>
              <a:t>Nature Climate Change</a:t>
            </a:r>
            <a:endParaRPr sz="1000">
              <a:latin typeface="Lato Light"/>
              <a:ea typeface="Lato Light"/>
              <a:cs typeface="Lato Light"/>
              <a:sym typeface="Lato Light"/>
            </a:endParaRPr>
          </a:p>
        </p:txBody>
      </p:sp>
      <p:pic>
        <p:nvPicPr>
          <p:cNvPr descr="Google Shape;2059;p101" id="1418" name="Google Shape;1418;p179"/>
          <p:cNvPicPr preferRelativeResize="0"/>
          <p:nvPr/>
        </p:nvPicPr>
        <p:blipFill rotWithShape="1">
          <a:blip r:embed="rId3">
            <a:alphaModFix/>
          </a:blip>
          <a:srcRect b="0" l="0" r="0" t="0"/>
          <a:stretch/>
        </p:blipFill>
        <p:spPr>
          <a:xfrm>
            <a:off x="381000" y="1239775"/>
            <a:ext cx="4753163" cy="2597600"/>
          </a:xfrm>
          <a:prstGeom prst="rect">
            <a:avLst/>
          </a:prstGeom>
          <a:noFill/>
          <a:ln>
            <a:noFill/>
          </a:ln>
        </p:spPr>
      </p:pic>
      <p:sp>
        <p:nvSpPr>
          <p:cNvPr id="1419" name="Google Shape;1419;p179"/>
          <p:cNvSpPr txBox="1"/>
          <p:nvPr/>
        </p:nvSpPr>
        <p:spPr>
          <a:xfrm>
            <a:off x="908425" y="4142175"/>
            <a:ext cx="4832100" cy="5130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100"/>
              <a:buFont typeface="Lato Light"/>
              <a:buNone/>
            </a:pPr>
            <a:r>
              <a:rPr b="0" i="0" lang="en-GB" sz="1100" u="none" cap="none" strike="noStrike">
                <a:solidFill>
                  <a:srgbClr val="000000"/>
                </a:solidFill>
                <a:latin typeface="Lato Light"/>
                <a:ea typeface="Lato Light"/>
                <a:cs typeface="Lato Light"/>
                <a:sym typeface="Lato Light"/>
              </a:rPr>
              <a:t>Residence-based total CO2 footprint (MtCO2), top-ranking countries (2013)</a:t>
            </a:r>
            <a:endParaRPr/>
          </a:p>
        </p:txBody>
      </p:sp>
      <p:sp>
        <p:nvSpPr>
          <p:cNvPr id="1420" name="Google Shape;1420;p179"/>
          <p:cNvSpPr/>
          <p:nvPr/>
        </p:nvSpPr>
        <p:spPr>
          <a:xfrm>
            <a:off x="3137899" y="3903750"/>
            <a:ext cx="254400" cy="160800"/>
          </a:xfrm>
          <a:prstGeom prst="rect">
            <a:avLst/>
          </a:prstGeom>
          <a:solidFill>
            <a:srgbClr val="FFFF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79"/>
          <p:cNvSpPr/>
          <p:nvPr/>
        </p:nvSpPr>
        <p:spPr>
          <a:xfrm>
            <a:off x="1822025" y="3903750"/>
            <a:ext cx="254400" cy="160800"/>
          </a:xfrm>
          <a:prstGeom prst="rect">
            <a:avLst/>
          </a:prstGeom>
          <a:solidFill>
            <a:srgbClr val="0B337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79"/>
          <p:cNvSpPr txBox="1"/>
          <p:nvPr/>
        </p:nvSpPr>
        <p:spPr>
          <a:xfrm>
            <a:off x="3337924" y="3806874"/>
            <a:ext cx="977700" cy="3606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200"/>
              <a:buFont typeface="Helvetica Neue"/>
              <a:buNone/>
            </a:pPr>
            <a:r>
              <a:rPr b="0" i="0" lang="en-GB" sz="1200" u="none" cap="none" strike="noStrike">
                <a:solidFill>
                  <a:srgbClr val="585858"/>
                </a:solidFill>
                <a:latin typeface="Helvetica Neue"/>
                <a:ea typeface="Helvetica Neue"/>
                <a:cs typeface="Helvetica Neue"/>
                <a:sym typeface="Helvetica Neue"/>
              </a:rPr>
              <a:t>domestic</a:t>
            </a:r>
            <a:endParaRPr/>
          </a:p>
        </p:txBody>
      </p:sp>
      <p:sp>
        <p:nvSpPr>
          <p:cNvPr id="1423" name="Google Shape;1423;p179"/>
          <p:cNvSpPr txBox="1"/>
          <p:nvPr/>
        </p:nvSpPr>
        <p:spPr>
          <a:xfrm>
            <a:off x="2013037" y="3806874"/>
            <a:ext cx="1112100" cy="3606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200"/>
              <a:buFont typeface="Helvetica Neue"/>
              <a:buNone/>
            </a:pPr>
            <a:r>
              <a:rPr b="0" i="0" lang="en-GB" sz="1200" u="none" cap="none" strike="noStrike">
                <a:solidFill>
                  <a:srgbClr val="585858"/>
                </a:solidFill>
                <a:latin typeface="Helvetica Neue"/>
                <a:ea typeface="Helvetica Neue"/>
                <a:cs typeface="Helvetica Neue"/>
                <a:sym typeface="Helvetica Neue"/>
              </a:rPr>
              <a:t>international</a:t>
            </a:r>
            <a:endParaRPr/>
          </a:p>
        </p:txBody>
      </p:sp>
      <p:sp>
        <p:nvSpPr>
          <p:cNvPr id="1424" name="Google Shape;1424;p179"/>
          <p:cNvSpPr txBox="1"/>
          <p:nvPr>
            <p:ph idx="4294967295" type="body"/>
          </p:nvPr>
        </p:nvSpPr>
        <p:spPr>
          <a:xfrm>
            <a:off x="5577125" y="1563300"/>
            <a:ext cx="2897700" cy="1643700"/>
          </a:xfrm>
          <a:prstGeom prst="rect">
            <a:avLst/>
          </a:prstGeom>
          <a:noFill/>
          <a:ln>
            <a:noFill/>
          </a:ln>
        </p:spPr>
        <p:txBody>
          <a:bodyPr anchorCtr="0" anchor="t" bIns="91400" lIns="91400" spcFirstLastPara="1" rIns="91400" wrap="square" tIns="91400">
            <a:noAutofit/>
          </a:bodyPr>
          <a:lstStyle/>
          <a:p>
            <a:pPr indent="0" lvl="0" marL="0" rtl="0" algn="l">
              <a:lnSpc>
                <a:spcPct val="115000"/>
              </a:lnSpc>
              <a:spcBef>
                <a:spcPts val="0"/>
              </a:spcBef>
              <a:spcAft>
                <a:spcPts val="0"/>
              </a:spcAft>
              <a:buNone/>
            </a:pPr>
            <a:r>
              <a:rPr b="1" lang="en-GB">
                <a:latin typeface="Lato"/>
                <a:ea typeface="Lato"/>
                <a:cs typeface="Lato"/>
                <a:sym typeface="Lato"/>
              </a:rPr>
              <a:t>&gt; 50%</a:t>
            </a:r>
            <a:r>
              <a:rPr lang="en-GB"/>
              <a:t> of emissions caused by tourism are related to </a:t>
            </a:r>
            <a:r>
              <a:rPr b="1" lang="en-GB">
                <a:latin typeface="Lato"/>
                <a:ea typeface="Lato"/>
                <a:cs typeface="Lato"/>
                <a:sym typeface="Lato"/>
              </a:rPr>
              <a:t>transportation</a:t>
            </a:r>
            <a:endParaRPr b="1">
              <a:latin typeface="Lato"/>
              <a:ea typeface="Lato"/>
              <a:cs typeface="Lato"/>
              <a:sym typeface="La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80"/>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Travel - what can we do?</a:t>
            </a:r>
            <a:endParaRPr/>
          </a:p>
        </p:txBody>
      </p:sp>
      <p:sp>
        <p:nvSpPr>
          <p:cNvPr id="1430" name="Google Shape;1430;p180"/>
          <p:cNvSpPr txBox="1"/>
          <p:nvPr>
            <p:ph idx="1" type="body"/>
          </p:nvPr>
        </p:nvSpPr>
        <p:spPr>
          <a:xfrm>
            <a:off x="616499" y="1304875"/>
            <a:ext cx="8520600" cy="3416400"/>
          </a:xfrm>
          <a:prstGeom prst="rect">
            <a:avLst/>
          </a:prstGeom>
          <a:noFill/>
          <a:ln>
            <a:noFill/>
          </a:ln>
        </p:spPr>
        <p:txBody>
          <a:bodyPr anchorCtr="0" anchor="t" bIns="91400" lIns="91400" spcFirstLastPara="1" rIns="91400" wrap="square" tIns="91400">
            <a:noAutofit/>
          </a:bodyPr>
          <a:lstStyle/>
          <a:p>
            <a:pPr indent="-355600" lvl="0" marL="457200" rtl="0" algn="l">
              <a:lnSpc>
                <a:spcPct val="150000"/>
              </a:lnSpc>
              <a:spcBef>
                <a:spcPts val="0"/>
              </a:spcBef>
              <a:spcAft>
                <a:spcPts val="0"/>
              </a:spcAft>
              <a:buSzPts val="2000"/>
              <a:buChar char="●"/>
            </a:pPr>
            <a:r>
              <a:rPr b="0" i="0" lang="en-GB" sz="2000" u="none" cap="none" strike="noStrike">
                <a:solidFill>
                  <a:srgbClr val="000000"/>
                </a:solidFill>
                <a:latin typeface="Lato Light"/>
                <a:ea typeface="Lato Light"/>
                <a:cs typeface="Lato Light"/>
                <a:sym typeface="Lato Light"/>
              </a:rPr>
              <a:t>Travel less</a:t>
            </a:r>
            <a:endParaRPr sz="2000"/>
          </a:p>
          <a:p>
            <a:pPr indent="-355600" lvl="0" marL="457200" rtl="0" algn="l">
              <a:lnSpc>
                <a:spcPct val="150000"/>
              </a:lnSpc>
              <a:spcBef>
                <a:spcPts val="0"/>
              </a:spcBef>
              <a:spcAft>
                <a:spcPts val="0"/>
              </a:spcAft>
              <a:buSzPts val="2000"/>
              <a:buChar char="●"/>
            </a:pPr>
            <a:r>
              <a:rPr b="0" i="0" lang="en-GB" sz="2000" u="none" cap="none" strike="noStrike">
                <a:solidFill>
                  <a:srgbClr val="000000"/>
                </a:solidFill>
                <a:latin typeface="Lato Light"/>
                <a:ea typeface="Lato Light"/>
                <a:cs typeface="Lato Light"/>
                <a:sym typeface="Lato Light"/>
              </a:rPr>
              <a:t>Fly less</a:t>
            </a:r>
            <a:endParaRPr sz="2000"/>
          </a:p>
          <a:p>
            <a:pPr indent="-355600" lvl="0" marL="457200" rtl="0" algn="l">
              <a:lnSpc>
                <a:spcPct val="150000"/>
              </a:lnSpc>
              <a:spcBef>
                <a:spcPts val="0"/>
              </a:spcBef>
              <a:spcAft>
                <a:spcPts val="0"/>
              </a:spcAft>
              <a:buSzPts val="2000"/>
              <a:buChar char="●"/>
            </a:pPr>
            <a:r>
              <a:rPr b="0" i="0" lang="en-GB" sz="2000" u="none" cap="none" strike="noStrike">
                <a:solidFill>
                  <a:srgbClr val="000000"/>
                </a:solidFill>
                <a:latin typeface="Lato Light"/>
                <a:ea typeface="Lato Light"/>
                <a:cs typeface="Lato Light"/>
                <a:sym typeface="Lato Light"/>
              </a:rPr>
              <a:t>Drive less</a:t>
            </a:r>
            <a:endParaRPr sz="2000"/>
          </a:p>
          <a:p>
            <a:pPr indent="-355600" lvl="0" marL="457200" rtl="0" algn="l">
              <a:lnSpc>
                <a:spcPct val="150000"/>
              </a:lnSpc>
              <a:spcBef>
                <a:spcPts val="0"/>
              </a:spcBef>
              <a:spcAft>
                <a:spcPts val="0"/>
              </a:spcAft>
              <a:buSzPts val="2000"/>
              <a:buChar char="●"/>
            </a:pPr>
            <a:r>
              <a:rPr b="0" i="0" lang="en-GB" sz="2000" u="none" cap="none" strike="noStrike">
                <a:solidFill>
                  <a:srgbClr val="000000"/>
                </a:solidFill>
                <a:latin typeface="Lato Light"/>
                <a:ea typeface="Lato Light"/>
                <a:cs typeface="Lato Light"/>
                <a:sym typeface="Lato Light"/>
              </a:rPr>
              <a:t>Use transportation powered by green energy</a:t>
            </a:r>
            <a:endParaRPr sz="2000"/>
          </a:p>
        </p:txBody>
      </p:sp>
      <p:pic>
        <p:nvPicPr>
          <p:cNvPr descr="Google Shape;2077;p102" id="1431" name="Google Shape;1431;p180"/>
          <p:cNvPicPr preferRelativeResize="0"/>
          <p:nvPr/>
        </p:nvPicPr>
        <p:blipFill rotWithShape="1">
          <a:blip r:embed="rId3">
            <a:alphaModFix/>
          </a:blip>
          <a:srcRect b="0" l="0" r="0" t="0"/>
          <a:stretch/>
        </p:blipFill>
        <p:spPr>
          <a:xfrm>
            <a:off x="2286375" y="526263"/>
            <a:ext cx="402562" cy="40256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81"/>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Other consumption</a:t>
            </a:r>
            <a:endParaRPr/>
          </a:p>
        </p:txBody>
      </p:sp>
      <p:sp>
        <p:nvSpPr>
          <p:cNvPr id="1437" name="Google Shape;1437;p181"/>
          <p:cNvSpPr txBox="1"/>
          <p:nvPr/>
        </p:nvSpPr>
        <p:spPr>
          <a:xfrm>
            <a:off x="359875" y="4555025"/>
            <a:ext cx="2357400" cy="335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https://uba.co2-rechner.de</a:t>
            </a:r>
            <a:endParaRPr sz="1000">
              <a:latin typeface="Lato Light"/>
              <a:ea typeface="Lato Light"/>
              <a:cs typeface="Lato Light"/>
              <a:sym typeface="Lato Light"/>
            </a:endParaRPr>
          </a:p>
        </p:txBody>
      </p:sp>
      <p:pic>
        <p:nvPicPr>
          <p:cNvPr descr="Google Shape;2033;p98" id="1438" name="Google Shape;1438;p181"/>
          <p:cNvPicPr preferRelativeResize="0"/>
          <p:nvPr/>
        </p:nvPicPr>
        <p:blipFill rotWithShape="1">
          <a:blip r:embed="rId3">
            <a:alphaModFix/>
          </a:blip>
          <a:srcRect b="0" l="0" r="0" t="0"/>
          <a:stretch/>
        </p:blipFill>
        <p:spPr>
          <a:xfrm>
            <a:off x="381000" y="1335224"/>
            <a:ext cx="7635545" cy="3232501"/>
          </a:xfrm>
          <a:prstGeom prst="rect">
            <a:avLst/>
          </a:prstGeom>
          <a:noFill/>
          <a:ln>
            <a:noFill/>
          </a:ln>
        </p:spPr>
      </p:pic>
      <p:cxnSp>
        <p:nvCxnSpPr>
          <p:cNvPr id="1439" name="Google Shape;1439;p181"/>
          <p:cNvCxnSpPr/>
          <p:nvPr/>
        </p:nvCxnSpPr>
        <p:spPr>
          <a:xfrm rot="10800000">
            <a:off x="3809550" y="1568050"/>
            <a:ext cx="537000" cy="1258500"/>
          </a:xfrm>
          <a:prstGeom prst="straightConnector1">
            <a:avLst/>
          </a:prstGeom>
          <a:noFill/>
          <a:ln cap="flat" cmpd="sng" w="38100">
            <a:solidFill>
              <a:srgbClr val="FF0000"/>
            </a:solidFill>
            <a:prstDash val="solid"/>
            <a:round/>
            <a:headEnd len="med" w="med" type="none"/>
            <a:tailEnd len="med" w="med" type="none"/>
          </a:ln>
        </p:spPr>
      </p:cxnSp>
      <p:cxnSp>
        <p:nvCxnSpPr>
          <p:cNvPr id="1440" name="Google Shape;1440;p181"/>
          <p:cNvCxnSpPr/>
          <p:nvPr/>
        </p:nvCxnSpPr>
        <p:spPr>
          <a:xfrm flipH="1">
            <a:off x="3935250" y="2809775"/>
            <a:ext cx="402900" cy="13173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39" name="Shape 439"/>
        <p:cNvGrpSpPr/>
        <p:nvPr/>
      </p:nvGrpSpPr>
      <p:grpSpPr>
        <a:xfrm>
          <a:off x="0" y="0"/>
          <a:ext cx="0" cy="0"/>
          <a:chOff x="0" y="0"/>
          <a:chExt cx="0" cy="0"/>
        </a:xfrm>
      </p:grpSpPr>
      <p:pic>
        <p:nvPicPr>
          <p:cNvPr id="440" name="Google Shape;440;p83"/>
          <p:cNvPicPr preferRelativeResize="0"/>
          <p:nvPr/>
        </p:nvPicPr>
        <p:blipFill rotWithShape="1">
          <a:blip r:embed="rId3">
            <a:alphaModFix/>
          </a:blip>
          <a:srcRect b="0" l="0" r="0" t="0"/>
          <a:stretch/>
        </p:blipFill>
        <p:spPr>
          <a:xfrm>
            <a:off x="2601050" y="936950"/>
            <a:ext cx="3941898" cy="3941949"/>
          </a:xfrm>
          <a:prstGeom prst="rect">
            <a:avLst/>
          </a:prstGeom>
          <a:noFill/>
          <a:ln>
            <a:noFill/>
          </a:ln>
        </p:spPr>
      </p:pic>
      <p:sp>
        <p:nvSpPr>
          <p:cNvPr id="441" name="Google Shape;441;p83"/>
          <p:cNvSpPr txBox="1"/>
          <p:nvPr>
            <p:ph type="title"/>
          </p:nvPr>
        </p:nvSpPr>
        <p:spPr>
          <a:xfrm>
            <a:off x="311699" y="302499"/>
            <a:ext cx="8520600" cy="841800"/>
          </a:xfrm>
          <a:prstGeom prst="rect">
            <a:avLst/>
          </a:prstGeom>
        </p:spPr>
        <p:txBody>
          <a:bodyPr anchorCtr="0" anchor="ctr" bIns="91400" lIns="91400" spcFirstLastPara="1" rIns="91400" wrap="square" tIns="91400">
            <a:noAutofit/>
          </a:bodyPr>
          <a:lstStyle/>
          <a:p>
            <a:pPr indent="0" lvl="0" marL="0" rtl="0" algn="ctr">
              <a:spcBef>
                <a:spcPts val="0"/>
              </a:spcBef>
              <a:spcAft>
                <a:spcPts val="0"/>
              </a:spcAft>
              <a:buNone/>
            </a:pPr>
            <a:r>
              <a:rPr lang="en-GB" sz="3000">
                <a:solidFill>
                  <a:srgbClr val="FFFFFF"/>
                </a:solidFill>
                <a:latin typeface="Lato"/>
                <a:ea typeface="Lato"/>
                <a:cs typeface="Lato"/>
                <a:sym typeface="Lato"/>
              </a:rPr>
              <a:t>Earth’s energy budget</a:t>
            </a:r>
            <a:endParaRPr sz="3000">
              <a:solidFill>
                <a:srgbClr val="FFFFFF"/>
              </a:solidFill>
              <a:latin typeface="Lato"/>
              <a:ea typeface="Lato"/>
              <a:cs typeface="Lato"/>
              <a:sym typeface="Lato"/>
            </a:endParaRPr>
          </a:p>
        </p:txBody>
      </p:sp>
      <p:sp>
        <p:nvSpPr>
          <p:cNvPr id="442" name="Google Shape;442;p83"/>
          <p:cNvSpPr txBox="1"/>
          <p:nvPr/>
        </p:nvSpPr>
        <p:spPr>
          <a:xfrm>
            <a:off x="1467911" y="4802699"/>
            <a:ext cx="6208200" cy="221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lang="en-GB" sz="1000">
                <a:solidFill>
                  <a:srgbClr val="FFFFFF"/>
                </a:solidFill>
                <a:latin typeface="Lato"/>
                <a:ea typeface="Lato"/>
                <a:cs typeface="Lato"/>
                <a:sym typeface="Lato"/>
              </a:rPr>
              <a:t>Source: NASA - https://science-edu.larc.nasa.gov/energy_budget/pdf/EEB_StoryBoard_0616.pdf</a:t>
            </a:r>
            <a:endParaRPr sz="1000">
              <a:solidFill>
                <a:srgbClr val="FFFFFF"/>
              </a:solidFill>
              <a:latin typeface="Lato"/>
              <a:ea typeface="Lato"/>
              <a:cs typeface="Lato"/>
              <a:sym typeface="Lato"/>
            </a:endParaRPr>
          </a:p>
          <a:p>
            <a:pPr indent="0" lvl="0" marL="0" marR="0" rtl="0" algn="ctr">
              <a:lnSpc>
                <a:spcPct val="100000"/>
              </a:lnSpc>
              <a:spcBef>
                <a:spcPts val="0"/>
              </a:spcBef>
              <a:spcAft>
                <a:spcPts val="0"/>
              </a:spcAft>
              <a:buClr>
                <a:srgbClr val="585858"/>
              </a:buClr>
              <a:buSzPts val="1000"/>
              <a:buFont typeface="Lato"/>
              <a:buNone/>
            </a:pPr>
            <a:r>
              <a:t/>
            </a:r>
            <a:endParaRPr sz="1000">
              <a:solidFill>
                <a:srgbClr val="585858"/>
              </a:solidFill>
              <a:latin typeface="Lato"/>
              <a:ea typeface="Lato"/>
              <a:cs typeface="Lato"/>
              <a:sym typeface="La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Google Shape;1445;p182"/>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Shopping - what can we do?</a:t>
            </a:r>
            <a:endParaRPr/>
          </a:p>
        </p:txBody>
      </p:sp>
      <p:sp>
        <p:nvSpPr>
          <p:cNvPr id="1446" name="Google Shape;1446;p182"/>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p>
            <a:pPr indent="-342900" lvl="0" marL="457200" rtl="0" algn="l">
              <a:lnSpc>
                <a:spcPct val="100000"/>
              </a:lnSpc>
              <a:spcBef>
                <a:spcPts val="0"/>
              </a:spcBef>
              <a:spcAft>
                <a:spcPts val="0"/>
              </a:spcAft>
              <a:buSzPts val="1800"/>
              <a:buChar char="●"/>
            </a:pPr>
            <a:r>
              <a:rPr lang="en-GB"/>
              <a:t>Buy:</a:t>
            </a:r>
            <a:br>
              <a:rPr lang="en-GB"/>
            </a:br>
            <a:endParaRPr sz="600"/>
          </a:p>
          <a:p>
            <a:pPr indent="-408213" lvl="1" marL="1005113" rtl="0" algn="l">
              <a:lnSpc>
                <a:spcPct val="150000"/>
              </a:lnSpc>
              <a:spcBef>
                <a:spcPts val="0"/>
              </a:spcBef>
              <a:spcAft>
                <a:spcPts val="0"/>
              </a:spcAft>
              <a:buSzPts val="1800"/>
              <a:buChar char="○"/>
            </a:pPr>
            <a:r>
              <a:rPr lang="en-GB"/>
              <a:t>local (f</a:t>
            </a:r>
            <a:r>
              <a:rPr lang="en-GB"/>
              <a:t>r</a:t>
            </a:r>
            <a:r>
              <a:rPr lang="en-GB"/>
              <a:t>eight transport ca. 45% of total transport energy, biggest impact - last kilometers)</a:t>
            </a:r>
            <a:endParaRPr/>
          </a:p>
          <a:p>
            <a:pPr indent="-408213" lvl="1" marL="1005113" rtl="0" algn="l">
              <a:lnSpc>
                <a:spcPct val="150000"/>
              </a:lnSpc>
              <a:spcBef>
                <a:spcPts val="0"/>
              </a:spcBef>
              <a:spcAft>
                <a:spcPts val="0"/>
              </a:spcAft>
              <a:buSzPts val="1800"/>
              <a:buChar char="○"/>
            </a:pPr>
            <a:r>
              <a:rPr lang="en-GB"/>
              <a:t>environmentally friendly manufactured</a:t>
            </a:r>
            <a:endParaRPr/>
          </a:p>
          <a:p>
            <a:pPr indent="-408213" lvl="1" marL="1005113" rtl="0" algn="l">
              <a:lnSpc>
                <a:spcPct val="150000"/>
              </a:lnSpc>
              <a:spcBef>
                <a:spcPts val="0"/>
              </a:spcBef>
              <a:spcAft>
                <a:spcPts val="0"/>
              </a:spcAft>
              <a:buSzPts val="1800"/>
              <a:buChar char="○"/>
            </a:pPr>
            <a:r>
              <a:rPr lang="en-GB"/>
              <a:t>second hand</a:t>
            </a:r>
            <a:endParaRPr/>
          </a:p>
          <a:p>
            <a:pPr indent="-408213" lvl="1" marL="1005113" rtl="0" algn="l">
              <a:lnSpc>
                <a:spcPct val="150000"/>
              </a:lnSpc>
              <a:spcBef>
                <a:spcPts val="0"/>
              </a:spcBef>
              <a:spcAft>
                <a:spcPts val="0"/>
              </a:spcAft>
              <a:buSzPts val="1800"/>
              <a:buChar char="○"/>
            </a:pPr>
            <a:r>
              <a:rPr lang="en-GB"/>
              <a:t>long lasting things</a:t>
            </a:r>
            <a:endParaRPr/>
          </a:p>
          <a:p>
            <a:pPr indent="0" lvl="0" marL="1005113"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en-GB"/>
              <a:t>Repair in</a:t>
            </a:r>
            <a:r>
              <a:rPr lang="en-GB"/>
              <a:t>st</a:t>
            </a:r>
            <a:r>
              <a:rPr lang="en-GB"/>
              <a:t>ead of buying</a:t>
            </a:r>
            <a:endParaRPr/>
          </a:p>
        </p:txBody>
      </p:sp>
      <p:pic>
        <p:nvPicPr>
          <p:cNvPr descr="Google Shape;2084;p103" id="1447" name="Google Shape;1447;p182"/>
          <p:cNvPicPr preferRelativeResize="0"/>
          <p:nvPr/>
        </p:nvPicPr>
        <p:blipFill rotWithShape="1">
          <a:blip r:embed="rId3">
            <a:alphaModFix/>
          </a:blip>
          <a:srcRect b="0" l="0" r="0" t="0"/>
          <a:stretch/>
        </p:blipFill>
        <p:spPr>
          <a:xfrm>
            <a:off x="2124474" y="521225"/>
            <a:ext cx="420301" cy="4203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8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Shopping - IT sector</a:t>
            </a:r>
            <a:endParaRPr/>
          </a:p>
        </p:txBody>
      </p:sp>
      <p:pic>
        <p:nvPicPr>
          <p:cNvPr descr="Google Shape;2091;p104" id="1453" name="Google Shape;1453;p183"/>
          <p:cNvPicPr preferRelativeResize="0"/>
          <p:nvPr/>
        </p:nvPicPr>
        <p:blipFill rotWithShape="1">
          <a:blip r:embed="rId3">
            <a:alphaModFix/>
          </a:blip>
          <a:srcRect b="0" l="0" r="0" t="0"/>
          <a:stretch/>
        </p:blipFill>
        <p:spPr>
          <a:xfrm>
            <a:off x="6641900" y="1582050"/>
            <a:ext cx="2077949" cy="2077949"/>
          </a:xfrm>
          <a:prstGeom prst="rect">
            <a:avLst/>
          </a:prstGeom>
          <a:noFill/>
          <a:ln>
            <a:noFill/>
          </a:ln>
        </p:spPr>
      </p:pic>
      <p:sp>
        <p:nvSpPr>
          <p:cNvPr id="1454" name="Google Shape;1454;p183"/>
          <p:cNvSpPr txBox="1"/>
          <p:nvPr>
            <p:ph idx="1" type="body"/>
          </p:nvPr>
        </p:nvSpPr>
        <p:spPr>
          <a:xfrm>
            <a:off x="311700" y="1406475"/>
            <a:ext cx="6298200" cy="1165200"/>
          </a:xfrm>
          <a:prstGeom prst="rect">
            <a:avLst/>
          </a:prstGeom>
          <a:noFill/>
          <a:ln>
            <a:noFill/>
          </a:ln>
        </p:spPr>
        <p:txBody>
          <a:bodyPr anchorCtr="0" anchor="t" bIns="91400" lIns="91400" spcFirstLastPara="1" rIns="91400" wrap="square" tIns="91400">
            <a:noAutofit/>
          </a:bodyPr>
          <a:lstStyle/>
          <a:p>
            <a:pPr indent="-342900" lvl="0" marL="457200" rtl="0" algn="l">
              <a:lnSpc>
                <a:spcPct val="12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CO2 footprint of devices like PCs, laptops, monitors, smartphones, tablets </a:t>
            </a:r>
            <a:r>
              <a:rPr b="1" i="0" lang="en-GB" sz="1800" u="none" cap="none" strike="noStrike">
                <a:solidFill>
                  <a:srgbClr val="000000"/>
                </a:solidFill>
                <a:latin typeface="Lato"/>
                <a:ea typeface="Lato"/>
                <a:cs typeface="Lato"/>
                <a:sym typeface="Lato"/>
              </a:rPr>
              <a:t>&gt; 2.5%</a:t>
            </a:r>
            <a:r>
              <a:rPr b="0" i="0" lang="en-GB" sz="1800" u="none" cap="none" strike="noStrike">
                <a:solidFill>
                  <a:srgbClr val="000000"/>
                </a:solidFill>
                <a:latin typeface="Lato Light"/>
                <a:ea typeface="Lato Light"/>
                <a:cs typeface="Lato Light"/>
                <a:sym typeface="Lato Light"/>
              </a:rPr>
              <a:t> of global emissions </a:t>
            </a:r>
            <a:r>
              <a:rPr lang="en-GB"/>
              <a:t>in </a:t>
            </a:r>
            <a:r>
              <a:rPr b="0" i="0" lang="en-GB" sz="1800" u="none" cap="none" strike="noStrike">
                <a:solidFill>
                  <a:srgbClr val="000000"/>
                </a:solidFill>
                <a:latin typeface="Lato Light"/>
                <a:ea typeface="Lato Light"/>
                <a:cs typeface="Lato Light"/>
                <a:sym typeface="Lato Light"/>
              </a:rPr>
              <a:t>2017 and rapidly growing (14% by 2040)</a:t>
            </a:r>
            <a:br>
              <a:rPr b="0" i="0" lang="en-GB" sz="1800" u="none" cap="none" strike="noStrike">
                <a:solidFill>
                  <a:srgbClr val="000000"/>
                </a:solidFill>
                <a:latin typeface="Lato Light"/>
                <a:ea typeface="Lato Light"/>
                <a:cs typeface="Lato Light"/>
                <a:sym typeface="Lato Light"/>
              </a:rPr>
            </a:br>
            <a:endParaRPr/>
          </a:p>
          <a:p>
            <a:pPr indent="0" lvl="0" marL="457200" marR="0" rtl="0" algn="l">
              <a:lnSpc>
                <a:spcPct val="150000"/>
              </a:lnSpc>
              <a:spcBef>
                <a:spcPts val="0"/>
              </a:spcBef>
              <a:spcAft>
                <a:spcPts val="0"/>
              </a:spcAft>
              <a:buNone/>
            </a:pPr>
            <a:r>
              <a:t/>
            </a:r>
            <a:endParaRPr/>
          </a:p>
        </p:txBody>
      </p:sp>
      <p:sp>
        <p:nvSpPr>
          <p:cNvPr id="1455" name="Google Shape;1455;p183"/>
          <p:cNvSpPr txBox="1"/>
          <p:nvPr/>
        </p:nvSpPr>
        <p:spPr>
          <a:xfrm>
            <a:off x="249450" y="4698224"/>
            <a:ext cx="8015100" cy="337408"/>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Belkhir &amp; Elmeligi 2018, </a:t>
            </a:r>
            <a:r>
              <a:rPr i="1" lang="en-GB" sz="1000" u="none" cap="none" strike="noStrike">
                <a:latin typeface="Lato Light"/>
                <a:ea typeface="Lato Light"/>
                <a:cs typeface="Lato Light"/>
                <a:sym typeface="Lato Light"/>
              </a:rPr>
              <a:t>Cleaner Production</a:t>
            </a:r>
            <a:endParaRPr sz="1000">
              <a:latin typeface="Lato Light"/>
              <a:ea typeface="Lato Light"/>
              <a:cs typeface="Lato Light"/>
              <a:sym typeface="Lato Light"/>
            </a:endParaRPr>
          </a:p>
        </p:txBody>
      </p:sp>
      <p:pic>
        <p:nvPicPr>
          <p:cNvPr descr="Google Shape;2084;p103" id="1456" name="Google Shape;1456;p183"/>
          <p:cNvPicPr preferRelativeResize="0"/>
          <p:nvPr/>
        </p:nvPicPr>
        <p:blipFill rotWithShape="1">
          <a:blip r:embed="rId4">
            <a:alphaModFix/>
          </a:blip>
          <a:srcRect b="0" l="0" r="0" t="0"/>
          <a:stretch/>
        </p:blipFill>
        <p:spPr>
          <a:xfrm>
            <a:off x="2657874" y="521225"/>
            <a:ext cx="420301" cy="420301"/>
          </a:xfrm>
          <a:prstGeom prst="rect">
            <a:avLst/>
          </a:prstGeom>
          <a:noFill/>
          <a:ln>
            <a:noFill/>
          </a:ln>
        </p:spPr>
      </p:pic>
      <p:graphicFrame>
        <p:nvGraphicFramePr>
          <p:cNvPr id="1457" name="Google Shape;1457;p183"/>
          <p:cNvGraphicFramePr/>
          <p:nvPr/>
        </p:nvGraphicFramePr>
        <p:xfrm>
          <a:off x="594875" y="2712975"/>
          <a:ext cx="3000000" cy="3000000"/>
        </p:xfrm>
        <a:graphic>
          <a:graphicData uri="http://schemas.openxmlformats.org/drawingml/2006/table">
            <a:tbl>
              <a:tblPr>
                <a:noFill/>
                <a:tableStyleId>{D5AB2CA2-A932-4AA3-95E5-0ED9856C7EE3}</a:tableStyleId>
              </a:tblPr>
              <a:tblGrid>
                <a:gridCol w="1205775"/>
                <a:gridCol w="3955100"/>
              </a:tblGrid>
              <a:tr h="396200">
                <a:tc>
                  <a:txBody>
                    <a:bodyPr/>
                    <a:lstStyle/>
                    <a:p>
                      <a:pPr indent="0" lvl="0" marL="0" rtl="0" algn="l">
                        <a:spcBef>
                          <a:spcPts val="0"/>
                        </a:spcBef>
                        <a:spcAft>
                          <a:spcPts val="0"/>
                        </a:spcAft>
                        <a:buNone/>
                      </a:pPr>
                      <a:r>
                        <a:t/>
                      </a:r>
                      <a:endParaRPr>
                        <a:latin typeface="Lato Light"/>
                        <a:ea typeface="Lato Light"/>
                        <a:cs typeface="Lato Light"/>
                        <a:sym typeface="Lato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Lato Light"/>
                          <a:ea typeface="Lato Light"/>
                          <a:cs typeface="Lato Light"/>
                          <a:sym typeface="Lato Light"/>
                        </a:rPr>
                        <a:t>CO2 footprint increase from 2010 to 2020</a:t>
                      </a:r>
                      <a:endParaRPr>
                        <a:latin typeface="Lato Light"/>
                        <a:ea typeface="Lato Light"/>
                        <a:cs typeface="Lato Light"/>
                        <a:sym typeface="Lato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en-GB">
                          <a:latin typeface="Lato Light"/>
                          <a:ea typeface="Lato Light"/>
                          <a:cs typeface="Lato Light"/>
                          <a:sym typeface="Lato Light"/>
                        </a:rPr>
                        <a:t>Smartphones</a:t>
                      </a:r>
                      <a:endParaRPr>
                        <a:latin typeface="Lato Light"/>
                        <a:ea typeface="Lato Light"/>
                        <a:cs typeface="Lato Light"/>
                        <a:sym typeface="Lato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GB">
                          <a:latin typeface="Lato Light"/>
                          <a:ea typeface="Lato Light"/>
                          <a:cs typeface="Lato Light"/>
                          <a:sym typeface="Lato Light"/>
                        </a:rPr>
                        <a:t>735%</a:t>
                      </a:r>
                      <a:endParaRPr>
                        <a:latin typeface="Lato Light"/>
                        <a:ea typeface="Lato Light"/>
                        <a:cs typeface="Lato Light"/>
                        <a:sym typeface="Lato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latin typeface="Lato Light"/>
                          <a:ea typeface="Lato Light"/>
                          <a:cs typeface="Lato Light"/>
                          <a:sym typeface="Lato Light"/>
                        </a:rPr>
                        <a:t>Data centers</a:t>
                      </a:r>
                      <a:endParaRPr>
                        <a:latin typeface="Lato Light"/>
                        <a:ea typeface="Lato Light"/>
                        <a:cs typeface="Lato Light"/>
                        <a:sym typeface="Lato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GB">
                          <a:latin typeface="Lato Light"/>
                          <a:ea typeface="Lato Light"/>
                          <a:cs typeface="Lato Light"/>
                          <a:sym typeface="Lato Light"/>
                        </a:rPr>
                        <a:t>310%</a:t>
                      </a:r>
                      <a:endParaRPr>
                        <a:latin typeface="Lato Light"/>
                        <a:ea typeface="Lato Light"/>
                        <a:cs typeface="Lato Light"/>
                        <a:sym typeface="Lato Light"/>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Google Shape;1462;p184"/>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Food</a:t>
            </a:r>
            <a:endParaRPr/>
          </a:p>
        </p:txBody>
      </p:sp>
      <p:sp>
        <p:nvSpPr>
          <p:cNvPr id="1463" name="Google Shape;1463;p184"/>
          <p:cNvSpPr txBox="1"/>
          <p:nvPr/>
        </p:nvSpPr>
        <p:spPr>
          <a:xfrm>
            <a:off x="359875" y="4555025"/>
            <a:ext cx="2357400" cy="335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https://uba.co2-rechner.de</a:t>
            </a:r>
            <a:endParaRPr sz="1000">
              <a:latin typeface="Lato Light"/>
              <a:ea typeface="Lato Light"/>
              <a:cs typeface="Lato Light"/>
              <a:sym typeface="Lato Light"/>
            </a:endParaRPr>
          </a:p>
        </p:txBody>
      </p:sp>
      <p:pic>
        <p:nvPicPr>
          <p:cNvPr descr="Google Shape;2033;p98" id="1464" name="Google Shape;1464;p184"/>
          <p:cNvPicPr preferRelativeResize="0"/>
          <p:nvPr/>
        </p:nvPicPr>
        <p:blipFill rotWithShape="1">
          <a:blip r:embed="rId3">
            <a:alphaModFix/>
          </a:blip>
          <a:srcRect b="0" l="0" r="0" t="0"/>
          <a:stretch/>
        </p:blipFill>
        <p:spPr>
          <a:xfrm>
            <a:off x="381000" y="1335224"/>
            <a:ext cx="7635545" cy="3232501"/>
          </a:xfrm>
          <a:prstGeom prst="rect">
            <a:avLst/>
          </a:prstGeom>
          <a:noFill/>
          <a:ln>
            <a:noFill/>
          </a:ln>
        </p:spPr>
      </p:pic>
      <p:cxnSp>
        <p:nvCxnSpPr>
          <p:cNvPr id="1465" name="Google Shape;1465;p184"/>
          <p:cNvCxnSpPr/>
          <p:nvPr/>
        </p:nvCxnSpPr>
        <p:spPr>
          <a:xfrm>
            <a:off x="4346550" y="2826550"/>
            <a:ext cx="872700" cy="1124400"/>
          </a:xfrm>
          <a:prstGeom prst="straightConnector1">
            <a:avLst/>
          </a:prstGeom>
          <a:noFill/>
          <a:ln cap="flat" cmpd="sng" w="38100">
            <a:solidFill>
              <a:srgbClr val="FF0000"/>
            </a:solidFill>
            <a:prstDash val="solid"/>
            <a:round/>
            <a:headEnd len="med" w="med" type="none"/>
            <a:tailEnd len="med" w="med" type="none"/>
          </a:ln>
        </p:spPr>
      </p:cxnSp>
      <p:cxnSp>
        <p:nvCxnSpPr>
          <p:cNvPr id="1466" name="Google Shape;1466;p184"/>
          <p:cNvCxnSpPr/>
          <p:nvPr/>
        </p:nvCxnSpPr>
        <p:spPr>
          <a:xfrm flipH="1">
            <a:off x="3935250" y="2809775"/>
            <a:ext cx="402900" cy="13173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85"/>
          <p:cNvSpPr txBox="1"/>
          <p:nvPr>
            <p:ph type="title"/>
          </p:nvPr>
        </p:nvSpPr>
        <p:spPr>
          <a:xfrm>
            <a:off x="1833550" y="2031525"/>
            <a:ext cx="5911200" cy="9744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Which food products leave the most carbon footprint?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p186"/>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Food</a:t>
            </a:r>
            <a:endParaRPr/>
          </a:p>
        </p:txBody>
      </p:sp>
      <p:sp>
        <p:nvSpPr>
          <p:cNvPr id="1477" name="Google Shape;1477;p186"/>
          <p:cNvSpPr txBox="1"/>
          <p:nvPr/>
        </p:nvSpPr>
        <p:spPr>
          <a:xfrm>
            <a:off x="249450" y="4698224"/>
            <a:ext cx="8015100"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Poore &amp; Nemecek 2018, </a:t>
            </a:r>
            <a:r>
              <a:rPr i="1" lang="en-GB" sz="1000" u="none" cap="none" strike="noStrike">
                <a:latin typeface="Lato Light"/>
                <a:ea typeface="Lato Light"/>
                <a:cs typeface="Lato Light"/>
                <a:sym typeface="Lato Light"/>
              </a:rPr>
              <a:t>Science</a:t>
            </a:r>
            <a:r>
              <a:rPr i="0" lang="en-GB" sz="1000" u="none" cap="none" strike="noStrike">
                <a:latin typeface="Lato Light"/>
                <a:ea typeface="Lato Light"/>
                <a:cs typeface="Lato Light"/>
                <a:sym typeface="Lato Light"/>
              </a:rPr>
              <a:t>, https://www.bbc.com/news/science-environment-46459714</a:t>
            </a:r>
            <a:endParaRPr sz="1000">
              <a:latin typeface="Lato Light"/>
              <a:ea typeface="Lato Light"/>
              <a:cs typeface="Lato Light"/>
              <a:sym typeface="Lato Light"/>
            </a:endParaRPr>
          </a:p>
        </p:txBody>
      </p:sp>
      <p:pic>
        <p:nvPicPr>
          <p:cNvPr descr="Google Shape;2100;p105" id="1478" name="Google Shape;1478;p186"/>
          <p:cNvPicPr preferRelativeResize="0"/>
          <p:nvPr/>
        </p:nvPicPr>
        <p:blipFill rotWithShape="1">
          <a:blip r:embed="rId3">
            <a:alphaModFix/>
          </a:blip>
          <a:srcRect b="5345" l="32876" r="0" t="17176"/>
          <a:stretch/>
        </p:blipFill>
        <p:spPr>
          <a:xfrm>
            <a:off x="889775" y="1718975"/>
            <a:ext cx="2897323" cy="2811148"/>
          </a:xfrm>
          <a:prstGeom prst="rect">
            <a:avLst/>
          </a:prstGeom>
          <a:noFill/>
          <a:ln>
            <a:noFill/>
          </a:ln>
        </p:spPr>
      </p:pic>
      <p:pic>
        <p:nvPicPr>
          <p:cNvPr descr="Google Shape;2101;p105" id="1479" name="Google Shape;1479;p186"/>
          <p:cNvPicPr preferRelativeResize="0"/>
          <p:nvPr/>
        </p:nvPicPr>
        <p:blipFill rotWithShape="1">
          <a:blip r:embed="rId4">
            <a:alphaModFix/>
          </a:blip>
          <a:srcRect b="9917" l="0" r="0" t="21448"/>
          <a:stretch/>
        </p:blipFill>
        <p:spPr>
          <a:xfrm>
            <a:off x="4628875" y="1777701"/>
            <a:ext cx="4316424" cy="2948573"/>
          </a:xfrm>
          <a:prstGeom prst="rect">
            <a:avLst/>
          </a:prstGeom>
          <a:noFill/>
          <a:ln>
            <a:noFill/>
          </a:ln>
        </p:spPr>
      </p:pic>
      <p:pic>
        <p:nvPicPr>
          <p:cNvPr descr="Google Shape;2102;p105" id="1480" name="Google Shape;1480;p186"/>
          <p:cNvPicPr preferRelativeResize="0"/>
          <p:nvPr/>
        </p:nvPicPr>
        <p:blipFill rotWithShape="1">
          <a:blip r:embed="rId5">
            <a:alphaModFix/>
          </a:blip>
          <a:srcRect b="0" l="0" r="0" t="0"/>
          <a:stretch/>
        </p:blipFill>
        <p:spPr>
          <a:xfrm>
            <a:off x="3645799" y="528625"/>
            <a:ext cx="387301" cy="387301"/>
          </a:xfrm>
          <a:prstGeom prst="rect">
            <a:avLst/>
          </a:prstGeom>
          <a:noFill/>
          <a:ln>
            <a:noFill/>
          </a:ln>
        </p:spPr>
      </p:pic>
      <p:sp>
        <p:nvSpPr>
          <p:cNvPr id="1481" name="Google Shape;1481;p186"/>
          <p:cNvSpPr txBox="1"/>
          <p:nvPr/>
        </p:nvSpPr>
        <p:spPr>
          <a:xfrm>
            <a:off x="829475" y="1241525"/>
            <a:ext cx="2805300" cy="373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Lato Light"/>
              <a:buNone/>
            </a:pPr>
            <a:r>
              <a:rPr b="1" lang="en-GB" sz="1800">
                <a:latin typeface="Lato"/>
                <a:ea typeface="Lato"/>
                <a:cs typeface="Lato"/>
                <a:sym typeface="Lato"/>
              </a:rPr>
              <a:t>CO2 emissions from food</a:t>
            </a:r>
            <a:endParaRPr b="1" sz="1800">
              <a:latin typeface="Lato"/>
              <a:ea typeface="Lato"/>
              <a:cs typeface="Lato"/>
              <a:sym typeface="Lato"/>
            </a:endParaRPr>
          </a:p>
        </p:txBody>
      </p:sp>
      <p:sp>
        <p:nvSpPr>
          <p:cNvPr id="1482" name="Google Shape;1482;p186"/>
          <p:cNvSpPr txBox="1"/>
          <p:nvPr/>
        </p:nvSpPr>
        <p:spPr>
          <a:xfrm>
            <a:off x="5619025" y="1241525"/>
            <a:ext cx="3121200" cy="373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Lato Light"/>
              <a:buNone/>
            </a:pPr>
            <a:r>
              <a:rPr b="1" lang="en-GB" sz="1800">
                <a:latin typeface="Lato"/>
                <a:ea typeface="Lato"/>
                <a:cs typeface="Lato"/>
                <a:sym typeface="Lato"/>
              </a:rPr>
              <a:t>Kg of emissions per serving</a:t>
            </a:r>
            <a:endParaRPr b="1" sz="1800">
              <a:latin typeface="Lato"/>
              <a:ea typeface="Lato"/>
              <a:cs typeface="Lato"/>
              <a:sym typeface="Lat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6" name="Shape 1486"/>
        <p:cNvGrpSpPr/>
        <p:nvPr/>
      </p:nvGrpSpPr>
      <p:grpSpPr>
        <a:xfrm>
          <a:off x="0" y="0"/>
          <a:ext cx="0" cy="0"/>
          <a:chOff x="0" y="0"/>
          <a:chExt cx="0" cy="0"/>
        </a:xfrm>
      </p:grpSpPr>
      <p:sp>
        <p:nvSpPr>
          <p:cNvPr id="1487" name="Google Shape;1487;p187"/>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Food w</a:t>
            </a:r>
            <a:r>
              <a:rPr lang="en-GB" sz="2576"/>
              <a:t>aste </a:t>
            </a:r>
            <a:endParaRPr/>
          </a:p>
        </p:txBody>
      </p:sp>
      <p:sp>
        <p:nvSpPr>
          <p:cNvPr id="1488" name="Google Shape;1488;p187"/>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SzPts val="1800"/>
              <a:buNone/>
            </a:pPr>
            <a:r>
              <a:rPr b="0" i="0" lang="en-GB" sz="1800" u="none" cap="none" strike="noStrike">
                <a:solidFill>
                  <a:srgbClr val="000000"/>
                </a:solidFill>
                <a:latin typeface="Lato Light"/>
                <a:ea typeface="Lato Light"/>
                <a:cs typeface="Lato Light"/>
                <a:sym typeface="Lato Light"/>
              </a:rPr>
              <a:t>Waste - </a:t>
            </a:r>
            <a:r>
              <a:rPr b="1" i="0" lang="en-GB" sz="1800" u="none" cap="none" strike="noStrike">
                <a:solidFill>
                  <a:srgbClr val="000000"/>
                </a:solidFill>
                <a:latin typeface="Lato"/>
                <a:ea typeface="Lato"/>
                <a:cs typeface="Lato"/>
                <a:sym typeface="Lato"/>
              </a:rPr>
              <a:t>5%</a:t>
            </a:r>
            <a:r>
              <a:rPr b="0" i="0" lang="en-GB" sz="1800" u="none" cap="none" strike="noStrike">
                <a:solidFill>
                  <a:srgbClr val="000000"/>
                </a:solidFill>
                <a:latin typeface="Lato Light"/>
                <a:ea typeface="Lato Light"/>
                <a:cs typeface="Lato Light"/>
                <a:sym typeface="Lato Light"/>
              </a:rPr>
              <a:t> of global emissions, food waste - </a:t>
            </a:r>
            <a:r>
              <a:rPr b="1" i="0" lang="en-GB" sz="1800" u="none" cap="none" strike="noStrike">
                <a:solidFill>
                  <a:srgbClr val="000000"/>
                </a:solidFill>
                <a:latin typeface="Lato"/>
                <a:ea typeface="Lato"/>
                <a:cs typeface="Lato"/>
                <a:sym typeface="Lato"/>
              </a:rPr>
              <a:t>44%</a:t>
            </a:r>
            <a:r>
              <a:rPr b="0" i="0" lang="en-GB" sz="1800" u="none" cap="none" strike="noStrike">
                <a:solidFill>
                  <a:srgbClr val="000000"/>
                </a:solidFill>
                <a:latin typeface="Lato Light"/>
                <a:ea typeface="Lato Light"/>
                <a:cs typeface="Lato Light"/>
                <a:sym typeface="Lato Light"/>
              </a:rPr>
              <a:t> of waste emissions</a:t>
            </a:r>
            <a:endParaRPr/>
          </a:p>
        </p:txBody>
      </p:sp>
      <p:pic>
        <p:nvPicPr>
          <p:cNvPr descr="Google Shape;2118;p107" id="1489" name="Google Shape;1489;p187"/>
          <p:cNvPicPr preferRelativeResize="0"/>
          <p:nvPr/>
        </p:nvPicPr>
        <p:blipFill rotWithShape="1">
          <a:blip r:embed="rId3">
            <a:alphaModFix/>
          </a:blip>
          <a:srcRect b="6507" l="0" r="0" t="0"/>
          <a:stretch/>
        </p:blipFill>
        <p:spPr>
          <a:xfrm>
            <a:off x="2812850" y="2009975"/>
            <a:ext cx="6063250" cy="2714925"/>
          </a:xfrm>
          <a:prstGeom prst="rect">
            <a:avLst/>
          </a:prstGeom>
          <a:noFill/>
          <a:ln>
            <a:noFill/>
          </a:ln>
        </p:spPr>
      </p:pic>
      <p:pic>
        <p:nvPicPr>
          <p:cNvPr descr="Google Shape;2119;p107" id="1490" name="Google Shape;1490;p187"/>
          <p:cNvPicPr preferRelativeResize="0"/>
          <p:nvPr/>
        </p:nvPicPr>
        <p:blipFill rotWithShape="1">
          <a:blip r:embed="rId4">
            <a:alphaModFix/>
          </a:blip>
          <a:srcRect b="0" l="0" r="0" t="11480"/>
          <a:stretch/>
        </p:blipFill>
        <p:spPr>
          <a:xfrm>
            <a:off x="311699" y="1990350"/>
            <a:ext cx="2009851" cy="2382325"/>
          </a:xfrm>
          <a:prstGeom prst="rect">
            <a:avLst/>
          </a:prstGeom>
          <a:noFill/>
          <a:ln>
            <a:noFill/>
          </a:ln>
        </p:spPr>
      </p:pic>
      <p:sp>
        <p:nvSpPr>
          <p:cNvPr id="1491" name="Google Shape;1491;p187"/>
          <p:cNvSpPr txBox="1"/>
          <p:nvPr/>
        </p:nvSpPr>
        <p:spPr>
          <a:xfrm>
            <a:off x="249450" y="4698224"/>
            <a:ext cx="8015100" cy="4749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Helvetica Neue"/>
              <a:buNone/>
            </a:pPr>
            <a:r>
              <a:rPr i="0" lang="en-GB" sz="1000" u="none" cap="none" strike="noStrike">
                <a:latin typeface="Lato Light"/>
                <a:ea typeface="Lato Light"/>
                <a:cs typeface="Lato Light"/>
                <a:sym typeface="Lato Light"/>
              </a:rPr>
              <a:t>FOA 2015, </a:t>
            </a:r>
            <a:r>
              <a:rPr lang="en-GB" sz="1000" u="none" cap="none" strike="noStrike">
                <a:latin typeface="Lato Light"/>
                <a:ea typeface="Lato Light"/>
                <a:cs typeface="Lato Light"/>
                <a:sym typeface="Lato Light"/>
              </a:rPr>
              <a:t>http://www.fao.org/3/a-bb144e.pdf</a:t>
            </a:r>
            <a:endParaRPr sz="1000" u="none" cap="none" strike="noStrike">
              <a:latin typeface="Lato Light"/>
              <a:ea typeface="Lato Light"/>
              <a:cs typeface="Lato Light"/>
              <a:sym typeface="Lato Light"/>
            </a:endParaRPr>
          </a:p>
        </p:txBody>
      </p:sp>
      <p:sp>
        <p:nvSpPr>
          <p:cNvPr id="1492" name="Google Shape;1492;p187"/>
          <p:cNvSpPr/>
          <p:nvPr/>
        </p:nvSpPr>
        <p:spPr>
          <a:xfrm>
            <a:off x="2102924" y="3615275"/>
            <a:ext cx="361801" cy="387301"/>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87"/>
          <p:cNvSpPr/>
          <p:nvPr/>
        </p:nvSpPr>
        <p:spPr>
          <a:xfrm>
            <a:off x="7553550" y="1706863"/>
            <a:ext cx="187500" cy="187500"/>
          </a:xfrm>
          <a:prstGeom prst="rect">
            <a:avLst/>
          </a:prstGeom>
          <a:solidFill>
            <a:srgbClr val="E6913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87"/>
          <p:cNvSpPr txBox="1"/>
          <p:nvPr/>
        </p:nvSpPr>
        <p:spPr>
          <a:xfrm>
            <a:off x="7741050" y="1638200"/>
            <a:ext cx="957300" cy="306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Helvetica Neue"/>
              <a:buNone/>
            </a:pPr>
            <a:r>
              <a:rPr lang="en-GB" sz="1000">
                <a:latin typeface="Lato"/>
                <a:ea typeface="Lato"/>
                <a:cs typeface="Lato"/>
                <a:sym typeface="Lato"/>
              </a:rPr>
              <a:t>Wastage</a:t>
            </a:r>
            <a:endParaRPr i="0" sz="1000" u="none" cap="none" strike="noStrike">
              <a:latin typeface="Lato"/>
              <a:ea typeface="Lato"/>
              <a:cs typeface="Lato"/>
              <a:sym typeface="Lato"/>
            </a:endParaRPr>
          </a:p>
        </p:txBody>
      </p:sp>
      <p:sp>
        <p:nvSpPr>
          <p:cNvPr id="1495" name="Google Shape;1495;p187"/>
          <p:cNvSpPr/>
          <p:nvPr/>
        </p:nvSpPr>
        <p:spPr>
          <a:xfrm>
            <a:off x="5953350" y="1706863"/>
            <a:ext cx="187500" cy="187500"/>
          </a:xfrm>
          <a:prstGeom prst="rect">
            <a:avLst/>
          </a:prstGeom>
          <a:solidFill>
            <a:srgbClr val="0B539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87"/>
          <p:cNvSpPr txBox="1"/>
          <p:nvPr/>
        </p:nvSpPr>
        <p:spPr>
          <a:xfrm>
            <a:off x="6140850" y="1638200"/>
            <a:ext cx="1234800" cy="306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Helvetica Neue"/>
              <a:buNone/>
            </a:pPr>
            <a:r>
              <a:rPr lang="en-GB" sz="1000">
                <a:latin typeface="Lato"/>
                <a:ea typeface="Lato"/>
                <a:cs typeface="Lato"/>
                <a:sym typeface="Lato"/>
              </a:rPr>
              <a:t>Carbon emissions</a:t>
            </a:r>
            <a:endParaRPr i="0" sz="1000" u="none" cap="none" strike="noStrike">
              <a:latin typeface="Lato"/>
              <a:ea typeface="Lato"/>
              <a:cs typeface="Lato"/>
              <a:sym typeface="Lato"/>
            </a:endParaRPr>
          </a:p>
        </p:txBody>
      </p:sp>
      <p:pic>
        <p:nvPicPr>
          <p:cNvPr descr="Google Shape;2102;p105" id="1497" name="Google Shape;1497;p187"/>
          <p:cNvPicPr preferRelativeResize="0"/>
          <p:nvPr/>
        </p:nvPicPr>
        <p:blipFill rotWithShape="1">
          <a:blip r:embed="rId5">
            <a:alphaModFix/>
          </a:blip>
          <a:srcRect b="0" l="0" r="0" t="0"/>
          <a:stretch/>
        </p:blipFill>
        <p:spPr>
          <a:xfrm>
            <a:off x="3264799" y="528625"/>
            <a:ext cx="387301" cy="3873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188"/>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Food - what can we do?</a:t>
            </a:r>
            <a:endParaRPr/>
          </a:p>
        </p:txBody>
      </p:sp>
      <p:sp>
        <p:nvSpPr>
          <p:cNvPr id="1503" name="Google Shape;1503;p188"/>
          <p:cNvSpPr txBox="1"/>
          <p:nvPr>
            <p:ph idx="1" type="body"/>
          </p:nvPr>
        </p:nvSpPr>
        <p:spPr>
          <a:xfrm>
            <a:off x="5102775" y="1276300"/>
            <a:ext cx="3945900" cy="2532000"/>
          </a:xfrm>
          <a:prstGeom prst="rect">
            <a:avLst/>
          </a:prstGeom>
          <a:noFill/>
          <a:ln>
            <a:noFill/>
          </a:ln>
        </p:spPr>
        <p:txBody>
          <a:bodyPr anchorCtr="0" anchor="t" bIns="91400" lIns="91400" spcFirstLastPara="1" rIns="91400" wrap="square" tIns="91400">
            <a:noAutofit/>
          </a:bodyPr>
          <a:lstStyle/>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Eat less meat</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Buy local</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Choose diet with less carbon footprint</a:t>
            </a:r>
            <a:endParaRPr b="0" i="0" sz="1800" u="none" cap="none" strike="noStrike">
              <a:solidFill>
                <a:srgbClr val="000000"/>
              </a:solidFill>
              <a:latin typeface="Lato Light"/>
              <a:ea typeface="Lato Light"/>
              <a:cs typeface="Lato Light"/>
              <a:sym typeface="Lato Light"/>
            </a:endParaRPr>
          </a:p>
          <a:p>
            <a:pPr indent="-342900" lvl="0" marL="457200" rtl="0" algn="l">
              <a:lnSpc>
                <a:spcPct val="150000"/>
              </a:lnSpc>
              <a:spcBef>
                <a:spcPts val="0"/>
              </a:spcBef>
              <a:spcAft>
                <a:spcPts val="0"/>
              </a:spcAft>
              <a:buSzPts val="1800"/>
              <a:buChar char="●"/>
            </a:pPr>
            <a:r>
              <a:rPr lang="en-GB"/>
              <a:t>Don’t waste food</a:t>
            </a:r>
            <a:endParaRPr/>
          </a:p>
        </p:txBody>
      </p:sp>
      <p:pic>
        <p:nvPicPr>
          <p:cNvPr descr="Google Shape;2102;p105" id="1504" name="Google Shape;1504;p188"/>
          <p:cNvPicPr preferRelativeResize="0"/>
          <p:nvPr/>
        </p:nvPicPr>
        <p:blipFill rotWithShape="1">
          <a:blip r:embed="rId3">
            <a:alphaModFix/>
          </a:blip>
          <a:srcRect b="0" l="0" r="0" t="0"/>
          <a:stretch/>
        </p:blipFill>
        <p:spPr>
          <a:xfrm>
            <a:off x="2426599" y="528625"/>
            <a:ext cx="387301" cy="387301"/>
          </a:xfrm>
          <a:prstGeom prst="rect">
            <a:avLst/>
          </a:prstGeom>
          <a:noFill/>
          <a:ln>
            <a:noFill/>
          </a:ln>
        </p:spPr>
      </p:pic>
      <p:pic>
        <p:nvPicPr>
          <p:cNvPr id="1505" name="Google Shape;1505;p188"/>
          <p:cNvPicPr preferRelativeResize="0"/>
          <p:nvPr/>
        </p:nvPicPr>
        <p:blipFill>
          <a:blip r:embed="rId4">
            <a:alphaModFix/>
          </a:blip>
          <a:stretch>
            <a:fillRect/>
          </a:stretch>
        </p:blipFill>
        <p:spPr>
          <a:xfrm>
            <a:off x="754150" y="1304925"/>
            <a:ext cx="4120026" cy="27466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189"/>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Electricity &amp; heating</a:t>
            </a:r>
            <a:endParaRPr/>
          </a:p>
        </p:txBody>
      </p:sp>
      <p:sp>
        <p:nvSpPr>
          <p:cNvPr id="1511" name="Google Shape;1511;p189"/>
          <p:cNvSpPr txBox="1"/>
          <p:nvPr/>
        </p:nvSpPr>
        <p:spPr>
          <a:xfrm>
            <a:off x="359875" y="4555025"/>
            <a:ext cx="2357400" cy="335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https://uba.co2-rechner.de</a:t>
            </a:r>
            <a:endParaRPr sz="1000">
              <a:latin typeface="Lato Light"/>
              <a:ea typeface="Lato Light"/>
              <a:cs typeface="Lato Light"/>
              <a:sym typeface="Lato Light"/>
            </a:endParaRPr>
          </a:p>
        </p:txBody>
      </p:sp>
      <p:pic>
        <p:nvPicPr>
          <p:cNvPr descr="Google Shape;2033;p98" id="1512" name="Google Shape;1512;p189"/>
          <p:cNvPicPr preferRelativeResize="0"/>
          <p:nvPr/>
        </p:nvPicPr>
        <p:blipFill rotWithShape="1">
          <a:blip r:embed="rId3">
            <a:alphaModFix/>
          </a:blip>
          <a:srcRect b="0" l="0" r="0" t="0"/>
          <a:stretch/>
        </p:blipFill>
        <p:spPr>
          <a:xfrm>
            <a:off x="381000" y="1335224"/>
            <a:ext cx="7635545" cy="3232501"/>
          </a:xfrm>
          <a:prstGeom prst="rect">
            <a:avLst/>
          </a:prstGeom>
          <a:noFill/>
          <a:ln>
            <a:noFill/>
          </a:ln>
        </p:spPr>
      </p:pic>
      <p:cxnSp>
        <p:nvCxnSpPr>
          <p:cNvPr id="1513" name="Google Shape;1513;p189"/>
          <p:cNvCxnSpPr/>
          <p:nvPr/>
        </p:nvCxnSpPr>
        <p:spPr>
          <a:xfrm flipH="1" rot="10800000">
            <a:off x="4346550" y="2306350"/>
            <a:ext cx="1879500" cy="520200"/>
          </a:xfrm>
          <a:prstGeom prst="straightConnector1">
            <a:avLst/>
          </a:prstGeom>
          <a:noFill/>
          <a:ln cap="flat" cmpd="sng" w="38100">
            <a:solidFill>
              <a:srgbClr val="FF0000"/>
            </a:solidFill>
            <a:prstDash val="solid"/>
            <a:round/>
            <a:headEnd len="med" w="med" type="none"/>
            <a:tailEnd len="med" w="med" type="none"/>
          </a:ln>
        </p:spPr>
      </p:cxnSp>
      <p:cxnSp>
        <p:nvCxnSpPr>
          <p:cNvPr id="1514" name="Google Shape;1514;p189"/>
          <p:cNvCxnSpPr/>
          <p:nvPr/>
        </p:nvCxnSpPr>
        <p:spPr>
          <a:xfrm rot="10800000">
            <a:off x="4329750" y="1139975"/>
            <a:ext cx="8400" cy="16698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190"/>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Electricity and heating</a:t>
            </a:r>
            <a:endParaRPr/>
          </a:p>
        </p:txBody>
      </p:sp>
      <p:pic>
        <p:nvPicPr>
          <p:cNvPr descr="Google Shape;2134;p109" id="1520" name="Google Shape;1520;p190"/>
          <p:cNvPicPr preferRelativeResize="0"/>
          <p:nvPr/>
        </p:nvPicPr>
        <p:blipFill rotWithShape="1">
          <a:blip r:embed="rId3">
            <a:alphaModFix/>
          </a:blip>
          <a:srcRect b="0" l="0" r="0" t="0"/>
          <a:stretch/>
        </p:blipFill>
        <p:spPr>
          <a:xfrm>
            <a:off x="2314850" y="445025"/>
            <a:ext cx="572701" cy="572701"/>
          </a:xfrm>
          <a:prstGeom prst="rect">
            <a:avLst/>
          </a:prstGeom>
          <a:noFill/>
          <a:ln>
            <a:noFill/>
          </a:ln>
        </p:spPr>
      </p:pic>
      <p:sp>
        <p:nvSpPr>
          <p:cNvPr id="1521" name="Google Shape;1521;p190"/>
          <p:cNvSpPr txBox="1"/>
          <p:nvPr/>
        </p:nvSpPr>
        <p:spPr>
          <a:xfrm>
            <a:off x="249450" y="4698224"/>
            <a:ext cx="8015100"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Real time electricity production, consumption, CO2 emissions: https://www.electricitymap.org</a:t>
            </a:r>
            <a:endParaRPr sz="1000">
              <a:latin typeface="Lato Light"/>
              <a:ea typeface="Lato Light"/>
              <a:cs typeface="Lato Light"/>
              <a:sym typeface="Lato Light"/>
            </a:endParaRPr>
          </a:p>
        </p:txBody>
      </p:sp>
      <p:pic>
        <p:nvPicPr>
          <p:cNvPr descr="Google Shape;2136;p109" id="1522" name="Google Shape;1522;p190"/>
          <p:cNvPicPr preferRelativeResize="0"/>
          <p:nvPr/>
        </p:nvPicPr>
        <p:blipFill rotWithShape="1">
          <a:blip r:embed="rId4">
            <a:alphaModFix/>
          </a:blip>
          <a:srcRect b="0" l="0" r="0" t="0"/>
          <a:stretch/>
        </p:blipFill>
        <p:spPr>
          <a:xfrm>
            <a:off x="1530899" y="1627099"/>
            <a:ext cx="4086490" cy="2994925"/>
          </a:xfrm>
          <a:prstGeom prst="rect">
            <a:avLst/>
          </a:prstGeom>
          <a:noFill/>
          <a:ln>
            <a:noFill/>
          </a:ln>
        </p:spPr>
      </p:pic>
      <p:pic>
        <p:nvPicPr>
          <p:cNvPr descr="Google Shape;2137;p109" id="1523" name="Google Shape;1523;p190"/>
          <p:cNvPicPr preferRelativeResize="0"/>
          <p:nvPr/>
        </p:nvPicPr>
        <p:blipFill rotWithShape="1">
          <a:blip r:embed="rId5">
            <a:alphaModFix/>
          </a:blip>
          <a:srcRect b="0" l="0" r="0" t="0"/>
          <a:stretch/>
        </p:blipFill>
        <p:spPr>
          <a:xfrm>
            <a:off x="5944499" y="2857699"/>
            <a:ext cx="1858326" cy="1764327"/>
          </a:xfrm>
          <a:prstGeom prst="rect">
            <a:avLst/>
          </a:prstGeom>
          <a:noFill/>
          <a:ln>
            <a:noFill/>
          </a:ln>
        </p:spPr>
      </p:pic>
      <p:sp>
        <p:nvSpPr>
          <p:cNvPr id="1524" name="Google Shape;1524;p190"/>
          <p:cNvSpPr txBox="1"/>
          <p:nvPr/>
        </p:nvSpPr>
        <p:spPr>
          <a:xfrm>
            <a:off x="-433340" y="1243104"/>
            <a:ext cx="8015101" cy="411451"/>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b="1" i="0" lang="en-GB" sz="1800" u="none" cap="none" strike="noStrike">
                <a:solidFill>
                  <a:srgbClr val="000000"/>
                </a:solidFill>
                <a:latin typeface="Lato"/>
                <a:ea typeface="Lato"/>
                <a:cs typeface="Lato"/>
                <a:sym typeface="Lato"/>
              </a:rPr>
              <a:t>42%</a:t>
            </a:r>
            <a:r>
              <a:rPr b="0" i="0" lang="en-GB" sz="1800" u="none" cap="none" strike="noStrike">
                <a:solidFill>
                  <a:srgbClr val="000000"/>
                </a:solidFill>
                <a:latin typeface="Open Sans"/>
                <a:ea typeface="Open Sans"/>
                <a:cs typeface="Open Sans"/>
                <a:sym typeface="Open Sans"/>
              </a:rPr>
              <a:t> </a:t>
            </a:r>
            <a:r>
              <a:rPr i="0" lang="en-GB" sz="1800" u="none" cap="none" strike="noStrike">
                <a:solidFill>
                  <a:srgbClr val="000000"/>
                </a:solidFill>
                <a:latin typeface="Lato Light"/>
                <a:ea typeface="Lato Light"/>
                <a:cs typeface="Lato Light"/>
                <a:sym typeface="Lato Light"/>
              </a:rPr>
              <a:t>of global CO2 emissions</a:t>
            </a:r>
            <a:endParaRPr sz="1800">
              <a:latin typeface="Lato Light"/>
              <a:ea typeface="Lato Light"/>
              <a:cs typeface="Lato Light"/>
              <a:sym typeface="Lato 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sp>
        <p:nvSpPr>
          <p:cNvPr id="1529" name="Google Shape;1529;p191"/>
          <p:cNvSpPr txBox="1"/>
          <p:nvPr>
            <p:ph type="title"/>
          </p:nvPr>
        </p:nvSpPr>
        <p:spPr>
          <a:xfrm>
            <a:off x="1833550" y="2031525"/>
            <a:ext cx="5911200" cy="9744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Which energy source produces the most carbon emissions?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47" name="Shape 447"/>
        <p:cNvGrpSpPr/>
        <p:nvPr/>
      </p:nvGrpSpPr>
      <p:grpSpPr>
        <a:xfrm>
          <a:off x="0" y="0"/>
          <a:ext cx="0" cy="0"/>
          <a:chOff x="0" y="0"/>
          <a:chExt cx="0" cy="0"/>
        </a:xfrm>
      </p:grpSpPr>
      <p:pic>
        <p:nvPicPr>
          <p:cNvPr id="448" name="Google Shape;448;p84"/>
          <p:cNvPicPr preferRelativeResize="0"/>
          <p:nvPr/>
        </p:nvPicPr>
        <p:blipFill>
          <a:blip r:embed="rId3">
            <a:alphaModFix/>
          </a:blip>
          <a:stretch>
            <a:fillRect/>
          </a:stretch>
        </p:blipFill>
        <p:spPr>
          <a:xfrm>
            <a:off x="-100" y="0"/>
            <a:ext cx="8994099" cy="5143500"/>
          </a:xfrm>
          <a:prstGeom prst="rect">
            <a:avLst/>
          </a:prstGeom>
          <a:noFill/>
          <a:ln>
            <a:noFill/>
          </a:ln>
        </p:spPr>
      </p:pic>
      <p:pic>
        <p:nvPicPr>
          <p:cNvPr id="449" name="Google Shape;449;p84"/>
          <p:cNvPicPr preferRelativeResize="0"/>
          <p:nvPr/>
        </p:nvPicPr>
        <p:blipFill rotWithShape="1">
          <a:blip r:embed="rId4">
            <a:alphaModFix/>
          </a:blip>
          <a:srcRect b="0" l="0" r="0" t="0"/>
          <a:stretch/>
        </p:blipFill>
        <p:spPr>
          <a:xfrm>
            <a:off x="4875128" y="1479676"/>
            <a:ext cx="2018473" cy="2018499"/>
          </a:xfrm>
          <a:prstGeom prst="rect">
            <a:avLst/>
          </a:prstGeom>
          <a:noFill/>
          <a:ln>
            <a:noFill/>
          </a:ln>
        </p:spPr>
      </p:pic>
      <p:sp>
        <p:nvSpPr>
          <p:cNvPr id="450" name="Google Shape;450;p84"/>
          <p:cNvSpPr txBox="1"/>
          <p:nvPr/>
        </p:nvSpPr>
        <p:spPr>
          <a:xfrm>
            <a:off x="2877773" y="4415336"/>
            <a:ext cx="6091500" cy="715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800">
                <a:solidFill>
                  <a:schemeClr val="dk1"/>
                </a:solidFill>
                <a:latin typeface="Lato Light"/>
                <a:ea typeface="Lato Light"/>
                <a:cs typeface="Lato Light"/>
                <a:sym typeface="Lato Light"/>
              </a:rPr>
              <a:t>Surface temperature for Earth as simple sphere:</a:t>
            </a:r>
            <a:r>
              <a:rPr lang="en-GB" sz="1800">
                <a:latin typeface="Lato Light"/>
                <a:ea typeface="Lato Light"/>
                <a:cs typeface="Lato Light"/>
                <a:sym typeface="Lato Light"/>
              </a:rPr>
              <a:t> </a:t>
            </a:r>
            <a:r>
              <a:rPr b="1" lang="en-GB" sz="1800">
                <a:solidFill>
                  <a:schemeClr val="dk1"/>
                </a:solidFill>
                <a:latin typeface="Lato"/>
                <a:ea typeface="Lato"/>
                <a:cs typeface="Lato"/>
                <a:sym typeface="Lato"/>
              </a:rPr>
              <a:t>-18 °C</a:t>
            </a:r>
            <a:endParaRPr b="1" sz="1800">
              <a:latin typeface="Lato"/>
              <a:ea typeface="Lato"/>
              <a:cs typeface="Lato"/>
              <a:sym typeface="Lato"/>
            </a:endParaRPr>
          </a:p>
        </p:txBody>
      </p:sp>
      <p:sp>
        <p:nvSpPr>
          <p:cNvPr id="451" name="Google Shape;451;p84"/>
          <p:cNvSpPr txBox="1"/>
          <p:nvPr/>
        </p:nvSpPr>
        <p:spPr>
          <a:xfrm>
            <a:off x="6144000" y="4841925"/>
            <a:ext cx="30000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Lato"/>
                <a:ea typeface="Lato"/>
                <a:cs typeface="Lato"/>
                <a:sym typeface="Lato"/>
              </a:rPr>
              <a:t>Source:  NASA </a:t>
            </a:r>
            <a:endParaRPr sz="900">
              <a:solidFill>
                <a:schemeClr val="lt1"/>
              </a:solidFill>
              <a:latin typeface="Lato"/>
              <a:ea typeface="Lato"/>
              <a:cs typeface="Lato"/>
              <a:sym typeface="Lato"/>
            </a:endParaRPr>
          </a:p>
          <a:p>
            <a:pPr indent="0" lvl="0" marL="0" rtl="0" algn="r">
              <a:spcBef>
                <a:spcPts val="0"/>
              </a:spcBef>
              <a:spcAft>
                <a:spcPts val="0"/>
              </a:spcAft>
              <a:buNone/>
            </a:pPr>
            <a:r>
              <a:rPr lang="en-GB" sz="900">
                <a:solidFill>
                  <a:schemeClr val="lt1"/>
                </a:solidFill>
                <a:latin typeface="Lato"/>
                <a:ea typeface="Lato"/>
                <a:cs typeface="Lato"/>
                <a:sym typeface="Lato"/>
              </a:rPr>
              <a:t>           </a:t>
            </a:r>
            <a:endParaRPr sz="900">
              <a:solidFill>
                <a:schemeClr val="lt1"/>
              </a:solidFill>
              <a:latin typeface="Lato"/>
              <a:ea typeface="Lato"/>
              <a:cs typeface="Lato"/>
              <a:sym typeface="La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Google Shape;1534;p192"/>
          <p:cNvSpPr txBox="1"/>
          <p:nvPr/>
        </p:nvSpPr>
        <p:spPr>
          <a:xfrm>
            <a:off x="249450" y="4698224"/>
            <a:ext cx="8015100" cy="491806"/>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Real time electricity production, consumption, CO2 emissions: </a:t>
            </a:r>
            <a:r>
              <a:rPr lang="en-GB" sz="1000" u="none" cap="none" strike="noStrike">
                <a:latin typeface="Lato Light"/>
                <a:ea typeface="Lato Light"/>
                <a:cs typeface="Lato Light"/>
                <a:sym typeface="Lato Light"/>
              </a:rPr>
              <a:t>https://www.electricitymap.org</a:t>
            </a:r>
            <a:endParaRPr sz="1000" u="none" cap="none" strike="noStrike">
              <a:latin typeface="Lato Light"/>
              <a:ea typeface="Lato Light"/>
              <a:cs typeface="Lato Light"/>
              <a:sym typeface="Lato Light"/>
            </a:endParaRPr>
          </a:p>
        </p:txBody>
      </p:sp>
      <p:sp>
        <p:nvSpPr>
          <p:cNvPr id="1535" name="Google Shape;1535;p192"/>
          <p:cNvSpPr txBox="1"/>
          <p:nvPr/>
        </p:nvSpPr>
        <p:spPr>
          <a:xfrm>
            <a:off x="3397675" y="1012924"/>
            <a:ext cx="2347201" cy="411451"/>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Germany, 24 hours</a:t>
            </a:r>
            <a:endParaRPr/>
          </a:p>
        </p:txBody>
      </p:sp>
      <p:pic>
        <p:nvPicPr>
          <p:cNvPr descr="Google Shape;2146;p110" id="1536" name="Google Shape;1536;p192"/>
          <p:cNvPicPr preferRelativeResize="0"/>
          <p:nvPr/>
        </p:nvPicPr>
        <p:blipFill rotWithShape="1">
          <a:blip r:embed="rId3">
            <a:alphaModFix/>
          </a:blip>
          <a:srcRect b="0" l="0" r="0" t="0"/>
          <a:stretch/>
        </p:blipFill>
        <p:spPr>
          <a:xfrm>
            <a:off x="228600" y="1902099"/>
            <a:ext cx="4214225" cy="2567527"/>
          </a:xfrm>
          <a:prstGeom prst="rect">
            <a:avLst/>
          </a:prstGeom>
          <a:noFill/>
          <a:ln>
            <a:noFill/>
          </a:ln>
        </p:spPr>
      </p:pic>
      <p:pic>
        <p:nvPicPr>
          <p:cNvPr descr="Google Shape;2147;p110" id="1537" name="Google Shape;1537;p192"/>
          <p:cNvPicPr preferRelativeResize="0"/>
          <p:nvPr/>
        </p:nvPicPr>
        <p:blipFill rotWithShape="1">
          <a:blip r:embed="rId4">
            <a:alphaModFix/>
          </a:blip>
          <a:srcRect b="0" l="0" r="0" t="0"/>
          <a:stretch/>
        </p:blipFill>
        <p:spPr>
          <a:xfrm>
            <a:off x="1581474" y="1740949"/>
            <a:ext cx="2771751" cy="161151"/>
          </a:xfrm>
          <a:prstGeom prst="rect">
            <a:avLst/>
          </a:prstGeom>
          <a:noFill/>
          <a:ln>
            <a:noFill/>
          </a:ln>
        </p:spPr>
      </p:pic>
      <p:pic>
        <p:nvPicPr>
          <p:cNvPr descr="Google Shape;2148;p110" id="1538" name="Google Shape;1538;p192"/>
          <p:cNvPicPr preferRelativeResize="0"/>
          <p:nvPr/>
        </p:nvPicPr>
        <p:blipFill rotWithShape="1">
          <a:blip r:embed="rId5">
            <a:alphaModFix/>
          </a:blip>
          <a:srcRect b="0" l="0" r="0" t="0"/>
          <a:stretch/>
        </p:blipFill>
        <p:spPr>
          <a:xfrm>
            <a:off x="6055250" y="1740949"/>
            <a:ext cx="2739551" cy="161151"/>
          </a:xfrm>
          <a:prstGeom prst="rect">
            <a:avLst/>
          </a:prstGeom>
          <a:noFill/>
          <a:ln>
            <a:noFill/>
          </a:ln>
        </p:spPr>
      </p:pic>
      <p:pic>
        <p:nvPicPr>
          <p:cNvPr descr="Google Shape;2149;p110" id="1539" name="Google Shape;1539;p192"/>
          <p:cNvPicPr preferRelativeResize="0"/>
          <p:nvPr/>
        </p:nvPicPr>
        <p:blipFill rotWithShape="1">
          <a:blip r:embed="rId6">
            <a:alphaModFix/>
          </a:blip>
          <a:srcRect b="0" l="0" r="0" t="0"/>
          <a:stretch/>
        </p:blipFill>
        <p:spPr>
          <a:xfrm>
            <a:off x="4743067" y="1902099"/>
            <a:ext cx="4225309" cy="2567527"/>
          </a:xfrm>
          <a:prstGeom prst="rect">
            <a:avLst/>
          </a:prstGeom>
          <a:noFill/>
          <a:ln>
            <a:noFill/>
          </a:ln>
        </p:spPr>
      </p:pic>
      <p:sp>
        <p:nvSpPr>
          <p:cNvPr id="1540" name="Google Shape;1540;p192"/>
          <p:cNvSpPr txBox="1"/>
          <p:nvPr/>
        </p:nvSpPr>
        <p:spPr>
          <a:xfrm>
            <a:off x="1699325" y="1317725"/>
            <a:ext cx="1640700" cy="373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Lato Light"/>
              <a:buNone/>
            </a:pPr>
            <a:r>
              <a:rPr b="1" i="0" lang="en-GB" sz="1800" u="none" cap="none" strike="noStrike">
                <a:solidFill>
                  <a:srgbClr val="000000"/>
                </a:solidFill>
                <a:latin typeface="Lato"/>
                <a:ea typeface="Lato"/>
                <a:cs typeface="Lato"/>
                <a:sym typeface="Lato"/>
              </a:rPr>
              <a:t>consumption</a:t>
            </a:r>
            <a:endParaRPr b="1" sz="1800">
              <a:latin typeface="Lato"/>
              <a:ea typeface="Lato"/>
              <a:cs typeface="Lato"/>
              <a:sym typeface="Lato"/>
            </a:endParaRPr>
          </a:p>
        </p:txBody>
      </p:sp>
      <p:sp>
        <p:nvSpPr>
          <p:cNvPr id="1541" name="Google Shape;1541;p192"/>
          <p:cNvSpPr txBox="1"/>
          <p:nvPr/>
        </p:nvSpPr>
        <p:spPr>
          <a:xfrm>
            <a:off x="6195125" y="1317725"/>
            <a:ext cx="2069400" cy="3732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200"/>
              <a:buFont typeface="Lato Light"/>
              <a:buNone/>
            </a:pPr>
            <a:r>
              <a:rPr b="1" i="0" lang="en-GB" sz="1800" u="none" cap="none" strike="noStrike">
                <a:solidFill>
                  <a:srgbClr val="000000"/>
                </a:solidFill>
                <a:latin typeface="Lato"/>
                <a:ea typeface="Lato"/>
                <a:cs typeface="Lato"/>
                <a:sym typeface="Lato"/>
              </a:rPr>
              <a:t>CO2 emissions</a:t>
            </a:r>
            <a:endParaRPr b="1" sz="1800">
              <a:latin typeface="Lato"/>
              <a:ea typeface="Lato"/>
              <a:cs typeface="Lato"/>
              <a:sym typeface="Lato"/>
            </a:endParaRPr>
          </a:p>
        </p:txBody>
      </p:sp>
      <p:sp>
        <p:nvSpPr>
          <p:cNvPr id="1542" name="Google Shape;1542;p192"/>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Electricity and heating</a:t>
            </a:r>
            <a:endParaRPr/>
          </a:p>
        </p:txBody>
      </p:sp>
      <p:pic>
        <p:nvPicPr>
          <p:cNvPr descr="Google Shape;2134;p109" id="1543" name="Google Shape;1543;p192"/>
          <p:cNvPicPr preferRelativeResize="0"/>
          <p:nvPr/>
        </p:nvPicPr>
        <p:blipFill rotWithShape="1">
          <a:blip r:embed="rId7">
            <a:alphaModFix/>
          </a:blip>
          <a:srcRect b="0" l="0" r="0" t="0"/>
          <a:stretch/>
        </p:blipFill>
        <p:spPr>
          <a:xfrm>
            <a:off x="2314850" y="445025"/>
            <a:ext cx="572701" cy="57270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7" name="Shape 1547"/>
        <p:cNvGrpSpPr/>
        <p:nvPr/>
      </p:nvGrpSpPr>
      <p:grpSpPr>
        <a:xfrm>
          <a:off x="0" y="0"/>
          <a:ext cx="0" cy="0"/>
          <a:chOff x="0" y="0"/>
          <a:chExt cx="0" cy="0"/>
        </a:xfrm>
      </p:grpSpPr>
      <p:sp>
        <p:nvSpPr>
          <p:cNvPr id="1548" name="Google Shape;1548;p193"/>
          <p:cNvSpPr txBox="1"/>
          <p:nvPr>
            <p:ph idx="1" type="body"/>
          </p:nvPr>
        </p:nvSpPr>
        <p:spPr>
          <a:xfrm>
            <a:off x="5045625" y="1381075"/>
            <a:ext cx="3603000" cy="2742300"/>
          </a:xfrm>
          <a:prstGeom prst="rect">
            <a:avLst/>
          </a:prstGeom>
          <a:noFill/>
          <a:ln>
            <a:noFill/>
          </a:ln>
        </p:spPr>
        <p:txBody>
          <a:bodyPr anchorCtr="0" anchor="t" bIns="91400" lIns="91400" spcFirstLastPara="1" rIns="91400" wrap="square" tIns="91400">
            <a:noAutofit/>
          </a:bodyPr>
          <a:lstStyle/>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Employ green electricity </a:t>
            </a:r>
            <a:br>
              <a:rPr b="0" i="0" lang="en-GB" sz="1600" u="none" cap="none" strike="noStrike">
                <a:solidFill>
                  <a:srgbClr val="000000"/>
                </a:solidFill>
                <a:latin typeface="Lato Light"/>
                <a:ea typeface="Lato Light"/>
                <a:cs typeface="Lato Light"/>
                <a:sym typeface="Lato Light"/>
              </a:rPr>
            </a:br>
            <a:r>
              <a:rPr b="0" i="0" lang="en-GB" sz="1600" u="none" cap="none" strike="noStrike">
                <a:solidFill>
                  <a:srgbClr val="000000"/>
                </a:solidFill>
                <a:latin typeface="Lato Light"/>
                <a:ea typeface="Lato Light"/>
                <a:cs typeface="Lato Light"/>
                <a:sym typeface="Lato Light"/>
              </a:rPr>
              <a:t>providers (Ökostrom)</a:t>
            </a:r>
            <a:br>
              <a:rPr b="0" i="0" lang="en-GB" sz="1600" u="none" cap="none" strike="noStrike">
                <a:solidFill>
                  <a:srgbClr val="000000"/>
                </a:solidFill>
                <a:latin typeface="Lato Light"/>
                <a:ea typeface="Lato Light"/>
                <a:cs typeface="Lato Light"/>
                <a:sym typeface="Lato Light"/>
              </a:rPr>
            </a:br>
            <a:endParaRPr sz="1600"/>
          </a:p>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Save energy (use less electricity, </a:t>
            </a:r>
            <a:br>
              <a:rPr b="0" i="0" lang="en-GB" sz="1600" u="none" cap="none" strike="noStrike">
                <a:solidFill>
                  <a:srgbClr val="000000"/>
                </a:solidFill>
                <a:latin typeface="Lato Light"/>
                <a:ea typeface="Lato Light"/>
                <a:cs typeface="Lato Light"/>
                <a:sym typeface="Lato Light"/>
              </a:rPr>
            </a:br>
            <a:r>
              <a:rPr b="0" i="0" lang="en-GB" sz="1600" u="none" cap="none" strike="noStrike">
                <a:solidFill>
                  <a:srgbClr val="000000"/>
                </a:solidFill>
                <a:latin typeface="Lato Light"/>
                <a:ea typeface="Lato Light"/>
                <a:cs typeface="Lato Light"/>
                <a:sym typeface="Lato Light"/>
              </a:rPr>
              <a:t>heating, water)</a:t>
            </a:r>
            <a:br>
              <a:rPr b="0" i="0" lang="en-GB" sz="1600" u="none" cap="none" strike="noStrike">
                <a:solidFill>
                  <a:srgbClr val="000000"/>
                </a:solidFill>
                <a:latin typeface="Lato Light"/>
                <a:ea typeface="Lato Light"/>
                <a:cs typeface="Lato Light"/>
                <a:sym typeface="Lato Light"/>
              </a:rPr>
            </a:br>
            <a:endParaRPr sz="1600"/>
          </a:p>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If </a:t>
            </a:r>
            <a:r>
              <a:rPr lang="en-GB" sz="1600"/>
              <a:t>we</a:t>
            </a:r>
            <a:r>
              <a:rPr b="0" i="0" lang="en-GB" sz="1600" u="none" cap="none" strike="noStrike">
                <a:solidFill>
                  <a:srgbClr val="000000"/>
                </a:solidFill>
                <a:latin typeface="Lato Light"/>
                <a:ea typeface="Lato Light"/>
                <a:cs typeface="Lato Light"/>
                <a:sym typeface="Lato Light"/>
              </a:rPr>
              <a:t> own a house, insulate it, </a:t>
            </a:r>
            <a:br>
              <a:rPr b="0" i="0" lang="en-GB" sz="1600" u="none" cap="none" strike="noStrike">
                <a:solidFill>
                  <a:srgbClr val="000000"/>
                </a:solidFill>
                <a:latin typeface="Lato Light"/>
                <a:ea typeface="Lato Light"/>
                <a:cs typeface="Lato Light"/>
                <a:sym typeface="Lato Light"/>
              </a:rPr>
            </a:br>
            <a:r>
              <a:rPr b="0" i="0" lang="en-GB" sz="1600" u="none" cap="none" strike="noStrike">
                <a:solidFill>
                  <a:srgbClr val="000000"/>
                </a:solidFill>
                <a:latin typeface="Lato Light"/>
                <a:ea typeface="Lato Light"/>
                <a:cs typeface="Lato Light"/>
                <a:sym typeface="Lato Light"/>
              </a:rPr>
              <a:t>install solar panels</a:t>
            </a:r>
            <a:endParaRPr sz="1600"/>
          </a:p>
        </p:txBody>
      </p:sp>
      <p:sp>
        <p:nvSpPr>
          <p:cNvPr id="1549" name="Google Shape;1549;p19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Electricity and heating - what can we do?</a:t>
            </a:r>
            <a:endParaRPr/>
          </a:p>
        </p:txBody>
      </p:sp>
      <p:pic>
        <p:nvPicPr>
          <p:cNvPr descr="Google Shape;1827;p73" id="1550" name="Google Shape;1550;p193"/>
          <p:cNvPicPr preferRelativeResize="0"/>
          <p:nvPr/>
        </p:nvPicPr>
        <p:blipFill rotWithShape="1">
          <a:blip r:embed="rId3">
            <a:alphaModFix/>
          </a:blip>
          <a:srcRect b="0" l="0" r="0" t="0"/>
          <a:stretch/>
        </p:blipFill>
        <p:spPr>
          <a:xfrm>
            <a:off x="952775" y="445025"/>
            <a:ext cx="572701" cy="572701"/>
          </a:xfrm>
          <a:prstGeom prst="rect">
            <a:avLst/>
          </a:prstGeom>
          <a:noFill/>
          <a:ln>
            <a:noFill/>
          </a:ln>
        </p:spPr>
      </p:pic>
      <p:pic>
        <p:nvPicPr>
          <p:cNvPr id="1551" name="Google Shape;1551;p193"/>
          <p:cNvPicPr preferRelativeResize="0"/>
          <p:nvPr/>
        </p:nvPicPr>
        <p:blipFill rotWithShape="1">
          <a:blip r:embed="rId4">
            <a:alphaModFix/>
          </a:blip>
          <a:srcRect b="0" l="0" r="16576" t="0"/>
          <a:stretch/>
        </p:blipFill>
        <p:spPr>
          <a:xfrm>
            <a:off x="504825" y="1393600"/>
            <a:ext cx="4438650" cy="299289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194"/>
          <p:cNvSpPr txBox="1"/>
          <p:nvPr>
            <p:ph idx="1" type="body"/>
          </p:nvPr>
        </p:nvSpPr>
        <p:spPr>
          <a:xfrm>
            <a:off x="5045625" y="1381075"/>
            <a:ext cx="3552900" cy="3416400"/>
          </a:xfrm>
          <a:prstGeom prst="rect">
            <a:avLst/>
          </a:prstGeom>
          <a:noFill/>
          <a:ln>
            <a:noFill/>
          </a:ln>
        </p:spPr>
        <p:txBody>
          <a:bodyPr anchorCtr="0" anchor="t" bIns="91400" lIns="91400" spcFirstLastPara="1" rIns="91400" wrap="square" tIns="91400">
            <a:noAutofit/>
          </a:bodyPr>
          <a:lstStyle/>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“Green” banks (Ökobanken)</a:t>
            </a:r>
            <a:br>
              <a:rPr b="0" i="0" lang="en-GB" sz="1600" u="none" cap="none" strike="noStrike">
                <a:solidFill>
                  <a:srgbClr val="000000"/>
                </a:solidFill>
                <a:latin typeface="Lato Light"/>
                <a:ea typeface="Lato Light"/>
                <a:cs typeface="Lato Light"/>
                <a:sym typeface="Lato Light"/>
              </a:rPr>
            </a:br>
            <a:endParaRPr sz="1600"/>
          </a:p>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“Green” pension funds</a:t>
            </a:r>
            <a:br>
              <a:rPr b="0" i="0" lang="en-GB" sz="1600" u="none" cap="none" strike="noStrike">
                <a:solidFill>
                  <a:srgbClr val="000000"/>
                </a:solidFill>
                <a:latin typeface="Lato Light"/>
                <a:ea typeface="Lato Light"/>
                <a:cs typeface="Lato Light"/>
                <a:sym typeface="Lato Light"/>
              </a:rPr>
            </a:br>
            <a:endParaRPr sz="1600"/>
          </a:p>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a:t>
            </a:r>
            <a:endParaRPr sz="1600"/>
          </a:p>
        </p:txBody>
      </p:sp>
      <p:sp>
        <p:nvSpPr>
          <p:cNvPr id="1557" name="Google Shape;1557;p194"/>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Investment - what can we do?</a:t>
            </a:r>
            <a:endParaRPr/>
          </a:p>
        </p:txBody>
      </p:sp>
      <p:pic>
        <p:nvPicPr>
          <p:cNvPr descr="Google Shape;2161;p111" id="1558" name="Google Shape;1558;p194"/>
          <p:cNvPicPr preferRelativeResize="0"/>
          <p:nvPr/>
        </p:nvPicPr>
        <p:blipFill rotWithShape="1">
          <a:blip r:embed="rId3">
            <a:alphaModFix/>
          </a:blip>
          <a:srcRect b="0" l="0" r="0" t="0"/>
          <a:stretch/>
        </p:blipFill>
        <p:spPr>
          <a:xfrm>
            <a:off x="1847850" y="493249"/>
            <a:ext cx="476250" cy="476251"/>
          </a:xfrm>
          <a:prstGeom prst="rect">
            <a:avLst/>
          </a:prstGeom>
          <a:noFill/>
          <a:ln>
            <a:noFill/>
          </a:ln>
        </p:spPr>
      </p:pic>
      <p:pic>
        <p:nvPicPr>
          <p:cNvPr id="1559" name="Google Shape;1559;p194"/>
          <p:cNvPicPr preferRelativeResize="0"/>
          <p:nvPr/>
        </p:nvPicPr>
        <p:blipFill>
          <a:blip r:embed="rId4">
            <a:alphaModFix/>
          </a:blip>
          <a:stretch>
            <a:fillRect/>
          </a:stretch>
        </p:blipFill>
        <p:spPr>
          <a:xfrm>
            <a:off x="702300" y="1390600"/>
            <a:ext cx="3972174" cy="32671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195"/>
          <p:cNvSpPr txBox="1"/>
          <p:nvPr>
            <p:ph type="title"/>
          </p:nvPr>
        </p:nvSpPr>
        <p:spPr>
          <a:xfrm>
            <a:off x="1833550" y="2031525"/>
            <a:ext cx="5911200" cy="9744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What is carbon offsetting?</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196"/>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Carbon offsets</a:t>
            </a:r>
            <a:endParaRPr/>
          </a:p>
        </p:txBody>
      </p:sp>
      <p:sp>
        <p:nvSpPr>
          <p:cNvPr id="1570" name="Google Shape;1570;p196"/>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Clr>
                <a:srgbClr val="000000"/>
              </a:buClr>
              <a:buSzPts val="1637"/>
              <a:buFont typeface="Lato Light"/>
              <a:buNone/>
            </a:pPr>
            <a:r>
              <a:rPr lang="en-GB" sz="1637"/>
              <a:t>Financial contributions to projects reducing CO2 emissions that are made in order to compensate for emissions made elsewhere.</a:t>
            </a:r>
            <a:endParaRPr/>
          </a:p>
          <a:p>
            <a:pPr indent="0" lvl="0" marL="0" rtl="0" algn="l">
              <a:lnSpc>
                <a:spcPct val="150000"/>
              </a:lnSpc>
              <a:spcBef>
                <a:spcPts val="1400"/>
              </a:spcBef>
              <a:spcAft>
                <a:spcPts val="0"/>
              </a:spcAft>
              <a:buSzPts val="1637"/>
              <a:buNone/>
            </a:pPr>
            <a:r>
              <a:rPr lang="en-GB" sz="1637"/>
              <a:t>Typical projects:</a:t>
            </a:r>
            <a:endParaRPr/>
          </a:p>
          <a:p>
            <a:pPr indent="-312039" lvl="0" marL="416051" rtl="0" algn="l">
              <a:lnSpc>
                <a:spcPct val="150000"/>
              </a:lnSpc>
              <a:spcBef>
                <a:spcPts val="1400"/>
              </a:spcBef>
              <a:spcAft>
                <a:spcPts val="0"/>
              </a:spcAft>
              <a:buSzPts val="1600"/>
              <a:buChar char="●"/>
            </a:pPr>
            <a:r>
              <a:rPr lang="en-GB" sz="1637"/>
              <a:t>Planting trees</a:t>
            </a:r>
            <a:endParaRPr/>
          </a:p>
          <a:p>
            <a:pPr indent="-312039" lvl="0" marL="416051" rtl="0" algn="l">
              <a:lnSpc>
                <a:spcPct val="150000"/>
              </a:lnSpc>
              <a:spcBef>
                <a:spcPts val="0"/>
              </a:spcBef>
              <a:spcAft>
                <a:spcPts val="0"/>
              </a:spcAft>
              <a:buSzPts val="1600"/>
              <a:buChar char="●"/>
            </a:pPr>
            <a:r>
              <a:rPr lang="en-GB" sz="1637"/>
              <a:t>Supporting renewable energy</a:t>
            </a:r>
            <a:endParaRPr/>
          </a:p>
          <a:p>
            <a:pPr indent="-312039" lvl="0" marL="416051" rtl="0" algn="l">
              <a:lnSpc>
                <a:spcPct val="150000"/>
              </a:lnSpc>
              <a:spcBef>
                <a:spcPts val="0"/>
              </a:spcBef>
              <a:spcAft>
                <a:spcPts val="0"/>
              </a:spcAft>
              <a:buSzPts val="1600"/>
              <a:buChar char="●"/>
            </a:pPr>
            <a:r>
              <a:rPr lang="en-GB" sz="1637"/>
              <a:t>Methane collection from farms, landfills, industrial waste</a:t>
            </a:r>
            <a:endParaRPr/>
          </a:p>
          <a:p>
            <a:pPr indent="-312039" lvl="0" marL="416051" rtl="0" algn="l">
              <a:lnSpc>
                <a:spcPct val="150000"/>
              </a:lnSpc>
              <a:spcBef>
                <a:spcPts val="0"/>
              </a:spcBef>
              <a:spcAft>
                <a:spcPts val="0"/>
              </a:spcAft>
              <a:buSzPts val="1600"/>
              <a:buChar char="●"/>
            </a:pPr>
            <a:r>
              <a:rPr lang="en-GB" sz="1637"/>
              <a:t>Energy efficiency (e.g. passive buildings, low-energy lightbulbs)</a:t>
            </a:r>
            <a:endParaRPr/>
          </a:p>
          <a:p>
            <a:pPr indent="-312039" lvl="0" marL="416051" rtl="0" algn="l">
              <a:lnSpc>
                <a:spcPct val="150000"/>
              </a:lnSpc>
              <a:spcBef>
                <a:spcPts val="0"/>
              </a:spcBef>
              <a:spcAft>
                <a:spcPts val="0"/>
              </a:spcAft>
              <a:buSzPts val="1600"/>
              <a:buChar char="●"/>
            </a:pPr>
            <a:r>
              <a:rPr lang="en-GB" sz="1637"/>
              <a:t>...</a:t>
            </a:r>
            <a:endParaRPr/>
          </a:p>
        </p:txBody>
      </p:sp>
      <p:pic>
        <p:nvPicPr>
          <p:cNvPr descr="Google Shape;2168;p112" id="1571" name="Google Shape;1571;p196"/>
          <p:cNvPicPr preferRelativeResize="0"/>
          <p:nvPr/>
        </p:nvPicPr>
        <p:blipFill rotWithShape="1">
          <a:blip r:embed="rId3">
            <a:alphaModFix/>
          </a:blip>
          <a:srcRect b="0" l="0" r="0" t="0"/>
          <a:stretch/>
        </p:blipFill>
        <p:spPr>
          <a:xfrm>
            <a:off x="2915549" y="445013"/>
            <a:ext cx="485176" cy="4851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97"/>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Carbon offsets</a:t>
            </a:r>
            <a:endParaRPr/>
          </a:p>
        </p:txBody>
      </p:sp>
      <p:sp>
        <p:nvSpPr>
          <p:cNvPr id="1577" name="Google Shape;1577;p197"/>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SzPts val="1458"/>
              <a:buNone/>
            </a:pPr>
            <a:r>
              <a:rPr lang="en-GB"/>
              <a:t>How to choose a project:</a:t>
            </a:r>
            <a:endParaRPr/>
          </a:p>
          <a:p>
            <a:pPr indent="-290449" lvl="0" marL="370331" rtl="0" algn="l">
              <a:lnSpc>
                <a:spcPct val="150000"/>
              </a:lnSpc>
              <a:spcBef>
                <a:spcPts val="1200"/>
              </a:spcBef>
              <a:spcAft>
                <a:spcPts val="0"/>
              </a:spcAft>
              <a:buSzPts val="1600"/>
              <a:buChar char="●"/>
            </a:pPr>
            <a:r>
              <a:rPr lang="en-GB" sz="1600"/>
              <a:t>How can the project impact be evaluated?</a:t>
            </a:r>
            <a:endParaRPr sz="1600"/>
          </a:p>
          <a:p>
            <a:pPr indent="-290449" lvl="0" marL="370331" rtl="0" algn="l">
              <a:lnSpc>
                <a:spcPct val="150000"/>
              </a:lnSpc>
              <a:spcBef>
                <a:spcPts val="1200"/>
              </a:spcBef>
              <a:spcAft>
                <a:spcPts val="0"/>
              </a:spcAft>
              <a:buSzPts val="1600"/>
              <a:buChar char="●"/>
            </a:pPr>
            <a:r>
              <a:rPr lang="en-GB" sz="1600"/>
              <a:t>Would the project occur anyway without selling carbon offset credits? </a:t>
            </a:r>
            <a:endParaRPr sz="1600"/>
          </a:p>
          <a:p>
            <a:pPr indent="-290449" lvl="0" marL="370331" rtl="0" algn="l">
              <a:lnSpc>
                <a:spcPct val="150000"/>
              </a:lnSpc>
              <a:spcBef>
                <a:spcPts val="1200"/>
              </a:spcBef>
              <a:spcAft>
                <a:spcPts val="0"/>
              </a:spcAft>
              <a:buSzPts val="1600"/>
              <a:buChar char="●"/>
            </a:pPr>
            <a:r>
              <a:rPr lang="en-GB" sz="1600"/>
              <a:t>Does the project cause higher emissions/other side effects outside its boundary?</a:t>
            </a:r>
            <a:endParaRPr sz="1600"/>
          </a:p>
          <a:p>
            <a:pPr indent="-290449" lvl="0" marL="370331" rtl="0" algn="l">
              <a:lnSpc>
                <a:spcPct val="150000"/>
              </a:lnSpc>
              <a:spcBef>
                <a:spcPts val="1200"/>
              </a:spcBef>
              <a:spcAft>
                <a:spcPts val="0"/>
              </a:spcAft>
              <a:buSzPts val="1600"/>
              <a:buChar char="●"/>
            </a:pPr>
            <a:r>
              <a:rPr lang="en-GB" sz="1600"/>
              <a:t>Does the project permanently reduce emissions?</a:t>
            </a:r>
            <a:endParaRPr sz="1600"/>
          </a:p>
          <a:p>
            <a:pPr indent="-290449" lvl="0" marL="370331" rtl="0" algn="l">
              <a:lnSpc>
                <a:spcPct val="150000"/>
              </a:lnSpc>
              <a:spcBef>
                <a:spcPts val="1200"/>
              </a:spcBef>
              <a:spcAft>
                <a:spcPts val="0"/>
              </a:spcAft>
              <a:buSzPts val="1600"/>
              <a:buChar char="●"/>
            </a:pPr>
            <a:r>
              <a:rPr lang="en-GB" sz="1600"/>
              <a:t>Are there other benefits in addition to the carbon emissions reduction?</a:t>
            </a:r>
            <a:endParaRPr sz="1600"/>
          </a:p>
          <a:p>
            <a:pPr indent="-290449" lvl="0" marL="370331" rtl="0" algn="l">
              <a:lnSpc>
                <a:spcPct val="150000"/>
              </a:lnSpc>
              <a:spcBef>
                <a:spcPts val="1200"/>
              </a:spcBef>
              <a:spcAft>
                <a:spcPts val="0"/>
              </a:spcAft>
              <a:buSzPts val="1600"/>
              <a:buChar char="●"/>
            </a:pPr>
            <a:r>
              <a:rPr lang="en-GB" sz="1600"/>
              <a:t>Certification: Quality Assurance Standard</a:t>
            </a:r>
            <a:endParaRPr sz="1600"/>
          </a:p>
        </p:txBody>
      </p:sp>
      <p:pic>
        <p:nvPicPr>
          <p:cNvPr descr="Google Shape;2175;p113" id="1578" name="Google Shape;1578;p197"/>
          <p:cNvPicPr preferRelativeResize="0"/>
          <p:nvPr/>
        </p:nvPicPr>
        <p:blipFill rotWithShape="1">
          <a:blip r:embed="rId3">
            <a:alphaModFix/>
          </a:blip>
          <a:srcRect b="0" l="0" r="0" t="0"/>
          <a:stretch/>
        </p:blipFill>
        <p:spPr>
          <a:xfrm>
            <a:off x="2915549" y="445013"/>
            <a:ext cx="485176" cy="4851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98"/>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Lifestyles and carbon footprint</a:t>
            </a:r>
            <a:endParaRPr/>
          </a:p>
        </p:txBody>
      </p:sp>
      <p:sp>
        <p:nvSpPr>
          <p:cNvPr id="1584" name="Google Shape;1584;p198"/>
          <p:cNvSpPr txBox="1"/>
          <p:nvPr/>
        </p:nvSpPr>
        <p:spPr>
          <a:xfrm>
            <a:off x="249450" y="4698224"/>
            <a:ext cx="8724901" cy="4876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https://www.umweltbundesamt.de/sites/default/files/medien/378/publikationen/klimaneutral_leben_4.pdf</a:t>
            </a:r>
            <a:endParaRPr i="1" sz="1000" u="none" cap="none" strike="noStrike">
              <a:latin typeface="Lato Light"/>
              <a:ea typeface="Lato Light"/>
              <a:cs typeface="Lato Light"/>
              <a:sym typeface="Lato Light"/>
            </a:endParaRPr>
          </a:p>
        </p:txBody>
      </p:sp>
      <p:pic>
        <p:nvPicPr>
          <p:cNvPr descr="Google Shape;2182;p114" id="1585" name="Google Shape;1585;p198"/>
          <p:cNvPicPr preferRelativeResize="0"/>
          <p:nvPr/>
        </p:nvPicPr>
        <p:blipFill rotWithShape="1">
          <a:blip r:embed="rId3">
            <a:alphaModFix/>
          </a:blip>
          <a:srcRect b="0" l="0" r="0" t="0"/>
          <a:stretch/>
        </p:blipFill>
        <p:spPr>
          <a:xfrm>
            <a:off x="654278" y="1451551"/>
            <a:ext cx="5867550" cy="2770651"/>
          </a:xfrm>
          <a:prstGeom prst="rect">
            <a:avLst/>
          </a:prstGeom>
          <a:noFill/>
          <a:ln>
            <a:noFill/>
          </a:ln>
        </p:spPr>
      </p:pic>
      <p:sp>
        <p:nvSpPr>
          <p:cNvPr id="1586" name="Google Shape;1586;p198"/>
          <p:cNvSpPr txBox="1"/>
          <p:nvPr/>
        </p:nvSpPr>
        <p:spPr>
          <a:xfrm>
            <a:off x="630449" y="1093925"/>
            <a:ext cx="3173100" cy="551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1200"/>
              <a:buFont typeface="Lato Light"/>
              <a:buNone/>
            </a:pPr>
            <a:r>
              <a:rPr b="0" i="0" lang="en-GB" sz="1800" u="none" cap="none" strike="noStrike">
                <a:solidFill>
                  <a:srgbClr val="000000"/>
                </a:solidFill>
                <a:latin typeface="Lato Light"/>
                <a:ea typeface="Lato Light"/>
                <a:cs typeface="Lato Light"/>
                <a:sym typeface="Lato Light"/>
              </a:rPr>
              <a:t>CO2 emissions per person</a:t>
            </a:r>
            <a:endParaRPr b="0" i="0" sz="1800" u="none" cap="none" strike="noStrike">
              <a:solidFill>
                <a:srgbClr val="000000"/>
              </a:solidFill>
              <a:latin typeface="Open Sans"/>
              <a:ea typeface="Open Sans"/>
              <a:cs typeface="Open Sans"/>
              <a:sym typeface="Open Sans"/>
            </a:endParaRPr>
          </a:p>
        </p:txBody>
      </p:sp>
      <p:grpSp>
        <p:nvGrpSpPr>
          <p:cNvPr id="1587" name="Google Shape;1587;p198"/>
          <p:cNvGrpSpPr/>
          <p:nvPr/>
        </p:nvGrpSpPr>
        <p:grpSpPr>
          <a:xfrm>
            <a:off x="5068826" y="1551200"/>
            <a:ext cx="1501984" cy="258900"/>
            <a:chOff x="-78969" y="234934"/>
            <a:chExt cx="915900" cy="258900"/>
          </a:xfrm>
        </p:grpSpPr>
        <p:sp>
          <p:nvSpPr>
            <p:cNvPr id="1588" name="Google Shape;1588;p198"/>
            <p:cNvSpPr/>
            <p:nvPr/>
          </p:nvSpPr>
          <p:spPr>
            <a:xfrm>
              <a:off x="-46468" y="300539"/>
              <a:ext cx="790500" cy="187500"/>
            </a:xfrm>
            <a:prstGeom prst="rect">
              <a:avLst/>
            </a:prstGeom>
            <a:solidFill>
              <a:srgbClr val="E5E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Narrow"/>
                <a:buNone/>
              </a:pPr>
              <a:r>
                <a:t/>
              </a:r>
              <a:endParaRPr b="1" i="0" sz="500" u="none" cap="none" strike="noStrike">
                <a:solidFill>
                  <a:srgbClr val="000000"/>
                </a:solidFill>
                <a:latin typeface="Arial Narrow"/>
                <a:ea typeface="Arial Narrow"/>
                <a:cs typeface="Arial Narrow"/>
                <a:sym typeface="Arial Narrow"/>
              </a:endParaRPr>
            </a:p>
          </p:txBody>
        </p:sp>
        <p:sp>
          <p:nvSpPr>
            <p:cNvPr id="1589" name="Google Shape;1589;p198"/>
            <p:cNvSpPr txBox="1"/>
            <p:nvPr/>
          </p:nvSpPr>
          <p:spPr>
            <a:xfrm>
              <a:off x="-78969" y="234934"/>
              <a:ext cx="915900" cy="2589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585858"/>
                </a:buClr>
                <a:buSzPts val="500"/>
                <a:buFont typeface="Arial Narrow"/>
                <a:buNone/>
              </a:pPr>
              <a:r>
                <a:rPr b="1" i="0" lang="en-GB" sz="1000" u="none" cap="none" strike="noStrike">
                  <a:solidFill>
                    <a:srgbClr val="585858"/>
                  </a:solidFill>
                  <a:latin typeface="Arial Narrow"/>
                  <a:ea typeface="Arial Narrow"/>
                  <a:cs typeface="Arial Narrow"/>
                  <a:sym typeface="Arial Narrow"/>
                </a:rPr>
                <a:t>average German person</a:t>
              </a:r>
              <a:endParaRPr sz="1000"/>
            </a:p>
          </p:txBody>
        </p:sp>
      </p:grpSp>
      <p:sp>
        <p:nvSpPr>
          <p:cNvPr id="1590" name="Google Shape;1590;p198"/>
          <p:cNvSpPr/>
          <p:nvPr/>
        </p:nvSpPr>
        <p:spPr>
          <a:xfrm>
            <a:off x="7020150" y="1733050"/>
            <a:ext cx="187500" cy="187500"/>
          </a:xfrm>
          <a:prstGeom prst="rect">
            <a:avLst/>
          </a:prstGeom>
          <a:solidFill>
            <a:srgbClr val="0344B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98"/>
          <p:cNvSpPr/>
          <p:nvPr/>
        </p:nvSpPr>
        <p:spPr>
          <a:xfrm>
            <a:off x="7020150" y="1967900"/>
            <a:ext cx="187500" cy="187500"/>
          </a:xfrm>
          <a:prstGeom prst="rect">
            <a:avLst/>
          </a:prstGeom>
          <a:solidFill>
            <a:srgbClr val="629DF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98"/>
          <p:cNvSpPr/>
          <p:nvPr/>
        </p:nvSpPr>
        <p:spPr>
          <a:xfrm>
            <a:off x="7020150" y="2202750"/>
            <a:ext cx="187500" cy="187500"/>
          </a:xfrm>
          <a:prstGeom prst="rect">
            <a:avLst/>
          </a:prstGeom>
          <a:solidFill>
            <a:srgbClr val="A7D35D"/>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98"/>
          <p:cNvSpPr/>
          <p:nvPr/>
        </p:nvSpPr>
        <p:spPr>
          <a:xfrm>
            <a:off x="7020150" y="2443850"/>
            <a:ext cx="187500" cy="187500"/>
          </a:xfrm>
          <a:prstGeom prst="rect">
            <a:avLst/>
          </a:prstGeom>
          <a:solidFill>
            <a:srgbClr val="2B680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98"/>
          <p:cNvSpPr/>
          <p:nvPr/>
        </p:nvSpPr>
        <p:spPr>
          <a:xfrm>
            <a:off x="7020150" y="2697463"/>
            <a:ext cx="187500" cy="187500"/>
          </a:xfrm>
          <a:prstGeom prst="rect">
            <a:avLst/>
          </a:prstGeom>
          <a:solidFill>
            <a:srgbClr val="E6913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98"/>
          <p:cNvSpPr/>
          <p:nvPr/>
        </p:nvSpPr>
        <p:spPr>
          <a:xfrm>
            <a:off x="7020150" y="2952250"/>
            <a:ext cx="187500" cy="187500"/>
          </a:xfrm>
          <a:prstGeom prst="rect">
            <a:avLst/>
          </a:prstGeom>
          <a:solidFill>
            <a:srgbClr val="FFDF5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98"/>
          <p:cNvSpPr txBox="1"/>
          <p:nvPr/>
        </p:nvSpPr>
        <p:spPr>
          <a:xfrm>
            <a:off x="7207650" y="1638204"/>
            <a:ext cx="3173100" cy="306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infrastructure</a:t>
            </a:r>
            <a:endParaRPr b="0" i="0" sz="1000" u="none" cap="none" strike="noStrike">
              <a:solidFill>
                <a:srgbClr val="585858"/>
              </a:solidFill>
              <a:latin typeface="Open Sans"/>
              <a:ea typeface="Open Sans"/>
              <a:cs typeface="Open Sans"/>
              <a:sym typeface="Open Sans"/>
            </a:endParaRPr>
          </a:p>
        </p:txBody>
      </p:sp>
      <p:sp>
        <p:nvSpPr>
          <p:cNvPr id="1597" name="Google Shape;1597;p198"/>
          <p:cNvSpPr txBox="1"/>
          <p:nvPr/>
        </p:nvSpPr>
        <p:spPr>
          <a:xfrm>
            <a:off x="7207649" y="1885562"/>
            <a:ext cx="3173100" cy="487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food</a:t>
            </a:r>
            <a:endParaRPr b="0" i="0" sz="1000" u="none" cap="none" strike="noStrike">
              <a:solidFill>
                <a:srgbClr val="585858"/>
              </a:solidFill>
              <a:latin typeface="Open Sans"/>
              <a:ea typeface="Open Sans"/>
              <a:cs typeface="Open Sans"/>
              <a:sym typeface="Open Sans"/>
            </a:endParaRPr>
          </a:p>
        </p:txBody>
      </p:sp>
      <p:sp>
        <p:nvSpPr>
          <p:cNvPr id="1598" name="Google Shape;1598;p198"/>
          <p:cNvSpPr txBox="1"/>
          <p:nvPr/>
        </p:nvSpPr>
        <p:spPr>
          <a:xfrm>
            <a:off x="7207649" y="2133512"/>
            <a:ext cx="3173100" cy="487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shopping</a:t>
            </a:r>
            <a:endParaRPr b="0" i="0" sz="1000" u="none" cap="none" strike="noStrike">
              <a:solidFill>
                <a:srgbClr val="585858"/>
              </a:solidFill>
              <a:latin typeface="Open Sans"/>
              <a:ea typeface="Open Sans"/>
              <a:cs typeface="Open Sans"/>
              <a:sym typeface="Open Sans"/>
            </a:endParaRPr>
          </a:p>
        </p:txBody>
      </p:sp>
      <p:sp>
        <p:nvSpPr>
          <p:cNvPr id="1599" name="Google Shape;1599;p198"/>
          <p:cNvSpPr txBox="1"/>
          <p:nvPr/>
        </p:nvSpPr>
        <p:spPr>
          <a:xfrm>
            <a:off x="7207649" y="2371487"/>
            <a:ext cx="3173100" cy="487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electricity</a:t>
            </a:r>
            <a:endParaRPr b="0" i="0" sz="1000" u="none" cap="none" strike="noStrike">
              <a:solidFill>
                <a:srgbClr val="585858"/>
              </a:solidFill>
              <a:latin typeface="Open Sans"/>
              <a:ea typeface="Open Sans"/>
              <a:cs typeface="Open Sans"/>
              <a:sym typeface="Open Sans"/>
            </a:endParaRPr>
          </a:p>
        </p:txBody>
      </p:sp>
      <p:sp>
        <p:nvSpPr>
          <p:cNvPr id="1600" name="Google Shape;1600;p198"/>
          <p:cNvSpPr txBox="1"/>
          <p:nvPr/>
        </p:nvSpPr>
        <p:spPr>
          <a:xfrm>
            <a:off x="7207650" y="2628805"/>
            <a:ext cx="3173100" cy="306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heating</a:t>
            </a:r>
            <a:endParaRPr b="0" i="0" sz="1000" u="none" cap="none" strike="noStrike">
              <a:solidFill>
                <a:srgbClr val="585858"/>
              </a:solidFill>
              <a:latin typeface="Open Sans"/>
              <a:ea typeface="Open Sans"/>
              <a:cs typeface="Open Sans"/>
              <a:sym typeface="Open Sans"/>
            </a:endParaRPr>
          </a:p>
        </p:txBody>
      </p:sp>
      <p:sp>
        <p:nvSpPr>
          <p:cNvPr id="1601" name="Google Shape;1601;p198"/>
          <p:cNvSpPr txBox="1"/>
          <p:nvPr/>
        </p:nvSpPr>
        <p:spPr>
          <a:xfrm>
            <a:off x="7207649" y="2857412"/>
            <a:ext cx="3173100" cy="487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transportation</a:t>
            </a:r>
            <a:endParaRPr b="0" i="0" sz="1000" u="none" cap="none" strike="noStrike">
              <a:solidFill>
                <a:srgbClr val="585858"/>
              </a:solidFill>
              <a:latin typeface="Open Sans"/>
              <a:ea typeface="Open Sans"/>
              <a:cs typeface="Open Sans"/>
              <a:sym typeface="Open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Google Shape;1606;p199"/>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Activism - what can we do? </a:t>
            </a:r>
            <a:endParaRPr/>
          </a:p>
        </p:txBody>
      </p:sp>
      <p:sp>
        <p:nvSpPr>
          <p:cNvPr id="1607" name="Google Shape;1607;p199"/>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Participate in protests (</a:t>
            </a:r>
            <a:r>
              <a:rPr lang="en-GB"/>
              <a:t>https://www.fridaysforfuture.org/events/map</a:t>
            </a:r>
            <a:r>
              <a:rPr i="1" lang="en-GB" sz="1400"/>
              <a:t>)</a:t>
            </a:r>
            <a:endParaRPr i="1" sz="1400"/>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Vote for environmentally conscious politicians</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Influence </a:t>
            </a:r>
            <a:r>
              <a:rPr lang="en-GB"/>
              <a:t>our</a:t>
            </a:r>
            <a:r>
              <a:rPr b="0" i="0" lang="en-GB" sz="1800" u="none" cap="none" strike="noStrike">
                <a:solidFill>
                  <a:srgbClr val="000000"/>
                </a:solidFill>
                <a:latin typeface="Lato Light"/>
                <a:ea typeface="Lato Light"/>
                <a:cs typeface="Lato Light"/>
                <a:sym typeface="Lato Light"/>
              </a:rPr>
              <a:t> organization</a:t>
            </a:r>
            <a:endParaRPr/>
          </a:p>
          <a:p>
            <a:pPr indent="-342900" lvl="0" marL="457200" rtl="0" algn="l">
              <a:lnSpc>
                <a:spcPct val="150000"/>
              </a:lnSpc>
              <a:spcBef>
                <a:spcPts val="0"/>
              </a:spcBef>
              <a:spcAft>
                <a:spcPts val="0"/>
              </a:spcAft>
              <a:buSzPts val="1800"/>
              <a:buChar char="●"/>
            </a:pPr>
            <a:r>
              <a:rPr lang="en-GB"/>
              <a:t>E</a:t>
            </a:r>
            <a:r>
              <a:rPr b="0" i="0" lang="en-GB" sz="1800" u="none" cap="none" strike="noStrike">
                <a:solidFill>
                  <a:srgbClr val="000000"/>
                </a:solidFill>
                <a:latin typeface="Lato Light"/>
                <a:ea typeface="Lato Light"/>
                <a:cs typeface="Lato Light"/>
                <a:sym typeface="Lato Light"/>
              </a:rPr>
              <a:t>ducate </a:t>
            </a:r>
            <a:r>
              <a:rPr lang="en-GB"/>
              <a:t>ourselves</a:t>
            </a:r>
            <a:r>
              <a:rPr b="0" i="0" lang="en-GB" sz="1800" u="none" cap="none" strike="noStrike">
                <a:solidFill>
                  <a:srgbClr val="000000"/>
                </a:solidFill>
                <a:latin typeface="Lato Light"/>
                <a:ea typeface="Lato Light"/>
                <a:cs typeface="Lato Light"/>
                <a:sym typeface="Lato Light"/>
              </a:rPr>
              <a:t> and </a:t>
            </a:r>
            <a:r>
              <a:rPr lang="en-GB"/>
              <a:t>our </a:t>
            </a:r>
            <a:r>
              <a:rPr b="0" i="0" lang="en-GB" sz="1800" u="none" cap="none" strike="noStrike">
                <a:solidFill>
                  <a:srgbClr val="000000"/>
                </a:solidFill>
                <a:latin typeface="Lato Light"/>
                <a:ea typeface="Lato Light"/>
                <a:cs typeface="Lato Light"/>
                <a:sym typeface="Lato Light"/>
              </a:rPr>
              <a:t>colleagues/neighbours/family/friends                </a:t>
            </a:r>
            <a:r>
              <a:rPr lang="en-GB"/>
              <a:t> (IPCC reports, https://skepticalscience.com)</a:t>
            </a:r>
            <a:endParaRPr/>
          </a:p>
        </p:txBody>
      </p:sp>
      <p:pic>
        <p:nvPicPr>
          <p:cNvPr descr="Google Shape;2207;p115" id="1608" name="Google Shape;1608;p199"/>
          <p:cNvPicPr preferRelativeResize="0"/>
          <p:nvPr/>
        </p:nvPicPr>
        <p:blipFill rotWithShape="1">
          <a:blip r:embed="rId3">
            <a:alphaModFix/>
          </a:blip>
          <a:srcRect b="0" l="0" r="0" t="0"/>
          <a:stretch/>
        </p:blipFill>
        <p:spPr>
          <a:xfrm>
            <a:off x="2041525" y="417049"/>
            <a:ext cx="476250" cy="47625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50">
                <a:latin typeface="Lato"/>
                <a:ea typeface="Lato"/>
                <a:cs typeface="Lato"/>
                <a:sym typeface="Lato"/>
              </a:rPr>
              <a:t>Upcoming events</a:t>
            </a:r>
            <a:endParaRPr b="1" sz="2550">
              <a:latin typeface="Lato"/>
              <a:ea typeface="Lato"/>
              <a:cs typeface="Lato"/>
              <a:sym typeface="Lato"/>
            </a:endParaRPr>
          </a:p>
        </p:txBody>
      </p:sp>
      <p:sp>
        <p:nvSpPr>
          <p:cNvPr id="1614" name="Google Shape;1614;p200"/>
          <p:cNvSpPr txBox="1"/>
          <p:nvPr/>
        </p:nvSpPr>
        <p:spPr>
          <a:xfrm>
            <a:off x="1324875" y="1898750"/>
            <a:ext cx="16629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Lato"/>
                <a:ea typeface="Lato"/>
                <a:cs typeface="Lato"/>
                <a:sym typeface="Lato"/>
              </a:rPr>
              <a:t>September 20</a:t>
            </a:r>
            <a:endParaRPr b="1" sz="1800">
              <a:solidFill>
                <a:srgbClr val="FFFFFF"/>
              </a:solidFill>
              <a:latin typeface="Lato"/>
              <a:ea typeface="Lato"/>
              <a:cs typeface="Lato"/>
              <a:sym typeface="Lato"/>
            </a:endParaRPr>
          </a:p>
        </p:txBody>
      </p:sp>
      <p:pic>
        <p:nvPicPr>
          <p:cNvPr id="1615" name="Google Shape;1615;p200"/>
          <p:cNvPicPr preferRelativeResize="0"/>
          <p:nvPr/>
        </p:nvPicPr>
        <p:blipFill>
          <a:blip r:embed="rId3">
            <a:alphaModFix/>
          </a:blip>
          <a:stretch>
            <a:fillRect/>
          </a:stretch>
        </p:blipFill>
        <p:spPr>
          <a:xfrm>
            <a:off x="2486250" y="1627325"/>
            <a:ext cx="2106051" cy="1978925"/>
          </a:xfrm>
          <a:prstGeom prst="rect">
            <a:avLst/>
          </a:prstGeom>
          <a:noFill/>
          <a:ln>
            <a:noFill/>
          </a:ln>
        </p:spPr>
      </p:pic>
      <p:sp>
        <p:nvSpPr>
          <p:cNvPr id="1616" name="Google Shape;1616;p200"/>
          <p:cNvSpPr txBox="1"/>
          <p:nvPr/>
        </p:nvSpPr>
        <p:spPr>
          <a:xfrm>
            <a:off x="2968600" y="2409500"/>
            <a:ext cx="1176900" cy="81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GB" sz="1800">
                <a:solidFill>
                  <a:schemeClr val="dk1"/>
                </a:solidFill>
                <a:latin typeface="Lato Light"/>
                <a:ea typeface="Lato Light"/>
                <a:cs typeface="Lato Light"/>
                <a:sym typeface="Lato Light"/>
              </a:rPr>
              <a:t>Global Earth </a:t>
            </a:r>
            <a:r>
              <a:rPr b="1" lang="en-GB" sz="1800">
                <a:solidFill>
                  <a:schemeClr val="dk1"/>
                </a:solidFill>
                <a:latin typeface="Lato"/>
                <a:ea typeface="Lato"/>
                <a:cs typeface="Lato"/>
                <a:sym typeface="Lato"/>
              </a:rPr>
              <a:t>Strike</a:t>
            </a:r>
            <a:endParaRPr b="1" sz="1800">
              <a:latin typeface="Lato"/>
              <a:ea typeface="Lato"/>
              <a:cs typeface="Lato"/>
              <a:sym typeface="Lato"/>
            </a:endParaRPr>
          </a:p>
        </p:txBody>
      </p:sp>
      <p:sp>
        <p:nvSpPr>
          <p:cNvPr id="1617" name="Google Shape;1617;p200"/>
          <p:cNvSpPr txBox="1"/>
          <p:nvPr/>
        </p:nvSpPr>
        <p:spPr>
          <a:xfrm>
            <a:off x="2772675" y="1898750"/>
            <a:ext cx="16629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Lato"/>
                <a:ea typeface="Lato"/>
                <a:cs typeface="Lato"/>
                <a:sym typeface="Lato"/>
              </a:rPr>
              <a:t>September 27</a:t>
            </a:r>
            <a:endParaRPr b="1" sz="1800">
              <a:solidFill>
                <a:srgbClr val="FFFFFF"/>
              </a:solidFill>
              <a:latin typeface="Lato"/>
              <a:ea typeface="Lato"/>
              <a:cs typeface="Lato"/>
              <a:sym typeface="Lato"/>
            </a:endParaRPr>
          </a:p>
        </p:txBody>
      </p:sp>
      <p:pic>
        <p:nvPicPr>
          <p:cNvPr id="1618" name="Google Shape;1618;p200"/>
          <p:cNvPicPr preferRelativeResize="0"/>
          <p:nvPr/>
        </p:nvPicPr>
        <p:blipFill>
          <a:blip r:embed="rId3">
            <a:alphaModFix/>
          </a:blip>
          <a:stretch>
            <a:fillRect/>
          </a:stretch>
        </p:blipFill>
        <p:spPr>
          <a:xfrm>
            <a:off x="5000850" y="1627325"/>
            <a:ext cx="2106051" cy="1978925"/>
          </a:xfrm>
          <a:prstGeom prst="rect">
            <a:avLst/>
          </a:prstGeom>
          <a:noFill/>
          <a:ln>
            <a:noFill/>
          </a:ln>
        </p:spPr>
      </p:pic>
      <p:sp>
        <p:nvSpPr>
          <p:cNvPr id="1619" name="Google Shape;1619;p200"/>
          <p:cNvSpPr txBox="1"/>
          <p:nvPr/>
        </p:nvSpPr>
        <p:spPr>
          <a:xfrm>
            <a:off x="5222251" y="2561900"/>
            <a:ext cx="1662900" cy="81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Lato Light"/>
                <a:ea typeface="Lato Light"/>
                <a:cs typeface="Lato Light"/>
                <a:sym typeface="Lato Light"/>
              </a:rPr>
              <a:t>Heidelberg</a:t>
            </a:r>
            <a:endParaRPr sz="1800">
              <a:solidFill>
                <a:schemeClr val="dk1"/>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b="1" lang="en-GB" sz="1800">
                <a:solidFill>
                  <a:schemeClr val="dk1"/>
                </a:solidFill>
                <a:latin typeface="Lato"/>
                <a:ea typeface="Lato"/>
                <a:cs typeface="Lato"/>
                <a:sym typeface="Lato"/>
              </a:rPr>
              <a:t>Climathon</a:t>
            </a:r>
            <a:endParaRPr b="1" sz="1800">
              <a:solidFill>
                <a:schemeClr val="dk1"/>
              </a:solidFill>
              <a:latin typeface="Lato"/>
              <a:ea typeface="Lato"/>
              <a:cs typeface="Lato"/>
              <a:sym typeface="Lato"/>
            </a:endParaRPr>
          </a:p>
        </p:txBody>
      </p:sp>
      <p:sp>
        <p:nvSpPr>
          <p:cNvPr id="1620" name="Google Shape;1620;p200"/>
          <p:cNvSpPr txBox="1"/>
          <p:nvPr/>
        </p:nvSpPr>
        <p:spPr>
          <a:xfrm>
            <a:off x="5206750" y="1898750"/>
            <a:ext cx="17547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Lato"/>
                <a:ea typeface="Lato"/>
                <a:cs typeface="Lato"/>
                <a:sym typeface="Lato"/>
              </a:rPr>
              <a:t>October</a:t>
            </a:r>
            <a:r>
              <a:rPr b="1" lang="en-GB" sz="1800">
                <a:solidFill>
                  <a:srgbClr val="FFFFFF"/>
                </a:solidFill>
                <a:latin typeface="Lato"/>
                <a:ea typeface="Lato"/>
                <a:cs typeface="Lato"/>
                <a:sym typeface="Lato"/>
              </a:rPr>
              <a:t> 25-27</a:t>
            </a:r>
            <a:endParaRPr b="1" sz="1800">
              <a:solidFill>
                <a:srgbClr val="FFFFFF"/>
              </a:solidFill>
              <a:latin typeface="Lato"/>
              <a:ea typeface="Lato"/>
              <a:cs typeface="Lato"/>
              <a:sym typeface="Lat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pic>
        <p:nvPicPr>
          <p:cNvPr id="1625" name="Google Shape;1625;p201"/>
          <p:cNvPicPr preferRelativeResize="0"/>
          <p:nvPr/>
        </p:nvPicPr>
        <p:blipFill>
          <a:blip r:embed="rId3">
            <a:alphaModFix/>
          </a:blip>
          <a:stretch>
            <a:fillRect/>
          </a:stretch>
        </p:blipFill>
        <p:spPr>
          <a:xfrm>
            <a:off x="752250" y="738600"/>
            <a:ext cx="3360051" cy="3320625"/>
          </a:xfrm>
          <a:prstGeom prst="rect">
            <a:avLst/>
          </a:prstGeom>
          <a:noFill/>
          <a:ln>
            <a:noFill/>
          </a:ln>
        </p:spPr>
      </p:pic>
      <p:sp>
        <p:nvSpPr>
          <p:cNvPr id="1626" name="Google Shape;1626;p201"/>
          <p:cNvSpPr txBox="1"/>
          <p:nvPr>
            <p:ph idx="1" type="body"/>
          </p:nvPr>
        </p:nvSpPr>
        <p:spPr>
          <a:xfrm>
            <a:off x="4721400" y="1076275"/>
            <a:ext cx="3806100" cy="2198400"/>
          </a:xfrm>
          <a:prstGeom prst="rect">
            <a:avLst/>
          </a:prstGeom>
          <a:noFill/>
          <a:ln>
            <a:noFill/>
          </a:ln>
        </p:spPr>
        <p:txBody>
          <a:bodyPr anchorCtr="0" anchor="t" bIns="91400" lIns="91400" spcFirstLastPara="1" rIns="91400" wrap="square" tIns="91400">
            <a:noAutofit/>
          </a:bodyPr>
          <a:lstStyle/>
          <a:p>
            <a:pPr indent="0" lvl="0" marL="0" rtl="0" algn="l">
              <a:lnSpc>
                <a:spcPct val="150000"/>
              </a:lnSpc>
              <a:spcBef>
                <a:spcPts val="0"/>
              </a:spcBef>
              <a:spcAft>
                <a:spcPts val="0"/>
              </a:spcAft>
              <a:buNone/>
            </a:pPr>
            <a:r>
              <a:rPr b="1" lang="en-GB">
                <a:latin typeface="Lato"/>
                <a:ea typeface="Lato"/>
                <a:cs typeface="Lato"/>
                <a:sym typeface="Lato"/>
              </a:rPr>
              <a:t>Changes are needed</a:t>
            </a:r>
            <a:r>
              <a:rPr lang="en-GB">
                <a:latin typeface="Lato Light"/>
                <a:ea typeface="Lato Light"/>
                <a:cs typeface="Lato Light"/>
                <a:sym typeface="Lato Light"/>
              </a:rPr>
              <a:t> on the level of</a:t>
            </a:r>
            <a:endParaRPr>
              <a:latin typeface="Lato Light"/>
              <a:ea typeface="Lato Light"/>
              <a:cs typeface="Lato Light"/>
              <a:sym typeface="Lato Light"/>
            </a:endParaRPr>
          </a:p>
          <a:p>
            <a:pPr indent="-342900" lvl="0" marL="457200" rtl="0" algn="l">
              <a:lnSpc>
                <a:spcPct val="150000"/>
              </a:lnSpc>
              <a:spcBef>
                <a:spcPts val="0"/>
              </a:spcBef>
              <a:spcAft>
                <a:spcPts val="0"/>
              </a:spcAft>
              <a:buSzPts val="1800"/>
              <a:buFont typeface="Lato Light"/>
              <a:buChar char="●"/>
            </a:pPr>
            <a:r>
              <a:rPr lang="en-GB">
                <a:latin typeface="Lato Light"/>
                <a:ea typeface="Lato Light"/>
                <a:cs typeface="Lato Light"/>
                <a:sym typeface="Lato Light"/>
              </a:rPr>
              <a:t>global politics</a:t>
            </a:r>
            <a:endParaRPr>
              <a:latin typeface="Lato Light"/>
              <a:ea typeface="Lato Light"/>
              <a:cs typeface="Lato Light"/>
              <a:sym typeface="Lato Light"/>
            </a:endParaRPr>
          </a:p>
          <a:p>
            <a:pPr indent="-342900" lvl="0" marL="457200" rtl="0" algn="l">
              <a:lnSpc>
                <a:spcPct val="150000"/>
              </a:lnSpc>
              <a:spcBef>
                <a:spcPts val="0"/>
              </a:spcBef>
              <a:spcAft>
                <a:spcPts val="0"/>
              </a:spcAft>
              <a:buSzPts val="1800"/>
              <a:buFont typeface="Lato Light"/>
              <a:buChar char="●"/>
            </a:pPr>
            <a:r>
              <a:rPr lang="en-GB">
                <a:latin typeface="Lato Light"/>
                <a:ea typeface="Lato Light"/>
                <a:cs typeface="Lato Light"/>
                <a:sym typeface="Lato Light"/>
              </a:rPr>
              <a:t>countries</a:t>
            </a:r>
            <a:endParaRPr>
              <a:latin typeface="Lato Light"/>
              <a:ea typeface="Lato Light"/>
              <a:cs typeface="Lato Light"/>
              <a:sym typeface="Lato Light"/>
            </a:endParaRPr>
          </a:p>
          <a:p>
            <a:pPr indent="-342900" lvl="0" marL="457200" rtl="0" algn="l">
              <a:lnSpc>
                <a:spcPct val="150000"/>
              </a:lnSpc>
              <a:spcBef>
                <a:spcPts val="0"/>
              </a:spcBef>
              <a:spcAft>
                <a:spcPts val="0"/>
              </a:spcAft>
              <a:buSzPts val="1800"/>
              <a:buFont typeface="Lato Light"/>
              <a:buChar char="●"/>
            </a:pPr>
            <a:r>
              <a:rPr lang="en-GB">
                <a:latin typeface="Lato Light"/>
                <a:ea typeface="Lato Light"/>
                <a:cs typeface="Lato Light"/>
                <a:sym typeface="Lato Light"/>
              </a:rPr>
              <a:t>organizations</a:t>
            </a:r>
            <a:endParaRPr>
              <a:latin typeface="Lato Light"/>
              <a:ea typeface="Lato Light"/>
              <a:cs typeface="Lato Light"/>
              <a:sym typeface="Lato Light"/>
            </a:endParaRPr>
          </a:p>
          <a:p>
            <a:pPr indent="-342900" lvl="0" marL="457200" rtl="0" algn="l">
              <a:lnSpc>
                <a:spcPct val="150000"/>
              </a:lnSpc>
              <a:spcBef>
                <a:spcPts val="0"/>
              </a:spcBef>
              <a:spcAft>
                <a:spcPts val="0"/>
              </a:spcAft>
              <a:buSzPts val="1800"/>
              <a:buFont typeface="Lato Light"/>
              <a:buChar char="●"/>
            </a:pPr>
            <a:r>
              <a:rPr lang="en-GB">
                <a:latin typeface="Lato Light"/>
                <a:ea typeface="Lato Light"/>
                <a:cs typeface="Lato Light"/>
                <a:sym typeface="Lato Light"/>
              </a:rPr>
              <a:t>individuals</a:t>
            </a:r>
            <a:endParaRPr>
              <a:latin typeface="Lato Light"/>
              <a:ea typeface="Lato Light"/>
              <a:cs typeface="Lato Light"/>
              <a:sym typeface="Lato Light"/>
            </a:endParaRPr>
          </a:p>
          <a:p>
            <a:pPr indent="0" lvl="0" marL="0" rtl="0" algn="l">
              <a:lnSpc>
                <a:spcPct val="150000"/>
              </a:lnSpc>
              <a:spcBef>
                <a:spcPts val="0"/>
              </a:spcBef>
              <a:spcAft>
                <a:spcPts val="0"/>
              </a:spcAft>
              <a:buNone/>
            </a:pPr>
            <a:r>
              <a:rPr lang="en-GB">
                <a:latin typeface="Lato Light"/>
                <a:ea typeface="Lato Light"/>
                <a:cs typeface="Lato Light"/>
                <a:sym typeface="Lato Light"/>
              </a:rPr>
              <a:t>                </a:t>
            </a:r>
            <a:endParaRPr>
              <a:latin typeface="Lato Light"/>
              <a:ea typeface="Lato Light"/>
              <a:cs typeface="Lato Light"/>
              <a:sym typeface="Lato Light"/>
            </a:endParaRPr>
          </a:p>
        </p:txBody>
      </p:sp>
      <p:pic>
        <p:nvPicPr>
          <p:cNvPr id="1627" name="Google Shape;1627;p201"/>
          <p:cNvPicPr preferRelativeResize="0"/>
          <p:nvPr/>
        </p:nvPicPr>
        <p:blipFill>
          <a:blip r:embed="rId4">
            <a:alphaModFix/>
          </a:blip>
          <a:stretch>
            <a:fillRect/>
          </a:stretch>
        </p:blipFill>
        <p:spPr>
          <a:xfrm>
            <a:off x="7131725" y="1652125"/>
            <a:ext cx="1395775" cy="139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85"/>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Matter emits energy as electromagnetic radiation</a:t>
            </a:r>
            <a:endParaRPr/>
          </a:p>
        </p:txBody>
      </p:sp>
      <p:pic>
        <p:nvPicPr>
          <p:cNvPr descr="Google Shape;165;p22" id="457" name="Google Shape;457;p85"/>
          <p:cNvPicPr preferRelativeResize="0"/>
          <p:nvPr/>
        </p:nvPicPr>
        <p:blipFill rotWithShape="1">
          <a:blip r:embed="rId3">
            <a:alphaModFix/>
          </a:blip>
          <a:srcRect b="0" l="0" r="0" t="0"/>
          <a:stretch/>
        </p:blipFill>
        <p:spPr>
          <a:xfrm>
            <a:off x="5194322" y="1722261"/>
            <a:ext cx="2932256" cy="2199191"/>
          </a:xfrm>
          <a:prstGeom prst="rect">
            <a:avLst/>
          </a:prstGeom>
          <a:noFill/>
          <a:ln>
            <a:noFill/>
          </a:ln>
        </p:spPr>
      </p:pic>
      <p:pic>
        <p:nvPicPr>
          <p:cNvPr descr="Google Shape;166;p22" id="458" name="Google Shape;458;p85"/>
          <p:cNvPicPr preferRelativeResize="0"/>
          <p:nvPr/>
        </p:nvPicPr>
        <p:blipFill rotWithShape="1">
          <a:blip r:embed="rId4">
            <a:alphaModFix/>
          </a:blip>
          <a:srcRect b="0" l="0" r="0" t="0"/>
          <a:stretch/>
        </p:blipFill>
        <p:spPr>
          <a:xfrm>
            <a:off x="594718" y="1643114"/>
            <a:ext cx="4155949" cy="2514601"/>
          </a:xfrm>
          <a:prstGeom prst="rect">
            <a:avLst/>
          </a:prstGeom>
          <a:noFill/>
          <a:ln>
            <a:noFill/>
          </a:ln>
        </p:spPr>
      </p:pic>
      <p:sp>
        <p:nvSpPr>
          <p:cNvPr id="459" name="Google Shape;459;p85"/>
          <p:cNvSpPr txBox="1"/>
          <p:nvPr/>
        </p:nvSpPr>
        <p:spPr>
          <a:xfrm>
            <a:off x="1007212" y="4256957"/>
            <a:ext cx="3330960" cy="525751"/>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Temperature determines </a:t>
            </a:r>
            <a:endParaRPr b="0" i="0" sz="1100" u="none" cap="none" strike="noStrike">
              <a:solidFill>
                <a:srgbClr val="585858"/>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wavelength (colour)</a:t>
            </a:r>
            <a:endParaRPr/>
          </a:p>
        </p:txBody>
      </p:sp>
      <p:sp>
        <p:nvSpPr>
          <p:cNvPr id="460" name="Google Shape;460;p85"/>
          <p:cNvSpPr txBox="1"/>
          <p:nvPr/>
        </p:nvSpPr>
        <p:spPr>
          <a:xfrm>
            <a:off x="311700" y="4832449"/>
            <a:ext cx="3006000" cy="14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500"/>
              <a:buFont typeface="Lato"/>
              <a:buNone/>
            </a:pPr>
            <a:r>
              <a:rPr lang="en-GB" sz="900">
                <a:latin typeface="Lato"/>
                <a:ea typeface="Lato"/>
                <a:cs typeface="Lato"/>
                <a:sym typeface="Lato"/>
              </a:rPr>
              <a:t>Source: LibreTexts</a:t>
            </a:r>
            <a:r>
              <a:rPr lang="en-GB" sz="900">
                <a:latin typeface="Lato"/>
                <a:ea typeface="Lato"/>
                <a:cs typeface="Lato"/>
                <a:sym typeface="Lato"/>
              </a:rPr>
              <a:t> - see comment</a:t>
            </a: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
        <p:nvSpPr>
          <p:cNvPr id="461" name="Google Shape;461;p85"/>
          <p:cNvSpPr txBox="1"/>
          <p:nvPr/>
        </p:nvSpPr>
        <p:spPr>
          <a:xfrm>
            <a:off x="5120575" y="3921449"/>
            <a:ext cx="3006000" cy="1461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latin typeface="Lato"/>
                <a:ea typeface="Lato"/>
                <a:cs typeface="Lato"/>
                <a:sym typeface="Lato"/>
              </a:rPr>
              <a:t>Source: Wikipedia</a:t>
            </a: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202"/>
          <p:cNvSpPr txBox="1"/>
          <p:nvPr>
            <p:ph idx="1" type="body"/>
          </p:nvPr>
        </p:nvSpPr>
        <p:spPr>
          <a:xfrm>
            <a:off x="3240350" y="3219350"/>
            <a:ext cx="2819400" cy="48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Lato Light"/>
                <a:ea typeface="Lato Light"/>
                <a:cs typeface="Lato Light"/>
                <a:sym typeface="Lato Light"/>
              </a:rPr>
              <a:t>r</a:t>
            </a:r>
            <a:r>
              <a:rPr lang="en-GB">
                <a:latin typeface="Lato Light"/>
                <a:ea typeface="Lato Light"/>
                <a:cs typeface="Lato Light"/>
                <a:sym typeface="Lato Light"/>
              </a:rPr>
              <a:t>ole game materials to</a:t>
            </a:r>
            <a:endParaRPr>
              <a:latin typeface="Lato Light"/>
              <a:ea typeface="Lato Light"/>
              <a:cs typeface="Lato Light"/>
              <a:sym typeface="Lato Light"/>
            </a:endParaRPr>
          </a:p>
        </p:txBody>
      </p:sp>
      <p:sp>
        <p:nvSpPr>
          <p:cNvPr id="1633" name="Google Shape;1633;p202"/>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b="1" lang="en-GB" sz="2550">
                <a:latin typeface="Lato"/>
                <a:ea typeface="Lato"/>
                <a:cs typeface="Lato"/>
                <a:sym typeface="Lato"/>
              </a:rPr>
              <a:t>Our hearty thanks for</a:t>
            </a:r>
            <a:endParaRPr b="1" sz="2550">
              <a:latin typeface="Lato"/>
              <a:ea typeface="Lato"/>
              <a:cs typeface="Lato"/>
              <a:sym typeface="Lato"/>
            </a:endParaRPr>
          </a:p>
        </p:txBody>
      </p:sp>
      <p:pic>
        <p:nvPicPr>
          <p:cNvPr id="1634" name="Google Shape;1634;p202"/>
          <p:cNvPicPr preferRelativeResize="0"/>
          <p:nvPr/>
        </p:nvPicPr>
        <p:blipFill>
          <a:blip r:embed="rId3">
            <a:alphaModFix/>
          </a:blip>
          <a:stretch>
            <a:fillRect/>
          </a:stretch>
        </p:blipFill>
        <p:spPr>
          <a:xfrm>
            <a:off x="538950" y="1779725"/>
            <a:ext cx="1752550" cy="1083400"/>
          </a:xfrm>
          <a:prstGeom prst="rect">
            <a:avLst/>
          </a:prstGeom>
          <a:noFill/>
          <a:ln>
            <a:noFill/>
          </a:ln>
        </p:spPr>
      </p:pic>
      <p:pic>
        <p:nvPicPr>
          <p:cNvPr id="1635" name="Google Shape;1635;p202"/>
          <p:cNvPicPr preferRelativeResize="0"/>
          <p:nvPr/>
        </p:nvPicPr>
        <p:blipFill>
          <a:blip r:embed="rId4">
            <a:alphaModFix/>
          </a:blip>
          <a:stretch>
            <a:fillRect/>
          </a:stretch>
        </p:blipFill>
        <p:spPr>
          <a:xfrm>
            <a:off x="2683100" y="1831313"/>
            <a:ext cx="1083400" cy="1083400"/>
          </a:xfrm>
          <a:prstGeom prst="rect">
            <a:avLst/>
          </a:prstGeom>
          <a:noFill/>
          <a:ln>
            <a:noFill/>
          </a:ln>
        </p:spPr>
      </p:pic>
      <p:pic>
        <p:nvPicPr>
          <p:cNvPr id="1636" name="Google Shape;1636;p202"/>
          <p:cNvPicPr preferRelativeResize="0"/>
          <p:nvPr/>
        </p:nvPicPr>
        <p:blipFill>
          <a:blip r:embed="rId5">
            <a:alphaModFix/>
          </a:blip>
          <a:stretch>
            <a:fillRect/>
          </a:stretch>
        </p:blipFill>
        <p:spPr>
          <a:xfrm>
            <a:off x="4262500" y="1992962"/>
            <a:ext cx="1963178" cy="845537"/>
          </a:xfrm>
          <a:prstGeom prst="rect">
            <a:avLst/>
          </a:prstGeom>
          <a:noFill/>
          <a:ln>
            <a:noFill/>
          </a:ln>
        </p:spPr>
      </p:pic>
      <p:pic>
        <p:nvPicPr>
          <p:cNvPr id="1637" name="Google Shape;1637;p202"/>
          <p:cNvPicPr preferRelativeResize="0"/>
          <p:nvPr/>
        </p:nvPicPr>
        <p:blipFill rotWithShape="1">
          <a:blip r:embed="rId6">
            <a:alphaModFix/>
          </a:blip>
          <a:srcRect b="12575" l="0" r="0" t="12388"/>
          <a:stretch/>
        </p:blipFill>
        <p:spPr>
          <a:xfrm>
            <a:off x="6461925" y="1784712"/>
            <a:ext cx="2352001" cy="1176600"/>
          </a:xfrm>
          <a:prstGeom prst="rect">
            <a:avLst/>
          </a:prstGeom>
          <a:noFill/>
          <a:ln>
            <a:noFill/>
          </a:ln>
        </p:spPr>
      </p:pic>
      <p:sp>
        <p:nvSpPr>
          <p:cNvPr id="1638" name="Google Shape;1638;p202"/>
          <p:cNvSpPr txBox="1"/>
          <p:nvPr>
            <p:ph idx="1" type="body"/>
          </p:nvPr>
        </p:nvSpPr>
        <p:spPr>
          <a:xfrm>
            <a:off x="1812550" y="1238150"/>
            <a:ext cx="5873400" cy="48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Lato Light"/>
                <a:ea typeface="Lato Light"/>
                <a:cs typeface="Lato Light"/>
                <a:sym typeface="Lato Light"/>
              </a:rPr>
              <a:t>feedback and promotion to </a:t>
            </a:r>
            <a:r>
              <a:rPr lang="en-GB">
                <a:latin typeface="Lato Light"/>
                <a:ea typeface="Lato Light"/>
                <a:cs typeface="Lato Light"/>
                <a:sym typeface="Lato Light"/>
              </a:rPr>
              <a:t>colleagues</a:t>
            </a:r>
            <a:r>
              <a:rPr lang="en-GB">
                <a:latin typeface="Lato Light"/>
                <a:ea typeface="Lato Light"/>
                <a:cs typeface="Lato Light"/>
                <a:sym typeface="Lato Light"/>
              </a:rPr>
              <a:t> and friends from </a:t>
            </a:r>
            <a:endParaRPr>
              <a:latin typeface="Lato Light"/>
              <a:ea typeface="Lato Light"/>
              <a:cs typeface="Lato Light"/>
              <a:sym typeface="Lato Light"/>
            </a:endParaRPr>
          </a:p>
        </p:txBody>
      </p:sp>
      <p:pic>
        <p:nvPicPr>
          <p:cNvPr id="1639" name="Google Shape;1639;p202"/>
          <p:cNvPicPr preferRelativeResize="0"/>
          <p:nvPr/>
        </p:nvPicPr>
        <p:blipFill>
          <a:blip r:embed="rId7">
            <a:alphaModFix/>
          </a:blip>
          <a:stretch>
            <a:fillRect/>
          </a:stretch>
        </p:blipFill>
        <p:spPr>
          <a:xfrm>
            <a:off x="3280200" y="3736900"/>
            <a:ext cx="2430028" cy="10834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203"/>
          <p:cNvSpPr txBox="1"/>
          <p:nvPr>
            <p:ph type="title"/>
          </p:nvPr>
        </p:nvSpPr>
        <p:spPr>
          <a:xfrm>
            <a:off x="3377675" y="2101550"/>
            <a:ext cx="233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Backup slides</a:t>
            </a:r>
            <a:endParaRPr>
              <a:latin typeface="Lato"/>
              <a:ea typeface="Lato"/>
              <a:cs typeface="Lato"/>
              <a:sym typeface="La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204"/>
          <p:cNvSpPr txBox="1"/>
          <p:nvPr/>
        </p:nvSpPr>
        <p:spPr>
          <a:xfrm>
            <a:off x="103069" y="120014"/>
            <a:ext cx="7165086" cy="38605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2100"/>
              <a:buFont typeface="Helvetica Neue"/>
              <a:buNone/>
            </a:pPr>
            <a:r>
              <a:rPr b="0" i="0" lang="en-GB" sz="2100" u="none" cap="none" strike="noStrike">
                <a:solidFill>
                  <a:srgbClr val="585858"/>
                </a:solidFill>
                <a:latin typeface="Helvetica Neue"/>
                <a:ea typeface="Helvetica Neue"/>
                <a:cs typeface="Helvetica Neue"/>
                <a:sym typeface="Helvetica Neue"/>
              </a:rPr>
              <a:t>Attribution of climate change to anthropogenic activities</a:t>
            </a:r>
            <a:endParaRPr/>
          </a:p>
        </p:txBody>
      </p:sp>
      <p:pic>
        <p:nvPicPr>
          <p:cNvPr descr="Google Shape;2319;p124" id="1650" name="Google Shape;1650;p204"/>
          <p:cNvPicPr preferRelativeResize="0"/>
          <p:nvPr/>
        </p:nvPicPr>
        <p:blipFill rotWithShape="1">
          <a:blip r:embed="rId3">
            <a:alphaModFix/>
          </a:blip>
          <a:srcRect b="33178" l="0" r="0" t="0"/>
          <a:stretch/>
        </p:blipFill>
        <p:spPr>
          <a:xfrm>
            <a:off x="1536784" y="512430"/>
            <a:ext cx="6070432" cy="4048769"/>
          </a:xfrm>
          <a:prstGeom prst="rect">
            <a:avLst/>
          </a:prstGeom>
          <a:noFill/>
          <a:ln>
            <a:noFill/>
          </a:ln>
        </p:spPr>
      </p:pic>
      <p:pic>
        <p:nvPicPr>
          <p:cNvPr descr="Google Shape;2320;p124" id="1651" name="Google Shape;1651;p204"/>
          <p:cNvPicPr preferRelativeResize="0"/>
          <p:nvPr/>
        </p:nvPicPr>
        <p:blipFill rotWithShape="1">
          <a:blip r:embed="rId3">
            <a:alphaModFix/>
          </a:blip>
          <a:srcRect b="0" l="0" r="0" t="93773"/>
          <a:stretch/>
        </p:blipFill>
        <p:spPr>
          <a:xfrm>
            <a:off x="233002" y="4631070"/>
            <a:ext cx="8244983" cy="51243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205"/>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do we know it is anthropogenic CO2 ?</a:t>
            </a:r>
            <a:endParaRPr/>
          </a:p>
        </p:txBody>
      </p:sp>
      <p:grpSp>
        <p:nvGrpSpPr>
          <p:cNvPr id="1657" name="Google Shape;1657;p205"/>
          <p:cNvGrpSpPr/>
          <p:nvPr/>
        </p:nvGrpSpPr>
        <p:grpSpPr>
          <a:xfrm>
            <a:off x="311700" y="1272075"/>
            <a:ext cx="4569153" cy="3683125"/>
            <a:chOff x="-278644" y="-62812"/>
            <a:chExt cx="4569151" cy="3683124"/>
          </a:xfrm>
        </p:grpSpPr>
        <p:pic>
          <p:nvPicPr>
            <p:cNvPr descr="Google Shape;1230;p53" id="1658" name="Google Shape;1658;p205"/>
            <p:cNvPicPr preferRelativeResize="0"/>
            <p:nvPr/>
          </p:nvPicPr>
          <p:blipFill rotWithShape="1">
            <a:blip r:embed="rId3">
              <a:alphaModFix/>
            </a:blip>
            <a:srcRect b="0" l="5008" r="4099" t="0"/>
            <a:stretch/>
          </p:blipFill>
          <p:spPr>
            <a:xfrm>
              <a:off x="-278644" y="-62812"/>
              <a:ext cx="4569151" cy="3683124"/>
            </a:xfrm>
            <a:prstGeom prst="rect">
              <a:avLst/>
            </a:prstGeom>
            <a:noFill/>
            <a:ln>
              <a:noFill/>
            </a:ln>
          </p:spPr>
        </p:pic>
        <p:sp>
          <p:nvSpPr>
            <p:cNvPr id="1659" name="Google Shape;1659;p205"/>
            <p:cNvSpPr/>
            <p:nvPr/>
          </p:nvSpPr>
          <p:spPr>
            <a:xfrm>
              <a:off x="100331" y="173438"/>
              <a:ext cx="1256100" cy="8406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
        <p:nvSpPr>
          <p:cNvPr id="1660" name="Google Shape;1660;p205"/>
          <p:cNvSpPr txBox="1"/>
          <p:nvPr/>
        </p:nvSpPr>
        <p:spPr>
          <a:xfrm>
            <a:off x="6320752" y="2793088"/>
            <a:ext cx="1204659" cy="2286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Description???</a:t>
            </a:r>
            <a:endParaRPr/>
          </a:p>
        </p:txBody>
      </p:sp>
      <p:sp>
        <p:nvSpPr>
          <p:cNvPr id="1661" name="Google Shape;1661;p205"/>
          <p:cNvSpPr txBox="1"/>
          <p:nvPr/>
        </p:nvSpPr>
        <p:spPr>
          <a:xfrm>
            <a:off x="6841983" y="4797052"/>
            <a:ext cx="2226791" cy="220951"/>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pic>
        <p:nvPicPr>
          <p:cNvPr descr="Google Shape;1230;p53" id="1662" name="Google Shape;1662;p205"/>
          <p:cNvPicPr preferRelativeResize="0"/>
          <p:nvPr/>
        </p:nvPicPr>
        <p:blipFill rotWithShape="1">
          <a:blip r:embed="rId3">
            <a:alphaModFix/>
          </a:blip>
          <a:srcRect b="31191" l="0" r="95351" t="44828"/>
          <a:stretch/>
        </p:blipFill>
        <p:spPr>
          <a:xfrm rot="5400000">
            <a:off x="3677637" y="2293464"/>
            <a:ext cx="295727" cy="1117899"/>
          </a:xfrm>
          <a:prstGeom prst="rect">
            <a:avLst/>
          </a:prstGeom>
          <a:noFill/>
          <a:ln>
            <a:noFill/>
          </a:ln>
        </p:spPr>
      </p:pic>
      <p:pic>
        <p:nvPicPr>
          <p:cNvPr descr="Google Shape;1230;p53" id="1663" name="Google Shape;1663;p205"/>
          <p:cNvPicPr preferRelativeResize="0"/>
          <p:nvPr/>
        </p:nvPicPr>
        <p:blipFill rotWithShape="1">
          <a:blip r:embed="rId3">
            <a:alphaModFix/>
          </a:blip>
          <a:srcRect b="54333" l="0" r="95720" t="25534"/>
          <a:stretch/>
        </p:blipFill>
        <p:spPr>
          <a:xfrm rot="5400000">
            <a:off x="2208526" y="1401299"/>
            <a:ext cx="290574" cy="1001526"/>
          </a:xfrm>
          <a:prstGeom prst="rect">
            <a:avLst/>
          </a:prstGeom>
          <a:noFill/>
          <a:ln>
            <a:noFill/>
          </a:ln>
        </p:spPr>
      </p:pic>
      <p:pic>
        <p:nvPicPr>
          <p:cNvPr descr="Google Shape;1230;p53" id="1664" name="Google Shape;1664;p205"/>
          <p:cNvPicPr preferRelativeResize="0"/>
          <p:nvPr/>
        </p:nvPicPr>
        <p:blipFill rotWithShape="1">
          <a:blip r:embed="rId3">
            <a:alphaModFix/>
          </a:blip>
          <a:srcRect b="49800" l="95951" r="915" t="42863"/>
          <a:stretch/>
        </p:blipFill>
        <p:spPr>
          <a:xfrm rot="5400000">
            <a:off x="2942925" y="3746801"/>
            <a:ext cx="256202" cy="4395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206"/>
          <p:cNvSpPr txBox="1"/>
          <p:nvPr>
            <p:ph type="title"/>
          </p:nvPr>
        </p:nvSpPr>
        <p:spPr>
          <a:xfrm>
            <a:off x="311611" y="141850"/>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a:t>
            </a:r>
            <a:r>
              <a:rPr lang="en-GB" sz="2576"/>
              <a:t>orcing through well mixed GHGs</a:t>
            </a:r>
            <a:endParaRPr/>
          </a:p>
        </p:txBody>
      </p:sp>
      <p:pic>
        <p:nvPicPr>
          <p:cNvPr descr="Google Shape;1194;p50" id="1670" name="Google Shape;1670;p206"/>
          <p:cNvPicPr preferRelativeResize="0"/>
          <p:nvPr/>
        </p:nvPicPr>
        <p:blipFill rotWithShape="1">
          <a:blip r:embed="rId3">
            <a:alphaModFix/>
          </a:blip>
          <a:srcRect b="69140" l="3920" r="0" t="0"/>
          <a:stretch/>
        </p:blipFill>
        <p:spPr>
          <a:xfrm>
            <a:off x="364863" y="902725"/>
            <a:ext cx="8414274" cy="2301101"/>
          </a:xfrm>
          <a:prstGeom prst="rect">
            <a:avLst/>
          </a:prstGeom>
          <a:noFill/>
          <a:ln>
            <a:noFill/>
          </a:ln>
        </p:spPr>
      </p:pic>
      <p:pic>
        <p:nvPicPr>
          <p:cNvPr descr="Google Shape;1194;p50" id="1671" name="Google Shape;1671;p206"/>
          <p:cNvPicPr preferRelativeResize="0"/>
          <p:nvPr/>
        </p:nvPicPr>
        <p:blipFill rotWithShape="1">
          <a:blip r:embed="rId3">
            <a:alphaModFix/>
          </a:blip>
          <a:srcRect b="3452" l="0" r="0" t="92212"/>
          <a:stretch/>
        </p:blipFill>
        <p:spPr>
          <a:xfrm>
            <a:off x="1700887" y="3269825"/>
            <a:ext cx="5684075" cy="204702"/>
          </a:xfrm>
          <a:prstGeom prst="rect">
            <a:avLst/>
          </a:prstGeom>
          <a:noFill/>
          <a:ln>
            <a:noFill/>
          </a:ln>
        </p:spPr>
      </p:pic>
      <p:pic>
        <p:nvPicPr>
          <p:cNvPr descr="Google Shape;1194;p50" id="1672" name="Google Shape;1672;p206"/>
          <p:cNvPicPr preferRelativeResize="0"/>
          <p:nvPr/>
        </p:nvPicPr>
        <p:blipFill rotWithShape="1">
          <a:blip r:embed="rId3">
            <a:alphaModFix/>
          </a:blip>
          <a:srcRect b="466" l="42541" r="13637" t="95848"/>
          <a:stretch/>
        </p:blipFill>
        <p:spPr>
          <a:xfrm>
            <a:off x="3142345" y="3540531"/>
            <a:ext cx="2859310" cy="204702"/>
          </a:xfrm>
          <a:prstGeom prst="rect">
            <a:avLst/>
          </a:prstGeom>
          <a:noFill/>
          <a:ln>
            <a:noFill/>
          </a:ln>
        </p:spPr>
      </p:pic>
      <p:sp>
        <p:nvSpPr>
          <p:cNvPr id="1673" name="Google Shape;1673;p206"/>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sp>
        <p:nvSpPr>
          <p:cNvPr id="1678" name="Google Shape;1678;p207"/>
          <p:cNvSpPr txBox="1"/>
          <p:nvPr>
            <p:ph type="title"/>
          </p:nvPr>
        </p:nvSpPr>
        <p:spPr>
          <a:xfrm>
            <a:off x="311611" y="141850"/>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Forcing through short lived gases</a:t>
            </a:r>
            <a:endParaRPr/>
          </a:p>
        </p:txBody>
      </p:sp>
      <p:pic>
        <p:nvPicPr>
          <p:cNvPr descr="Google Shape;1194;p50" id="1679" name="Google Shape;1679;p207"/>
          <p:cNvPicPr preferRelativeResize="0"/>
          <p:nvPr/>
        </p:nvPicPr>
        <p:blipFill rotWithShape="1">
          <a:blip r:embed="rId3">
            <a:alphaModFix/>
          </a:blip>
          <a:srcRect b="50352" l="7510" r="0" t="30515"/>
          <a:stretch/>
        </p:blipFill>
        <p:spPr>
          <a:xfrm>
            <a:off x="679525" y="1777225"/>
            <a:ext cx="8099598" cy="1426602"/>
          </a:xfrm>
          <a:prstGeom prst="rect">
            <a:avLst/>
          </a:prstGeom>
          <a:noFill/>
          <a:ln>
            <a:noFill/>
          </a:ln>
        </p:spPr>
      </p:pic>
      <p:pic>
        <p:nvPicPr>
          <p:cNvPr descr="Google Shape;1194;p50" id="1680" name="Google Shape;1680;p207"/>
          <p:cNvPicPr preferRelativeResize="0"/>
          <p:nvPr/>
        </p:nvPicPr>
        <p:blipFill rotWithShape="1">
          <a:blip r:embed="rId3">
            <a:alphaModFix/>
          </a:blip>
          <a:srcRect b="3452" l="0" r="0" t="92212"/>
          <a:stretch/>
        </p:blipFill>
        <p:spPr>
          <a:xfrm>
            <a:off x="1700887" y="3269825"/>
            <a:ext cx="5684075" cy="204702"/>
          </a:xfrm>
          <a:prstGeom prst="rect">
            <a:avLst/>
          </a:prstGeom>
          <a:noFill/>
          <a:ln>
            <a:noFill/>
          </a:ln>
        </p:spPr>
      </p:pic>
      <p:pic>
        <p:nvPicPr>
          <p:cNvPr descr="Google Shape;1194;p50" id="1681" name="Google Shape;1681;p207"/>
          <p:cNvPicPr preferRelativeResize="0"/>
          <p:nvPr/>
        </p:nvPicPr>
        <p:blipFill rotWithShape="1">
          <a:blip r:embed="rId3">
            <a:alphaModFix/>
          </a:blip>
          <a:srcRect b="466" l="42541" r="13637" t="95848"/>
          <a:stretch/>
        </p:blipFill>
        <p:spPr>
          <a:xfrm>
            <a:off x="3142345" y="3540531"/>
            <a:ext cx="2859310" cy="204702"/>
          </a:xfrm>
          <a:prstGeom prst="rect">
            <a:avLst/>
          </a:prstGeom>
          <a:noFill/>
          <a:ln>
            <a:noFill/>
          </a:ln>
        </p:spPr>
      </p:pic>
      <p:sp>
        <p:nvSpPr>
          <p:cNvPr id="1682" name="Google Shape;1682;p207"/>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208"/>
          <p:cNvSpPr txBox="1"/>
          <p:nvPr>
            <p:ph type="title"/>
          </p:nvPr>
        </p:nvSpPr>
        <p:spPr>
          <a:xfrm>
            <a:off x="311611" y="141850"/>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Forcing through aerosols</a:t>
            </a:r>
            <a:endParaRPr/>
          </a:p>
        </p:txBody>
      </p:sp>
      <p:pic>
        <p:nvPicPr>
          <p:cNvPr descr="Google Shape;1194;p50" id="1688" name="Google Shape;1688;p208"/>
          <p:cNvPicPr preferRelativeResize="0"/>
          <p:nvPr/>
        </p:nvPicPr>
        <p:blipFill rotWithShape="1">
          <a:blip r:embed="rId3">
            <a:alphaModFix/>
          </a:blip>
          <a:srcRect b="37596" l="5780" r="831" t="48651"/>
          <a:stretch/>
        </p:blipFill>
        <p:spPr>
          <a:xfrm>
            <a:off x="601050" y="2178350"/>
            <a:ext cx="8178075" cy="1025475"/>
          </a:xfrm>
          <a:prstGeom prst="rect">
            <a:avLst/>
          </a:prstGeom>
          <a:noFill/>
          <a:ln>
            <a:noFill/>
          </a:ln>
        </p:spPr>
      </p:pic>
      <p:pic>
        <p:nvPicPr>
          <p:cNvPr descr="Google Shape;1194;p50" id="1689" name="Google Shape;1689;p208"/>
          <p:cNvPicPr preferRelativeResize="0"/>
          <p:nvPr/>
        </p:nvPicPr>
        <p:blipFill rotWithShape="1">
          <a:blip r:embed="rId3">
            <a:alphaModFix/>
          </a:blip>
          <a:srcRect b="3452" l="0" r="0" t="92212"/>
          <a:stretch/>
        </p:blipFill>
        <p:spPr>
          <a:xfrm>
            <a:off x="1700887" y="3269825"/>
            <a:ext cx="5684075" cy="204702"/>
          </a:xfrm>
          <a:prstGeom prst="rect">
            <a:avLst/>
          </a:prstGeom>
          <a:noFill/>
          <a:ln>
            <a:noFill/>
          </a:ln>
        </p:spPr>
      </p:pic>
      <p:pic>
        <p:nvPicPr>
          <p:cNvPr descr="Google Shape;1194;p50" id="1690" name="Google Shape;1690;p208"/>
          <p:cNvPicPr preferRelativeResize="0"/>
          <p:nvPr/>
        </p:nvPicPr>
        <p:blipFill rotWithShape="1">
          <a:blip r:embed="rId3">
            <a:alphaModFix/>
          </a:blip>
          <a:srcRect b="466" l="42541" r="13637" t="95848"/>
          <a:stretch/>
        </p:blipFill>
        <p:spPr>
          <a:xfrm>
            <a:off x="3142345" y="3540531"/>
            <a:ext cx="2859310" cy="204702"/>
          </a:xfrm>
          <a:prstGeom prst="rect">
            <a:avLst/>
          </a:prstGeom>
          <a:noFill/>
          <a:ln>
            <a:noFill/>
          </a:ln>
        </p:spPr>
      </p:pic>
      <p:sp>
        <p:nvSpPr>
          <p:cNvPr id="1691" name="Google Shape;1691;p208"/>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209"/>
          <p:cNvSpPr txBox="1"/>
          <p:nvPr>
            <p:ph type="title"/>
          </p:nvPr>
        </p:nvSpPr>
        <p:spPr>
          <a:xfrm>
            <a:off x="311611" y="141850"/>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Forcing through land use change</a:t>
            </a:r>
            <a:endParaRPr/>
          </a:p>
        </p:txBody>
      </p:sp>
      <p:pic>
        <p:nvPicPr>
          <p:cNvPr descr="Google Shape;1194;p50" id="1697" name="Google Shape;1697;p209"/>
          <p:cNvPicPr preferRelativeResize="0"/>
          <p:nvPr/>
        </p:nvPicPr>
        <p:blipFill rotWithShape="1">
          <a:blip r:embed="rId3">
            <a:alphaModFix/>
          </a:blip>
          <a:srcRect b="31847" l="5659" r="952" t="62199"/>
          <a:stretch/>
        </p:blipFill>
        <p:spPr>
          <a:xfrm>
            <a:off x="601050" y="2759925"/>
            <a:ext cx="8178075" cy="443898"/>
          </a:xfrm>
          <a:prstGeom prst="rect">
            <a:avLst/>
          </a:prstGeom>
          <a:noFill/>
          <a:ln>
            <a:noFill/>
          </a:ln>
        </p:spPr>
      </p:pic>
      <p:pic>
        <p:nvPicPr>
          <p:cNvPr descr="Google Shape;1194;p50" id="1698" name="Google Shape;1698;p209"/>
          <p:cNvPicPr preferRelativeResize="0"/>
          <p:nvPr/>
        </p:nvPicPr>
        <p:blipFill rotWithShape="1">
          <a:blip r:embed="rId3">
            <a:alphaModFix/>
          </a:blip>
          <a:srcRect b="3452" l="0" r="0" t="92212"/>
          <a:stretch/>
        </p:blipFill>
        <p:spPr>
          <a:xfrm>
            <a:off x="1700887" y="3269825"/>
            <a:ext cx="5684075" cy="204702"/>
          </a:xfrm>
          <a:prstGeom prst="rect">
            <a:avLst/>
          </a:prstGeom>
          <a:noFill/>
          <a:ln>
            <a:noFill/>
          </a:ln>
        </p:spPr>
      </p:pic>
      <p:pic>
        <p:nvPicPr>
          <p:cNvPr descr="Google Shape;1194;p50" id="1699" name="Google Shape;1699;p209"/>
          <p:cNvPicPr preferRelativeResize="0"/>
          <p:nvPr/>
        </p:nvPicPr>
        <p:blipFill rotWithShape="1">
          <a:blip r:embed="rId3">
            <a:alphaModFix/>
          </a:blip>
          <a:srcRect b="466" l="42541" r="13637" t="95848"/>
          <a:stretch/>
        </p:blipFill>
        <p:spPr>
          <a:xfrm>
            <a:off x="3142345" y="3540531"/>
            <a:ext cx="2859310" cy="204702"/>
          </a:xfrm>
          <a:prstGeom prst="rect">
            <a:avLst/>
          </a:prstGeom>
          <a:noFill/>
          <a:ln>
            <a:noFill/>
          </a:ln>
        </p:spPr>
      </p:pic>
      <p:sp>
        <p:nvSpPr>
          <p:cNvPr id="1700" name="Google Shape;1700;p209"/>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Google Shape;1705;p210"/>
          <p:cNvSpPr txBox="1"/>
          <p:nvPr>
            <p:ph type="title"/>
          </p:nvPr>
        </p:nvSpPr>
        <p:spPr>
          <a:xfrm>
            <a:off x="311611" y="141850"/>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Forcing through natural influence</a:t>
            </a:r>
            <a:endParaRPr/>
          </a:p>
        </p:txBody>
      </p:sp>
      <p:pic>
        <p:nvPicPr>
          <p:cNvPr descr="Google Shape;1194;p50" id="1706" name="Google Shape;1706;p210"/>
          <p:cNvPicPr preferRelativeResize="0"/>
          <p:nvPr/>
        </p:nvPicPr>
        <p:blipFill rotWithShape="1">
          <a:blip r:embed="rId3">
            <a:alphaModFix/>
          </a:blip>
          <a:srcRect b="25818" l="940" r="1077" t="68228"/>
          <a:stretch/>
        </p:blipFill>
        <p:spPr>
          <a:xfrm>
            <a:off x="198625" y="2759925"/>
            <a:ext cx="8580497" cy="443898"/>
          </a:xfrm>
          <a:prstGeom prst="rect">
            <a:avLst/>
          </a:prstGeom>
          <a:noFill/>
          <a:ln>
            <a:noFill/>
          </a:ln>
        </p:spPr>
      </p:pic>
      <p:pic>
        <p:nvPicPr>
          <p:cNvPr descr="Google Shape;1194;p50" id="1707" name="Google Shape;1707;p210"/>
          <p:cNvPicPr preferRelativeResize="0"/>
          <p:nvPr/>
        </p:nvPicPr>
        <p:blipFill rotWithShape="1">
          <a:blip r:embed="rId3">
            <a:alphaModFix/>
          </a:blip>
          <a:srcRect b="3452" l="0" r="0" t="92212"/>
          <a:stretch/>
        </p:blipFill>
        <p:spPr>
          <a:xfrm>
            <a:off x="1700887" y="3269825"/>
            <a:ext cx="5684075" cy="204702"/>
          </a:xfrm>
          <a:prstGeom prst="rect">
            <a:avLst/>
          </a:prstGeom>
          <a:noFill/>
          <a:ln>
            <a:noFill/>
          </a:ln>
        </p:spPr>
      </p:pic>
      <p:pic>
        <p:nvPicPr>
          <p:cNvPr descr="Google Shape;1194;p50" id="1708" name="Google Shape;1708;p210"/>
          <p:cNvPicPr preferRelativeResize="0"/>
          <p:nvPr/>
        </p:nvPicPr>
        <p:blipFill rotWithShape="1">
          <a:blip r:embed="rId3">
            <a:alphaModFix/>
          </a:blip>
          <a:srcRect b="466" l="42541" r="13637" t="95848"/>
          <a:stretch/>
        </p:blipFill>
        <p:spPr>
          <a:xfrm>
            <a:off x="3142345" y="3540531"/>
            <a:ext cx="2859310" cy="204702"/>
          </a:xfrm>
          <a:prstGeom prst="rect">
            <a:avLst/>
          </a:prstGeom>
          <a:noFill/>
          <a:ln>
            <a:noFill/>
          </a:ln>
        </p:spPr>
      </p:pic>
      <p:sp>
        <p:nvSpPr>
          <p:cNvPr id="1709" name="Google Shape;1709;p210"/>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3" name="Shape 1713"/>
        <p:cNvGrpSpPr/>
        <p:nvPr/>
      </p:nvGrpSpPr>
      <p:grpSpPr>
        <a:xfrm>
          <a:off x="0" y="0"/>
          <a:ext cx="0" cy="0"/>
          <a:chOff x="0" y="0"/>
          <a:chExt cx="0" cy="0"/>
        </a:xfrm>
      </p:grpSpPr>
      <p:sp>
        <p:nvSpPr>
          <p:cNvPr id="1714" name="Google Shape;1714;p211"/>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Clr>
                <a:srgbClr val="000000"/>
              </a:buClr>
              <a:buSzPts val="2576"/>
              <a:buFont typeface="Lato"/>
              <a:buNone/>
            </a:pPr>
            <a:r>
              <a:rPr lang="en-GB" sz="2576"/>
              <a:t>Total </a:t>
            </a:r>
            <a:r>
              <a:rPr i="1" lang="en-GB"/>
              <a:t>anthropogenic</a:t>
            </a:r>
            <a:r>
              <a:rPr lang="en-GB" sz="2576"/>
              <a:t> radiative forcing</a:t>
            </a:r>
            <a:endParaRPr/>
          </a:p>
        </p:txBody>
      </p:sp>
      <p:pic>
        <p:nvPicPr>
          <p:cNvPr descr="Google Shape;1194;p50" id="1715" name="Google Shape;1715;p211"/>
          <p:cNvPicPr preferRelativeResize="0"/>
          <p:nvPr/>
        </p:nvPicPr>
        <p:blipFill rotWithShape="1">
          <a:blip r:embed="rId3">
            <a:alphaModFix/>
          </a:blip>
          <a:srcRect b="3537" l="35715" r="0" t="74094"/>
          <a:stretch/>
        </p:blipFill>
        <p:spPr>
          <a:xfrm>
            <a:off x="976709" y="1860605"/>
            <a:ext cx="7190764" cy="2130374"/>
          </a:xfrm>
          <a:prstGeom prst="rect">
            <a:avLst/>
          </a:prstGeom>
          <a:noFill/>
          <a:ln>
            <a:noFill/>
          </a:ln>
        </p:spPr>
      </p:pic>
      <p:pic>
        <p:nvPicPr>
          <p:cNvPr descr="Google Shape;1194;p50" id="1716" name="Google Shape;1716;p211"/>
          <p:cNvPicPr preferRelativeResize="0"/>
          <p:nvPr/>
        </p:nvPicPr>
        <p:blipFill rotWithShape="1">
          <a:blip r:embed="rId3">
            <a:alphaModFix/>
          </a:blip>
          <a:srcRect b="466" l="77670" r="13638" t="95849"/>
          <a:stretch/>
        </p:blipFill>
        <p:spPr>
          <a:xfrm>
            <a:off x="5826693" y="4035412"/>
            <a:ext cx="824845" cy="297761"/>
          </a:xfrm>
          <a:prstGeom prst="rect">
            <a:avLst/>
          </a:prstGeom>
          <a:noFill/>
          <a:ln>
            <a:noFill/>
          </a:ln>
        </p:spPr>
      </p:pic>
      <p:sp>
        <p:nvSpPr>
          <p:cNvPr id="1717" name="Google Shape;1717;p211"/>
          <p:cNvSpPr txBox="1"/>
          <p:nvPr/>
        </p:nvSpPr>
        <p:spPr>
          <a:xfrm>
            <a:off x="6841983" y="4797052"/>
            <a:ext cx="2226791" cy="220951"/>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grpSp>
        <p:nvGrpSpPr>
          <p:cNvPr id="1718" name="Google Shape;1718;p211"/>
          <p:cNvGrpSpPr/>
          <p:nvPr/>
        </p:nvGrpSpPr>
        <p:grpSpPr>
          <a:xfrm>
            <a:off x="848450" y="4015780"/>
            <a:ext cx="4885471" cy="336924"/>
            <a:chOff x="0" y="0"/>
            <a:chExt cx="4885470" cy="336923"/>
          </a:xfrm>
        </p:grpSpPr>
        <p:pic>
          <p:nvPicPr>
            <p:cNvPr descr="radiative_forcing.png" id="1719" name="Google Shape;1719;p211"/>
            <p:cNvPicPr preferRelativeResize="0"/>
            <p:nvPr/>
          </p:nvPicPr>
          <p:blipFill rotWithShape="1">
            <a:blip r:embed="rId4">
              <a:alphaModFix/>
            </a:blip>
            <a:srcRect b="90819" l="0" r="44980" t="0"/>
            <a:stretch/>
          </p:blipFill>
          <p:spPr>
            <a:xfrm>
              <a:off x="0" y="0"/>
              <a:ext cx="3351370" cy="336923"/>
            </a:xfrm>
            <a:prstGeom prst="rect">
              <a:avLst/>
            </a:prstGeom>
            <a:noFill/>
            <a:ln>
              <a:noFill/>
            </a:ln>
          </p:spPr>
        </p:pic>
        <p:pic>
          <p:nvPicPr>
            <p:cNvPr descr="radiative_forcing.png" id="1720" name="Google Shape;1720;p211"/>
            <p:cNvPicPr preferRelativeResize="0"/>
            <p:nvPr/>
          </p:nvPicPr>
          <p:blipFill rotWithShape="1">
            <a:blip r:embed="rId4">
              <a:alphaModFix/>
            </a:blip>
            <a:srcRect b="90819" l="66768" r="7598" t="0"/>
            <a:stretch/>
          </p:blipFill>
          <p:spPr>
            <a:xfrm>
              <a:off x="3324097" y="0"/>
              <a:ext cx="1561373" cy="336923"/>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86"/>
          <p:cNvSpPr txBox="1"/>
          <p:nvPr>
            <p:ph idx="4294967295" type="title"/>
          </p:nvPr>
        </p:nvSpPr>
        <p:spPr>
          <a:xfrm>
            <a:off x="311699" y="445025"/>
            <a:ext cx="8520602" cy="572701"/>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Matter emits energy as electromagnetic radiation</a:t>
            </a:r>
            <a:endParaRPr/>
          </a:p>
        </p:txBody>
      </p:sp>
      <p:sp>
        <p:nvSpPr>
          <p:cNvPr id="467" name="Google Shape;467;p86"/>
          <p:cNvSpPr txBox="1"/>
          <p:nvPr/>
        </p:nvSpPr>
        <p:spPr>
          <a:xfrm>
            <a:off x="5070425" y="4251665"/>
            <a:ext cx="3330960" cy="536334"/>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Temperature determines </a:t>
            </a:r>
            <a:endParaRPr b="0" i="0" sz="1100" u="none" cap="none" strike="noStrike">
              <a:solidFill>
                <a:srgbClr val="585858"/>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emitted power  P </a:t>
            </a:r>
            <a:r>
              <a:rPr b="0" i="0" lang="en-GB" sz="1500" u="none" cap="none" strike="noStrike">
                <a:solidFill>
                  <a:srgbClr val="000000"/>
                </a:solidFill>
                <a:latin typeface="Calibri"/>
                <a:ea typeface="Calibri"/>
                <a:cs typeface="Calibri"/>
                <a:sym typeface="Calibri"/>
              </a:rPr>
              <a:t>∝ </a:t>
            </a:r>
            <a:r>
              <a:rPr b="0" i="0" lang="en-GB" sz="1500" u="none" cap="none" strike="noStrike">
                <a:solidFill>
                  <a:srgbClr val="000000"/>
                </a:solidFill>
                <a:latin typeface="Lato Light"/>
                <a:ea typeface="Lato Light"/>
                <a:cs typeface="Lato Light"/>
                <a:sym typeface="Lato Light"/>
              </a:rPr>
              <a:t>T</a:t>
            </a:r>
            <a:r>
              <a:rPr b="0" baseline="30000" i="0" lang="en-GB" sz="1500" u="none" cap="none" strike="noStrike">
                <a:solidFill>
                  <a:srgbClr val="000000"/>
                </a:solidFill>
                <a:latin typeface="Lato Light"/>
                <a:ea typeface="Lato Light"/>
                <a:cs typeface="Lato Light"/>
                <a:sym typeface="Lato Light"/>
              </a:rPr>
              <a:t>4</a:t>
            </a:r>
            <a:endParaRPr/>
          </a:p>
        </p:txBody>
      </p:sp>
      <p:pic>
        <p:nvPicPr>
          <p:cNvPr descr="Google Shape;179;p23" id="468" name="Google Shape;468;p86"/>
          <p:cNvPicPr preferRelativeResize="0"/>
          <p:nvPr/>
        </p:nvPicPr>
        <p:blipFill rotWithShape="1">
          <a:blip r:embed="rId3">
            <a:alphaModFix/>
          </a:blip>
          <a:srcRect b="0" l="0" r="0" t="0"/>
          <a:stretch/>
        </p:blipFill>
        <p:spPr>
          <a:xfrm>
            <a:off x="4863333" y="1590941"/>
            <a:ext cx="3745143" cy="2618946"/>
          </a:xfrm>
          <a:prstGeom prst="rect">
            <a:avLst/>
          </a:prstGeom>
          <a:noFill/>
          <a:ln>
            <a:noFill/>
          </a:ln>
        </p:spPr>
      </p:pic>
      <p:pic>
        <p:nvPicPr>
          <p:cNvPr descr="Google Shape;166;p22" id="469" name="Google Shape;469;p86"/>
          <p:cNvPicPr preferRelativeResize="0"/>
          <p:nvPr/>
        </p:nvPicPr>
        <p:blipFill rotWithShape="1">
          <a:blip r:embed="rId4">
            <a:alphaModFix/>
          </a:blip>
          <a:srcRect b="0" l="0" r="0" t="0"/>
          <a:stretch/>
        </p:blipFill>
        <p:spPr>
          <a:xfrm>
            <a:off x="594718" y="1643114"/>
            <a:ext cx="4155949" cy="2514601"/>
          </a:xfrm>
          <a:prstGeom prst="rect">
            <a:avLst/>
          </a:prstGeom>
          <a:noFill/>
          <a:ln>
            <a:noFill/>
          </a:ln>
        </p:spPr>
      </p:pic>
      <p:sp>
        <p:nvSpPr>
          <p:cNvPr id="470" name="Google Shape;470;p86"/>
          <p:cNvSpPr txBox="1"/>
          <p:nvPr/>
        </p:nvSpPr>
        <p:spPr>
          <a:xfrm>
            <a:off x="1007212" y="4256957"/>
            <a:ext cx="3330960" cy="525751"/>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Temperature determines </a:t>
            </a:r>
            <a:endParaRPr b="0" i="0" sz="1100" u="none" cap="none" strike="noStrike">
              <a:solidFill>
                <a:srgbClr val="585858"/>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wavelength (colour)</a:t>
            </a:r>
            <a:endParaRPr/>
          </a:p>
        </p:txBody>
      </p:sp>
      <p:sp>
        <p:nvSpPr>
          <p:cNvPr id="471" name="Google Shape;471;p86"/>
          <p:cNvSpPr txBox="1"/>
          <p:nvPr/>
        </p:nvSpPr>
        <p:spPr>
          <a:xfrm>
            <a:off x="311700" y="4832449"/>
            <a:ext cx="3006000" cy="14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500"/>
              <a:buFont typeface="Lato"/>
              <a:buNone/>
            </a:pPr>
            <a:r>
              <a:rPr lang="en-GB" sz="900">
                <a:latin typeface="Lato"/>
                <a:ea typeface="Lato"/>
                <a:cs typeface="Lato"/>
                <a:sym typeface="Lato"/>
              </a:rPr>
              <a:t>Source: LibreTexts - see comment</a:t>
            </a: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212"/>
          <p:cNvSpPr txBox="1"/>
          <p:nvPr/>
        </p:nvSpPr>
        <p:spPr>
          <a:xfrm>
            <a:off x="103076" y="120025"/>
            <a:ext cx="8824800" cy="386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2100"/>
              <a:buFont typeface="Helvetica Neue"/>
              <a:buNone/>
            </a:pPr>
            <a:r>
              <a:rPr b="1" lang="en-GB" sz="2550">
                <a:latin typeface="Lato"/>
                <a:ea typeface="Lato"/>
                <a:cs typeface="Lato"/>
                <a:sym typeface="Lato"/>
              </a:rPr>
              <a:t>C</a:t>
            </a:r>
            <a:r>
              <a:rPr b="1" i="0" lang="en-GB" sz="2550" u="none" cap="none" strike="noStrike">
                <a:latin typeface="Lato"/>
                <a:ea typeface="Lato"/>
                <a:cs typeface="Lato"/>
                <a:sym typeface="Lato"/>
              </a:rPr>
              <a:t>limate change </a:t>
            </a:r>
            <a:r>
              <a:rPr b="1" lang="en-GB" sz="2550">
                <a:latin typeface="Lato"/>
                <a:ea typeface="Lato"/>
                <a:cs typeface="Lato"/>
                <a:sym typeface="Lato"/>
              </a:rPr>
              <a:t>and</a:t>
            </a:r>
            <a:r>
              <a:rPr b="1" i="0" lang="en-GB" sz="2550" u="none" cap="none" strike="noStrike">
                <a:latin typeface="Lato"/>
                <a:ea typeface="Lato"/>
                <a:cs typeface="Lato"/>
                <a:sym typeface="Lato"/>
              </a:rPr>
              <a:t> anthropogenic activities</a:t>
            </a:r>
            <a:endParaRPr b="1" sz="2550">
              <a:latin typeface="Lato"/>
              <a:ea typeface="Lato"/>
              <a:cs typeface="Lato"/>
              <a:sym typeface="Lato"/>
            </a:endParaRPr>
          </a:p>
        </p:txBody>
      </p:sp>
      <p:pic>
        <p:nvPicPr>
          <p:cNvPr descr="Google Shape;1749;p66" id="1726" name="Google Shape;1726;p212"/>
          <p:cNvPicPr preferRelativeResize="0"/>
          <p:nvPr/>
        </p:nvPicPr>
        <p:blipFill rotWithShape="1">
          <a:blip r:embed="rId3">
            <a:alphaModFix/>
          </a:blip>
          <a:srcRect b="23614" l="4239" r="42305" t="39723"/>
          <a:stretch/>
        </p:blipFill>
        <p:spPr>
          <a:xfrm>
            <a:off x="4572000" y="2502300"/>
            <a:ext cx="4444084" cy="2430688"/>
          </a:xfrm>
          <a:prstGeom prst="rect">
            <a:avLst/>
          </a:prstGeom>
          <a:noFill/>
          <a:ln>
            <a:noFill/>
          </a:ln>
        </p:spPr>
      </p:pic>
      <p:pic>
        <p:nvPicPr>
          <p:cNvPr descr="Google Shape;1750;p66" id="1727" name="Google Shape;1727;p212"/>
          <p:cNvPicPr preferRelativeResize="0"/>
          <p:nvPr/>
        </p:nvPicPr>
        <p:blipFill rotWithShape="1">
          <a:blip r:embed="rId3">
            <a:alphaModFix/>
          </a:blip>
          <a:srcRect b="60932" l="3843" r="42700" t="2405"/>
          <a:stretch/>
        </p:blipFill>
        <p:spPr>
          <a:xfrm>
            <a:off x="103069" y="2502300"/>
            <a:ext cx="4444084" cy="2430686"/>
          </a:xfrm>
          <a:prstGeom prst="rect">
            <a:avLst/>
          </a:prstGeom>
          <a:noFill/>
          <a:ln>
            <a:noFill/>
          </a:ln>
        </p:spPr>
      </p:pic>
      <p:pic>
        <p:nvPicPr>
          <p:cNvPr descr="Google Shape;1751;p66" id="1728" name="Google Shape;1728;p212"/>
          <p:cNvPicPr preferRelativeResize="0"/>
          <p:nvPr/>
        </p:nvPicPr>
        <p:blipFill rotWithShape="1">
          <a:blip r:embed="rId3">
            <a:alphaModFix/>
          </a:blip>
          <a:srcRect b="28427" l="59686" r="5992" t="48921"/>
          <a:stretch/>
        </p:blipFill>
        <p:spPr>
          <a:xfrm>
            <a:off x="6138074" y="801707"/>
            <a:ext cx="2853161" cy="1501814"/>
          </a:xfrm>
          <a:prstGeom prst="rect">
            <a:avLst/>
          </a:prstGeom>
          <a:noFill/>
          <a:ln>
            <a:noFill/>
          </a:ln>
        </p:spPr>
      </p:pic>
      <p:pic>
        <p:nvPicPr>
          <p:cNvPr descr="Google Shape;1752;p66" id="1729" name="Google Shape;1729;p212"/>
          <p:cNvPicPr preferRelativeResize="0"/>
          <p:nvPr/>
        </p:nvPicPr>
        <p:blipFill rotWithShape="1">
          <a:blip r:embed="rId3">
            <a:alphaModFix/>
          </a:blip>
          <a:srcRect b="51807" l="59515" r="6163" t="25539"/>
          <a:stretch/>
        </p:blipFill>
        <p:spPr>
          <a:xfrm>
            <a:off x="3057761" y="801707"/>
            <a:ext cx="2853161" cy="1501816"/>
          </a:xfrm>
          <a:prstGeom prst="rect">
            <a:avLst/>
          </a:prstGeom>
          <a:noFill/>
          <a:ln>
            <a:noFill/>
          </a:ln>
        </p:spPr>
      </p:pic>
      <p:pic>
        <p:nvPicPr>
          <p:cNvPr descr="Google Shape;1753;p66" id="1730" name="Google Shape;1730;p212"/>
          <p:cNvPicPr preferRelativeResize="0"/>
          <p:nvPr/>
        </p:nvPicPr>
        <p:blipFill rotWithShape="1">
          <a:blip r:embed="rId3">
            <a:alphaModFix/>
          </a:blip>
          <a:srcRect b="75161" l="59515" r="6163" t="2185"/>
          <a:stretch/>
        </p:blipFill>
        <p:spPr>
          <a:xfrm>
            <a:off x="103068" y="801707"/>
            <a:ext cx="2853161" cy="1501814"/>
          </a:xfrm>
          <a:prstGeom prst="rect">
            <a:avLst/>
          </a:prstGeom>
          <a:noFill/>
          <a:ln>
            <a:noFill/>
          </a:ln>
        </p:spPr>
      </p:pic>
      <p:sp>
        <p:nvSpPr>
          <p:cNvPr id="1731" name="Google Shape;1731;p212"/>
          <p:cNvSpPr txBox="1"/>
          <p:nvPr/>
        </p:nvSpPr>
        <p:spPr>
          <a:xfrm>
            <a:off x="7771124" y="4884985"/>
            <a:ext cx="1372800" cy="221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IPCC 2013 WG1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87"/>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Energy emissions of Sun and Earth</a:t>
            </a:r>
            <a:endParaRPr/>
          </a:p>
        </p:txBody>
      </p:sp>
      <p:pic>
        <p:nvPicPr>
          <p:cNvPr descr="Google Shape;220;p25" id="477" name="Google Shape;477;p87"/>
          <p:cNvPicPr preferRelativeResize="0"/>
          <p:nvPr/>
        </p:nvPicPr>
        <p:blipFill rotWithShape="1">
          <a:blip r:embed="rId3">
            <a:alphaModFix/>
          </a:blip>
          <a:srcRect b="0" l="0" r="0" t="0"/>
          <a:stretch/>
        </p:blipFill>
        <p:spPr>
          <a:xfrm>
            <a:off x="491975" y="1132849"/>
            <a:ext cx="4080015" cy="3699594"/>
          </a:xfrm>
          <a:prstGeom prst="rect">
            <a:avLst/>
          </a:prstGeom>
          <a:noFill/>
          <a:ln>
            <a:noFill/>
          </a:ln>
        </p:spPr>
      </p:pic>
      <p:sp>
        <p:nvSpPr>
          <p:cNvPr id="478" name="Google Shape;478;p87"/>
          <p:cNvSpPr txBox="1"/>
          <p:nvPr/>
        </p:nvSpPr>
        <p:spPr>
          <a:xfrm>
            <a:off x="4917450" y="2242761"/>
            <a:ext cx="3330900" cy="1290900"/>
          </a:xfrm>
          <a:prstGeom prst="rect">
            <a:avLst/>
          </a:prstGeom>
          <a:noFill/>
          <a:ln>
            <a:noFill/>
          </a:ln>
        </p:spPr>
        <p:txBody>
          <a:bodyPr anchorCtr="0" anchor="t" bIns="34275" lIns="34275" spcFirstLastPara="1" rIns="34275" wrap="square" tIns="34275">
            <a:noAutofit/>
          </a:bodyPr>
          <a:lstStyle/>
          <a:p>
            <a:pPr indent="0" lvl="0" marL="0" marR="0" rtl="0" algn="ctr">
              <a:lnSpc>
                <a:spcPct val="115000"/>
              </a:lnSpc>
              <a:spcBef>
                <a:spcPts val="0"/>
              </a:spcBef>
              <a:spcAft>
                <a:spcPts val="0"/>
              </a:spcAft>
              <a:buNone/>
            </a:pPr>
            <a:r>
              <a:rPr lang="en-GB" sz="1800">
                <a:latin typeface="Lato Light"/>
                <a:ea typeface="Lato Light"/>
                <a:cs typeface="Lato Light"/>
                <a:sym typeface="Lato Light"/>
              </a:rPr>
              <a:t>Like every piece of matter, </a:t>
            </a:r>
            <a:br>
              <a:rPr lang="en-GB" sz="1800">
                <a:latin typeface="Lato Light"/>
                <a:ea typeface="Lato Light"/>
                <a:cs typeface="Lato Light"/>
                <a:sym typeface="Lato Light"/>
              </a:rPr>
            </a:br>
            <a:r>
              <a:rPr lang="en-GB" sz="1800">
                <a:latin typeface="Lato Light"/>
                <a:ea typeface="Lato Light"/>
                <a:cs typeface="Lato Light"/>
                <a:sym typeface="Lato Light"/>
              </a:rPr>
              <a:t>the Sun and the Earth emit </a:t>
            </a:r>
            <a:br>
              <a:rPr lang="en-GB" sz="1800">
                <a:latin typeface="Lato Light"/>
                <a:ea typeface="Lato Light"/>
                <a:cs typeface="Lato Light"/>
                <a:sym typeface="Lato Light"/>
              </a:rPr>
            </a:br>
            <a:r>
              <a:rPr lang="en-GB" sz="1800">
                <a:latin typeface="Lato Light"/>
                <a:ea typeface="Lato Light"/>
                <a:cs typeface="Lato Light"/>
                <a:sym typeface="Lato Light"/>
              </a:rPr>
              <a:t>an</a:t>
            </a:r>
            <a:r>
              <a:rPr lang="en-GB" sz="1800">
                <a:latin typeface="Lato Light"/>
                <a:ea typeface="Lato Light"/>
                <a:cs typeface="Lato Light"/>
                <a:sym typeface="Lato Light"/>
              </a:rPr>
              <a:t> </a:t>
            </a:r>
            <a:r>
              <a:rPr b="1" lang="en-GB" sz="1800">
                <a:latin typeface="Lato"/>
                <a:ea typeface="Lato"/>
                <a:cs typeface="Lato"/>
                <a:sym typeface="Lato"/>
              </a:rPr>
              <a:t>electromagnetic spectrum</a:t>
            </a:r>
            <a:r>
              <a:rPr lang="en-GB" sz="1800">
                <a:latin typeface="Lato Light"/>
                <a:ea typeface="Lato Light"/>
                <a:cs typeface="Lato Light"/>
                <a:sym typeface="Lato Light"/>
              </a:rPr>
              <a:t> depending on their respective temperatures</a:t>
            </a:r>
            <a:endParaRPr sz="1800"/>
          </a:p>
        </p:txBody>
      </p:sp>
      <p:sp>
        <p:nvSpPr>
          <p:cNvPr id="479" name="Google Shape;479;p87"/>
          <p:cNvSpPr txBox="1"/>
          <p:nvPr/>
        </p:nvSpPr>
        <p:spPr>
          <a:xfrm>
            <a:off x="311700" y="4832449"/>
            <a:ext cx="3006000" cy="14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500"/>
              <a:buFont typeface="Lato"/>
              <a:buNone/>
            </a:pPr>
            <a:r>
              <a:rPr lang="en-GB" sz="900">
                <a:latin typeface="Lato"/>
                <a:ea typeface="Lato"/>
                <a:cs typeface="Lato"/>
                <a:sym typeface="Lato"/>
              </a:rPr>
              <a:t>Generalic (2018) - see comment</a:t>
            </a: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84" name="Shape 484"/>
        <p:cNvGrpSpPr/>
        <p:nvPr/>
      </p:nvGrpSpPr>
      <p:grpSpPr>
        <a:xfrm>
          <a:off x="0" y="0"/>
          <a:ext cx="0" cy="0"/>
          <a:chOff x="0" y="0"/>
          <a:chExt cx="0" cy="0"/>
        </a:xfrm>
      </p:grpSpPr>
      <p:pic>
        <p:nvPicPr>
          <p:cNvPr id="485" name="Google Shape;485;p88"/>
          <p:cNvPicPr preferRelativeResize="0"/>
          <p:nvPr/>
        </p:nvPicPr>
        <p:blipFill>
          <a:blip r:embed="rId3">
            <a:alphaModFix/>
          </a:blip>
          <a:stretch>
            <a:fillRect/>
          </a:stretch>
        </p:blipFill>
        <p:spPr>
          <a:xfrm>
            <a:off x="-100" y="0"/>
            <a:ext cx="8994099" cy="5143500"/>
          </a:xfrm>
          <a:prstGeom prst="rect">
            <a:avLst/>
          </a:prstGeom>
          <a:noFill/>
          <a:ln>
            <a:noFill/>
          </a:ln>
        </p:spPr>
      </p:pic>
      <p:pic>
        <p:nvPicPr>
          <p:cNvPr id="486" name="Google Shape;486;p88"/>
          <p:cNvPicPr preferRelativeResize="0"/>
          <p:nvPr/>
        </p:nvPicPr>
        <p:blipFill rotWithShape="1">
          <a:blip r:embed="rId4">
            <a:alphaModFix/>
          </a:blip>
          <a:srcRect b="0" l="0" r="0" t="0"/>
          <a:stretch/>
        </p:blipFill>
        <p:spPr>
          <a:xfrm>
            <a:off x="4875128" y="1479676"/>
            <a:ext cx="2018473" cy="2018499"/>
          </a:xfrm>
          <a:prstGeom prst="rect">
            <a:avLst/>
          </a:prstGeom>
          <a:noFill/>
          <a:ln>
            <a:noFill/>
          </a:ln>
        </p:spPr>
      </p:pic>
      <p:sp>
        <p:nvSpPr>
          <p:cNvPr id="487" name="Google Shape;487;p88"/>
          <p:cNvSpPr/>
          <p:nvPr/>
        </p:nvSpPr>
        <p:spPr>
          <a:xfrm rot="-6731906">
            <a:off x="4413473" y="2659977"/>
            <a:ext cx="385903" cy="758604"/>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8" name="Google Shape;488;p88"/>
          <p:cNvSpPr/>
          <p:nvPr/>
        </p:nvSpPr>
        <p:spPr>
          <a:xfrm rot="5400000">
            <a:off x="2063247" y="1692270"/>
            <a:ext cx="835800" cy="1649400"/>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9" name="Google Shape;489;p88"/>
          <p:cNvSpPr/>
          <p:nvPr/>
        </p:nvSpPr>
        <p:spPr>
          <a:xfrm flipH="1" rot="-4113758">
            <a:off x="4372898" y="1633853"/>
            <a:ext cx="385790" cy="758765"/>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0" name="Google Shape;490;p88"/>
          <p:cNvSpPr/>
          <p:nvPr/>
        </p:nvSpPr>
        <p:spPr>
          <a:xfrm rot="6759250">
            <a:off x="1254376" y="4244579"/>
            <a:ext cx="385546" cy="758954"/>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1" name="Google Shape;491;p88"/>
          <p:cNvSpPr/>
          <p:nvPr/>
        </p:nvSpPr>
        <p:spPr>
          <a:xfrm flipH="1" rot="6402979">
            <a:off x="1615482" y="3306912"/>
            <a:ext cx="385908" cy="758915"/>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2" name="Google Shape;492;p88"/>
          <p:cNvSpPr/>
          <p:nvPr/>
        </p:nvSpPr>
        <p:spPr>
          <a:xfrm rot="3918301">
            <a:off x="1598740" y="913452"/>
            <a:ext cx="419352" cy="758728"/>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3" name="Google Shape;493;p88"/>
          <p:cNvSpPr/>
          <p:nvPr/>
        </p:nvSpPr>
        <p:spPr>
          <a:xfrm flipH="1" rot="3472026">
            <a:off x="1172616" y="55877"/>
            <a:ext cx="385798" cy="758686"/>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4" name="Google Shape;494;p88"/>
          <p:cNvSpPr txBox="1"/>
          <p:nvPr/>
        </p:nvSpPr>
        <p:spPr>
          <a:xfrm>
            <a:off x="2877773" y="4415336"/>
            <a:ext cx="6091500" cy="715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800">
                <a:solidFill>
                  <a:schemeClr val="dk1"/>
                </a:solidFill>
                <a:latin typeface="Lato Light"/>
                <a:ea typeface="Lato Light"/>
                <a:cs typeface="Lato Light"/>
                <a:sym typeface="Lato Light"/>
              </a:rPr>
              <a:t>Surface temperature for Earth as simple sphere:</a:t>
            </a:r>
            <a:r>
              <a:rPr lang="en-GB" sz="1800">
                <a:latin typeface="Lato Light"/>
                <a:ea typeface="Lato Light"/>
                <a:cs typeface="Lato Light"/>
                <a:sym typeface="Lato Light"/>
              </a:rPr>
              <a:t> </a:t>
            </a:r>
            <a:r>
              <a:rPr b="1" lang="en-GB" sz="1800">
                <a:solidFill>
                  <a:schemeClr val="dk1"/>
                </a:solidFill>
                <a:latin typeface="Lato"/>
                <a:ea typeface="Lato"/>
                <a:cs typeface="Lato"/>
                <a:sym typeface="Lato"/>
              </a:rPr>
              <a:t>-18 °C</a:t>
            </a:r>
            <a:endParaRPr b="1" sz="1800">
              <a:latin typeface="Lato"/>
              <a:ea typeface="Lato"/>
              <a:cs typeface="Lato"/>
              <a:sym typeface="Lato"/>
            </a:endParaRPr>
          </a:p>
        </p:txBody>
      </p:sp>
      <p:sp>
        <p:nvSpPr>
          <p:cNvPr id="495" name="Google Shape;495;p88"/>
          <p:cNvSpPr txBox="1"/>
          <p:nvPr/>
        </p:nvSpPr>
        <p:spPr>
          <a:xfrm>
            <a:off x="6144000" y="4841925"/>
            <a:ext cx="30000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Lato"/>
                <a:ea typeface="Lato"/>
                <a:cs typeface="Lato"/>
                <a:sym typeface="Lato"/>
              </a:rPr>
              <a:t>Source:  NASA </a:t>
            </a:r>
            <a:endParaRPr sz="900">
              <a:solidFill>
                <a:schemeClr val="lt1"/>
              </a:solidFill>
              <a:latin typeface="Lato"/>
              <a:ea typeface="Lato"/>
              <a:cs typeface="Lato"/>
              <a:sym typeface="Lato"/>
            </a:endParaRPr>
          </a:p>
          <a:p>
            <a:pPr indent="0" lvl="0" marL="0" rtl="0" algn="r">
              <a:spcBef>
                <a:spcPts val="0"/>
              </a:spcBef>
              <a:spcAft>
                <a:spcPts val="0"/>
              </a:spcAft>
              <a:buNone/>
            </a:pPr>
            <a:r>
              <a:rPr lang="en-GB" sz="900">
                <a:solidFill>
                  <a:schemeClr val="lt1"/>
                </a:solidFill>
                <a:latin typeface="Lato"/>
                <a:ea typeface="Lato"/>
                <a:cs typeface="Lato"/>
                <a:sym typeface="Lato"/>
              </a:rPr>
              <a:t>           </a:t>
            </a:r>
            <a:endParaRPr sz="9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00" name="Shape 500"/>
        <p:cNvGrpSpPr/>
        <p:nvPr/>
      </p:nvGrpSpPr>
      <p:grpSpPr>
        <a:xfrm>
          <a:off x="0" y="0"/>
          <a:ext cx="0" cy="0"/>
          <a:chOff x="0" y="0"/>
          <a:chExt cx="0" cy="0"/>
        </a:xfrm>
      </p:grpSpPr>
      <p:pic>
        <p:nvPicPr>
          <p:cNvPr id="501" name="Google Shape;501;p89"/>
          <p:cNvPicPr preferRelativeResize="0"/>
          <p:nvPr/>
        </p:nvPicPr>
        <p:blipFill>
          <a:blip r:embed="rId3">
            <a:alphaModFix/>
          </a:blip>
          <a:stretch>
            <a:fillRect/>
          </a:stretch>
        </p:blipFill>
        <p:spPr>
          <a:xfrm>
            <a:off x="-100" y="0"/>
            <a:ext cx="8994099" cy="5143500"/>
          </a:xfrm>
          <a:prstGeom prst="rect">
            <a:avLst/>
          </a:prstGeom>
          <a:noFill/>
          <a:ln>
            <a:noFill/>
          </a:ln>
        </p:spPr>
      </p:pic>
      <p:pic>
        <p:nvPicPr>
          <p:cNvPr id="502" name="Google Shape;502;p89"/>
          <p:cNvPicPr preferRelativeResize="0"/>
          <p:nvPr/>
        </p:nvPicPr>
        <p:blipFill rotWithShape="1">
          <a:blip r:embed="rId4">
            <a:alphaModFix/>
          </a:blip>
          <a:srcRect b="0" l="0" r="0" t="0"/>
          <a:stretch/>
        </p:blipFill>
        <p:spPr>
          <a:xfrm>
            <a:off x="4875128" y="1479676"/>
            <a:ext cx="2018473" cy="2018499"/>
          </a:xfrm>
          <a:prstGeom prst="rect">
            <a:avLst/>
          </a:prstGeom>
          <a:noFill/>
          <a:ln>
            <a:noFill/>
          </a:ln>
        </p:spPr>
      </p:pic>
      <p:sp>
        <p:nvSpPr>
          <p:cNvPr id="503" name="Google Shape;503;p89"/>
          <p:cNvSpPr/>
          <p:nvPr/>
        </p:nvSpPr>
        <p:spPr>
          <a:xfrm>
            <a:off x="5679213" y="764750"/>
            <a:ext cx="385800" cy="758700"/>
          </a:xfrm>
          <a:prstGeom prst="up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4" name="Google Shape;504;p89"/>
          <p:cNvSpPr/>
          <p:nvPr/>
        </p:nvSpPr>
        <p:spPr>
          <a:xfrm flipH="1" rot="10800000">
            <a:off x="5730648" y="3477559"/>
            <a:ext cx="385800" cy="758700"/>
          </a:xfrm>
          <a:prstGeom prst="up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5" name="Google Shape;505;p89"/>
          <p:cNvSpPr/>
          <p:nvPr/>
        </p:nvSpPr>
        <p:spPr>
          <a:xfrm rot="-5400000">
            <a:off x="4329601" y="2137613"/>
            <a:ext cx="385800" cy="758700"/>
          </a:xfrm>
          <a:prstGeom prst="up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6" name="Google Shape;506;p89"/>
          <p:cNvSpPr/>
          <p:nvPr/>
        </p:nvSpPr>
        <p:spPr>
          <a:xfrm rot="-6731906">
            <a:off x="4413473" y="2659977"/>
            <a:ext cx="385903" cy="758604"/>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7" name="Google Shape;507;p89"/>
          <p:cNvSpPr/>
          <p:nvPr/>
        </p:nvSpPr>
        <p:spPr>
          <a:xfrm rot="5400000">
            <a:off x="2063247" y="1692270"/>
            <a:ext cx="835800" cy="1649400"/>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8" name="Google Shape;508;p89"/>
          <p:cNvSpPr/>
          <p:nvPr/>
        </p:nvSpPr>
        <p:spPr>
          <a:xfrm rot="5400000">
            <a:off x="7036837" y="2099612"/>
            <a:ext cx="385800" cy="758700"/>
          </a:xfrm>
          <a:prstGeom prst="up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9" name="Google Shape;509;p89"/>
          <p:cNvSpPr/>
          <p:nvPr/>
        </p:nvSpPr>
        <p:spPr>
          <a:xfrm flipH="1" rot="-4113758">
            <a:off x="4372898" y="1633853"/>
            <a:ext cx="385790" cy="758765"/>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0" name="Google Shape;510;p89"/>
          <p:cNvSpPr/>
          <p:nvPr/>
        </p:nvSpPr>
        <p:spPr>
          <a:xfrm rot="-3040755">
            <a:off x="4634494" y="1197056"/>
            <a:ext cx="385853" cy="758724"/>
          </a:xfrm>
          <a:prstGeom prst="up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1" name="Google Shape;511;p89"/>
          <p:cNvSpPr/>
          <p:nvPr/>
        </p:nvSpPr>
        <p:spPr>
          <a:xfrm flipH="1" rot="2830485">
            <a:off x="6683474" y="1167692"/>
            <a:ext cx="385722" cy="758505"/>
          </a:xfrm>
          <a:prstGeom prst="up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2" name="Google Shape;512;p89"/>
          <p:cNvSpPr/>
          <p:nvPr/>
        </p:nvSpPr>
        <p:spPr>
          <a:xfrm rot="7629834">
            <a:off x="6692844" y="3038179"/>
            <a:ext cx="385865" cy="758651"/>
          </a:xfrm>
          <a:prstGeom prst="up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3" name="Google Shape;513;p89"/>
          <p:cNvSpPr/>
          <p:nvPr/>
        </p:nvSpPr>
        <p:spPr>
          <a:xfrm flipH="1" rot="-8256926">
            <a:off x="4774794" y="3176123"/>
            <a:ext cx="385846" cy="758736"/>
          </a:xfrm>
          <a:prstGeom prst="upArrow">
            <a:avLst>
              <a:gd fmla="val 50000" name="adj1"/>
              <a:gd fmla="val 50000" name="adj2"/>
            </a:avLst>
          </a:prstGeom>
          <a:solidFill>
            <a:schemeClr val="accent2"/>
          </a:solid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4" name="Google Shape;514;p89"/>
          <p:cNvSpPr/>
          <p:nvPr/>
        </p:nvSpPr>
        <p:spPr>
          <a:xfrm rot="6759250">
            <a:off x="1254376" y="4244579"/>
            <a:ext cx="385546" cy="758954"/>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5" name="Google Shape;515;p89"/>
          <p:cNvSpPr/>
          <p:nvPr/>
        </p:nvSpPr>
        <p:spPr>
          <a:xfrm flipH="1" rot="6402979">
            <a:off x="1615482" y="3306912"/>
            <a:ext cx="385908" cy="758915"/>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6" name="Google Shape;516;p89"/>
          <p:cNvSpPr/>
          <p:nvPr/>
        </p:nvSpPr>
        <p:spPr>
          <a:xfrm rot="3918301">
            <a:off x="1598740" y="913452"/>
            <a:ext cx="419352" cy="758728"/>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7" name="Google Shape;517;p89"/>
          <p:cNvSpPr/>
          <p:nvPr/>
        </p:nvSpPr>
        <p:spPr>
          <a:xfrm flipH="1" rot="3472026">
            <a:off x="1172616" y="55877"/>
            <a:ext cx="385798" cy="758686"/>
          </a:xfrm>
          <a:prstGeom prst="up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8" name="Google Shape;518;p89"/>
          <p:cNvSpPr txBox="1"/>
          <p:nvPr/>
        </p:nvSpPr>
        <p:spPr>
          <a:xfrm>
            <a:off x="2877773" y="4415336"/>
            <a:ext cx="6091500" cy="715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800">
                <a:solidFill>
                  <a:schemeClr val="dk1"/>
                </a:solidFill>
                <a:latin typeface="Lato Light"/>
                <a:ea typeface="Lato Light"/>
                <a:cs typeface="Lato Light"/>
                <a:sym typeface="Lato Light"/>
              </a:rPr>
              <a:t>Surface temperature for Earth as simple sphere:</a:t>
            </a:r>
            <a:r>
              <a:rPr lang="en-GB" sz="1800">
                <a:latin typeface="Lato Light"/>
                <a:ea typeface="Lato Light"/>
                <a:cs typeface="Lato Light"/>
                <a:sym typeface="Lato Light"/>
              </a:rPr>
              <a:t> </a:t>
            </a:r>
            <a:r>
              <a:rPr b="1" lang="en-GB" sz="1800">
                <a:solidFill>
                  <a:schemeClr val="dk1"/>
                </a:solidFill>
                <a:latin typeface="Lato"/>
                <a:ea typeface="Lato"/>
                <a:cs typeface="Lato"/>
                <a:sym typeface="Lato"/>
              </a:rPr>
              <a:t>-18 °C</a:t>
            </a:r>
            <a:endParaRPr b="1" sz="1800">
              <a:latin typeface="Lato"/>
              <a:ea typeface="Lato"/>
              <a:cs typeface="Lato"/>
              <a:sym typeface="Lato"/>
            </a:endParaRPr>
          </a:p>
        </p:txBody>
      </p:sp>
      <p:sp>
        <p:nvSpPr>
          <p:cNvPr id="519" name="Google Shape;519;p89"/>
          <p:cNvSpPr txBox="1"/>
          <p:nvPr/>
        </p:nvSpPr>
        <p:spPr>
          <a:xfrm>
            <a:off x="2877773" y="4415336"/>
            <a:ext cx="6091500" cy="715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800">
                <a:solidFill>
                  <a:srgbClr val="FFFFFF"/>
                </a:solidFill>
                <a:latin typeface="Lato Light"/>
                <a:ea typeface="Lato Light"/>
                <a:cs typeface="Lato Light"/>
                <a:sym typeface="Lato Light"/>
              </a:rPr>
              <a:t>Surface temperature for Earth as simple sphere: </a:t>
            </a:r>
            <a:r>
              <a:rPr b="1" lang="en-GB" sz="1800">
                <a:solidFill>
                  <a:srgbClr val="FFFFFF"/>
                </a:solidFill>
                <a:latin typeface="Lato"/>
                <a:ea typeface="Lato"/>
                <a:cs typeface="Lato"/>
                <a:sym typeface="Lato"/>
              </a:rPr>
              <a:t>-18 °C</a:t>
            </a:r>
            <a:endParaRPr b="1" sz="1800">
              <a:solidFill>
                <a:srgbClr val="FFFFFF"/>
              </a:solidFill>
              <a:latin typeface="Lato"/>
              <a:ea typeface="Lato"/>
              <a:cs typeface="Lato"/>
              <a:sym typeface="Lato"/>
            </a:endParaRPr>
          </a:p>
          <a:p>
            <a:pPr indent="0" lvl="0" marL="0" marR="0" rtl="0" algn="ctr">
              <a:spcBef>
                <a:spcPts val="0"/>
              </a:spcBef>
              <a:spcAft>
                <a:spcPts val="0"/>
              </a:spcAft>
              <a:buNone/>
            </a:pPr>
            <a:r>
              <a:rPr b="1" lang="en-GB" sz="1800">
                <a:solidFill>
                  <a:srgbClr val="FFFFFF"/>
                </a:solidFill>
                <a:latin typeface="Lato"/>
                <a:ea typeface="Lato"/>
                <a:cs typeface="Lato"/>
                <a:sym typeface="Lato"/>
              </a:rPr>
              <a:t>→ something is missing</a:t>
            </a:r>
            <a:endParaRPr b="1" sz="1800">
              <a:solidFill>
                <a:srgbClr val="FFFFFF"/>
              </a:solidFill>
              <a:latin typeface="Lato"/>
              <a:ea typeface="Lato"/>
              <a:cs typeface="Lato"/>
              <a:sym typeface="Lato"/>
            </a:endParaRPr>
          </a:p>
        </p:txBody>
      </p:sp>
      <p:sp>
        <p:nvSpPr>
          <p:cNvPr id="520" name="Google Shape;520;p89"/>
          <p:cNvSpPr txBox="1"/>
          <p:nvPr/>
        </p:nvSpPr>
        <p:spPr>
          <a:xfrm>
            <a:off x="6144000" y="4841925"/>
            <a:ext cx="30000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Lato"/>
                <a:ea typeface="Lato"/>
                <a:cs typeface="Lato"/>
                <a:sym typeface="Lato"/>
              </a:rPr>
              <a:t>Source:  NASA </a:t>
            </a:r>
            <a:endParaRPr sz="900">
              <a:solidFill>
                <a:schemeClr val="lt1"/>
              </a:solidFill>
              <a:latin typeface="Lato"/>
              <a:ea typeface="Lato"/>
              <a:cs typeface="Lato"/>
              <a:sym typeface="Lato"/>
            </a:endParaRPr>
          </a:p>
          <a:p>
            <a:pPr indent="0" lvl="0" marL="0" rtl="0" algn="r">
              <a:spcBef>
                <a:spcPts val="0"/>
              </a:spcBef>
              <a:spcAft>
                <a:spcPts val="0"/>
              </a:spcAft>
              <a:buNone/>
            </a:pPr>
            <a:r>
              <a:rPr lang="en-GB" sz="900">
                <a:solidFill>
                  <a:schemeClr val="lt1"/>
                </a:solidFill>
                <a:latin typeface="Lato"/>
                <a:ea typeface="Lato"/>
                <a:cs typeface="Lato"/>
                <a:sym typeface="Lato"/>
              </a:rPr>
              <a:t>           </a:t>
            </a:r>
            <a:endParaRPr sz="9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descr="Image" id="525" name="Google Shape;525;p90"/>
          <p:cNvPicPr preferRelativeResize="0"/>
          <p:nvPr/>
        </p:nvPicPr>
        <p:blipFill rotWithShape="1">
          <a:blip r:embed="rId3">
            <a:alphaModFix/>
          </a:blip>
          <a:srcRect b="0" l="0" r="0" t="0"/>
          <a:stretch/>
        </p:blipFill>
        <p:spPr>
          <a:xfrm>
            <a:off x="-766" y="0"/>
            <a:ext cx="9145532" cy="5143500"/>
          </a:xfrm>
          <a:prstGeom prst="rect">
            <a:avLst/>
          </a:prstGeom>
          <a:noFill/>
          <a:ln>
            <a:noFill/>
          </a:ln>
        </p:spPr>
      </p:pic>
      <p:pic>
        <p:nvPicPr>
          <p:cNvPr descr="Image" id="526" name="Google Shape;526;p90"/>
          <p:cNvPicPr preferRelativeResize="0"/>
          <p:nvPr/>
        </p:nvPicPr>
        <p:blipFill rotWithShape="1">
          <a:blip r:embed="rId4">
            <a:alphaModFix/>
          </a:blip>
          <a:srcRect b="0" l="0" r="0" t="0"/>
          <a:stretch/>
        </p:blipFill>
        <p:spPr>
          <a:xfrm>
            <a:off x="1703689" y="15522"/>
            <a:ext cx="4551461" cy="2674193"/>
          </a:xfrm>
          <a:prstGeom prst="rect">
            <a:avLst/>
          </a:prstGeom>
          <a:noFill/>
          <a:ln>
            <a:noFill/>
          </a:ln>
        </p:spPr>
      </p:pic>
      <p:sp>
        <p:nvSpPr>
          <p:cNvPr id="527" name="Google Shape;527;p90"/>
          <p:cNvSpPr txBox="1"/>
          <p:nvPr/>
        </p:nvSpPr>
        <p:spPr>
          <a:xfrm>
            <a:off x="2296192" y="362201"/>
            <a:ext cx="4551600" cy="216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ato"/>
              <a:buNone/>
            </a:pPr>
            <a:r>
              <a:rPr b="0" i="0" lang="en-GB" sz="1400" u="none" cap="none" strike="noStrike">
                <a:solidFill>
                  <a:srgbClr val="FFFFFF"/>
                </a:solidFill>
                <a:latin typeface="Lato"/>
                <a:ea typeface="Lato"/>
                <a:cs typeface="Lato"/>
                <a:sym typeface="Lato"/>
              </a:rPr>
              <a:t>Sunlight comes into the atmosphere</a:t>
            </a:r>
            <a:endParaRPr/>
          </a:p>
        </p:txBody>
      </p:sp>
      <p:sp>
        <p:nvSpPr>
          <p:cNvPr id="528" name="Google Shape;528;p90"/>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descr="Image" id="533" name="Google Shape;533;p91"/>
          <p:cNvPicPr preferRelativeResize="0"/>
          <p:nvPr/>
        </p:nvPicPr>
        <p:blipFill rotWithShape="1">
          <a:blip r:embed="rId3">
            <a:alphaModFix/>
          </a:blip>
          <a:srcRect b="0" l="0" r="0" t="0"/>
          <a:stretch/>
        </p:blipFill>
        <p:spPr>
          <a:xfrm>
            <a:off x="-766" y="0"/>
            <a:ext cx="9145532" cy="5143500"/>
          </a:xfrm>
          <a:prstGeom prst="rect">
            <a:avLst/>
          </a:prstGeom>
          <a:noFill/>
          <a:ln>
            <a:noFill/>
          </a:ln>
        </p:spPr>
      </p:pic>
      <p:sp>
        <p:nvSpPr>
          <p:cNvPr id="534" name="Google Shape;534;p91"/>
          <p:cNvSpPr txBox="1"/>
          <p:nvPr/>
        </p:nvSpPr>
        <p:spPr>
          <a:xfrm>
            <a:off x="2296202" y="254352"/>
            <a:ext cx="4551600" cy="43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ato"/>
              <a:buNone/>
            </a:pPr>
            <a:r>
              <a:rPr lang="en-GB">
                <a:solidFill>
                  <a:srgbClr val="FFFFFF"/>
                </a:solidFill>
                <a:latin typeface="Lato"/>
                <a:ea typeface="Lato"/>
                <a:cs typeface="Lato"/>
                <a:sym typeface="Lato"/>
              </a:rPr>
              <a:t>A s</a:t>
            </a:r>
            <a:r>
              <a:rPr b="0" i="0" lang="en-GB" sz="1400" u="none" cap="none" strike="noStrike">
                <a:solidFill>
                  <a:srgbClr val="FFFFFF"/>
                </a:solidFill>
                <a:latin typeface="Lato"/>
                <a:ea typeface="Lato"/>
                <a:cs typeface="Lato"/>
                <a:sym typeface="Lato"/>
              </a:rPr>
              <a:t>mall part of the radiation is absorbed, small part is reflected by the clouds, most of it goes through the atmosphere</a:t>
            </a:r>
            <a:endParaRPr/>
          </a:p>
        </p:txBody>
      </p:sp>
      <p:sp>
        <p:nvSpPr>
          <p:cNvPr id="535" name="Google Shape;535;p91"/>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74"/>
          <p:cNvPicPr preferRelativeResize="0"/>
          <p:nvPr/>
        </p:nvPicPr>
        <p:blipFill rotWithShape="1">
          <a:blip r:embed="rId3">
            <a:alphaModFix/>
          </a:blip>
          <a:srcRect b="1763" l="0" r="0" t="13862"/>
          <a:stretch/>
        </p:blipFill>
        <p:spPr>
          <a:xfrm>
            <a:off x="0" y="0"/>
            <a:ext cx="9144000" cy="5143503"/>
          </a:xfrm>
          <a:prstGeom prst="rect">
            <a:avLst/>
          </a:prstGeom>
          <a:noFill/>
          <a:ln>
            <a:noFill/>
          </a:ln>
        </p:spPr>
      </p:pic>
      <p:sp>
        <p:nvSpPr>
          <p:cNvPr id="323" name="Google Shape;323;p74"/>
          <p:cNvSpPr txBox="1"/>
          <p:nvPr>
            <p:ph type="title"/>
          </p:nvPr>
        </p:nvSpPr>
        <p:spPr>
          <a:xfrm>
            <a:off x="311699" y="2836649"/>
            <a:ext cx="8520600" cy="841800"/>
          </a:xfrm>
          <a:prstGeom prst="rect">
            <a:avLst/>
          </a:prstGeom>
        </p:spPr>
        <p:txBody>
          <a:bodyPr anchorCtr="0" anchor="ctr" bIns="91400" lIns="91400" spcFirstLastPara="1" rIns="91400" wrap="square" tIns="91400">
            <a:noAutofit/>
          </a:bodyPr>
          <a:lstStyle/>
          <a:p>
            <a:pPr indent="0" lvl="0" marL="457200" rtl="0" algn="ctr">
              <a:spcBef>
                <a:spcPts val="0"/>
              </a:spcBef>
              <a:spcAft>
                <a:spcPts val="0"/>
              </a:spcAft>
              <a:buNone/>
            </a:pPr>
            <a:r>
              <a:rPr lang="en-GB">
                <a:solidFill>
                  <a:srgbClr val="FFFFFF"/>
                </a:solidFill>
                <a:latin typeface="Lato"/>
                <a:ea typeface="Lato"/>
                <a:cs typeface="Lato"/>
                <a:sym typeface="Lato"/>
              </a:rPr>
              <a:t>What is climate?</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pic>
        <p:nvPicPr>
          <p:cNvPr descr="Image" id="540" name="Google Shape;540;p92"/>
          <p:cNvPicPr preferRelativeResize="0"/>
          <p:nvPr/>
        </p:nvPicPr>
        <p:blipFill rotWithShape="1">
          <a:blip r:embed="rId3">
            <a:alphaModFix/>
          </a:blip>
          <a:srcRect b="0" l="0" r="0" t="0"/>
          <a:stretch/>
        </p:blipFill>
        <p:spPr>
          <a:xfrm>
            <a:off x="-5125" y="-2225"/>
            <a:ext cx="9130075" cy="5126675"/>
          </a:xfrm>
          <a:prstGeom prst="rect">
            <a:avLst/>
          </a:prstGeom>
          <a:noFill/>
          <a:ln>
            <a:noFill/>
          </a:ln>
        </p:spPr>
      </p:pic>
      <p:pic>
        <p:nvPicPr>
          <p:cNvPr descr="Image" id="541" name="Google Shape;541;p92"/>
          <p:cNvPicPr preferRelativeResize="0"/>
          <p:nvPr/>
        </p:nvPicPr>
        <p:blipFill rotWithShape="1">
          <a:blip r:embed="rId3">
            <a:alphaModFix/>
          </a:blip>
          <a:srcRect b="0" l="0" r="0" t="0"/>
          <a:stretch/>
        </p:blipFill>
        <p:spPr>
          <a:xfrm>
            <a:off x="13925" y="16825"/>
            <a:ext cx="9130075" cy="5126675"/>
          </a:xfrm>
          <a:prstGeom prst="rect">
            <a:avLst/>
          </a:prstGeom>
          <a:noFill/>
          <a:ln>
            <a:noFill/>
          </a:ln>
        </p:spPr>
      </p:pic>
      <p:sp>
        <p:nvSpPr>
          <p:cNvPr id="542" name="Google Shape;542;p92"/>
          <p:cNvSpPr txBox="1"/>
          <p:nvPr/>
        </p:nvSpPr>
        <p:spPr>
          <a:xfrm>
            <a:off x="2518148" y="324304"/>
            <a:ext cx="4551600" cy="216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ato"/>
              <a:buNone/>
            </a:pPr>
            <a:r>
              <a:rPr lang="en-GB">
                <a:solidFill>
                  <a:srgbClr val="FFFFFF"/>
                </a:solidFill>
                <a:latin typeface="Lato"/>
                <a:ea typeface="Lato"/>
                <a:cs typeface="Lato"/>
                <a:sym typeface="Lato"/>
              </a:rPr>
              <a:t>Another fraction is reflected by the surface</a:t>
            </a:r>
            <a:endParaRPr/>
          </a:p>
        </p:txBody>
      </p:sp>
      <p:sp>
        <p:nvSpPr>
          <p:cNvPr id="543" name="Google Shape;543;p92"/>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pic>
        <p:nvPicPr>
          <p:cNvPr id="548" name="Google Shape;548;p93"/>
          <p:cNvPicPr preferRelativeResize="0"/>
          <p:nvPr/>
        </p:nvPicPr>
        <p:blipFill rotWithShape="1">
          <a:blip r:embed="rId3">
            <a:alphaModFix/>
          </a:blip>
          <a:srcRect b="0" l="0" r="53257" t="0"/>
          <a:stretch/>
        </p:blipFill>
        <p:spPr>
          <a:xfrm>
            <a:off x="347575" y="659425"/>
            <a:ext cx="3949125" cy="4129450"/>
          </a:xfrm>
          <a:prstGeom prst="rect">
            <a:avLst/>
          </a:prstGeom>
          <a:noFill/>
          <a:ln>
            <a:noFill/>
          </a:ln>
        </p:spPr>
      </p:pic>
      <p:sp>
        <p:nvSpPr>
          <p:cNvPr id="549" name="Google Shape;549;p93"/>
          <p:cNvSpPr txBox="1"/>
          <p:nvPr/>
        </p:nvSpPr>
        <p:spPr>
          <a:xfrm>
            <a:off x="1111854" y="221493"/>
            <a:ext cx="24207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000000"/>
                </a:solidFill>
                <a:latin typeface="Lato"/>
                <a:ea typeface="Lato"/>
                <a:cs typeface="Lato"/>
                <a:sym typeface="Lato"/>
              </a:rPr>
              <a:t>Visible spectral range</a:t>
            </a:r>
            <a:endParaRPr b="1" sz="1100">
              <a:latin typeface="Lato"/>
              <a:ea typeface="Lato"/>
              <a:cs typeface="Lato"/>
              <a:sym typeface="Lato"/>
            </a:endParaRPr>
          </a:p>
        </p:txBody>
      </p:sp>
      <p:sp>
        <p:nvSpPr>
          <p:cNvPr id="550" name="Google Shape;550;p93"/>
          <p:cNvSpPr txBox="1"/>
          <p:nvPr/>
        </p:nvSpPr>
        <p:spPr>
          <a:xfrm>
            <a:off x="311700" y="4832449"/>
            <a:ext cx="3006000" cy="14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500"/>
              <a:buFont typeface="Lato"/>
              <a:buNone/>
            </a:pPr>
            <a:r>
              <a:rPr lang="en-GB" sz="900">
                <a:latin typeface="Lato"/>
                <a:ea typeface="Lato"/>
                <a:cs typeface="Lato"/>
                <a:sym typeface="Lato"/>
              </a:rPr>
              <a:t>Source: see comment</a:t>
            </a: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descr="Image" id="555" name="Google Shape;555;p94"/>
          <p:cNvPicPr preferRelativeResize="0"/>
          <p:nvPr/>
        </p:nvPicPr>
        <p:blipFill rotWithShape="1">
          <a:blip r:embed="rId3">
            <a:alphaModFix/>
          </a:blip>
          <a:srcRect b="0" l="0" r="0" t="0"/>
          <a:stretch/>
        </p:blipFill>
        <p:spPr>
          <a:xfrm>
            <a:off x="-465" y="0"/>
            <a:ext cx="9144930" cy="5143500"/>
          </a:xfrm>
          <a:prstGeom prst="rect">
            <a:avLst/>
          </a:prstGeom>
          <a:noFill/>
          <a:ln>
            <a:noFill/>
          </a:ln>
        </p:spPr>
      </p:pic>
      <p:pic>
        <p:nvPicPr>
          <p:cNvPr descr="Image" id="556" name="Google Shape;556;p94"/>
          <p:cNvPicPr preferRelativeResize="0"/>
          <p:nvPr/>
        </p:nvPicPr>
        <p:blipFill rotWithShape="1">
          <a:blip r:embed="rId4">
            <a:alphaModFix/>
          </a:blip>
          <a:srcRect b="0" l="0" r="0" t="0"/>
          <a:stretch/>
        </p:blipFill>
        <p:spPr>
          <a:xfrm>
            <a:off x="4580595" y="1650"/>
            <a:ext cx="4576789" cy="3676581"/>
          </a:xfrm>
          <a:prstGeom prst="rect">
            <a:avLst/>
          </a:prstGeom>
          <a:noFill/>
          <a:ln>
            <a:noFill/>
          </a:ln>
        </p:spPr>
      </p:pic>
      <p:pic>
        <p:nvPicPr>
          <p:cNvPr descr="Image" id="557" name="Google Shape;557;p94"/>
          <p:cNvPicPr preferRelativeResize="0"/>
          <p:nvPr/>
        </p:nvPicPr>
        <p:blipFill rotWithShape="1">
          <a:blip r:embed="rId4">
            <a:alphaModFix/>
          </a:blip>
          <a:srcRect b="12643" l="0" r="12981" t="73892"/>
          <a:stretch/>
        </p:blipFill>
        <p:spPr>
          <a:xfrm>
            <a:off x="4440895" y="2718368"/>
            <a:ext cx="3982650" cy="494995"/>
          </a:xfrm>
          <a:prstGeom prst="rect">
            <a:avLst/>
          </a:prstGeom>
          <a:noFill/>
          <a:ln>
            <a:noFill/>
          </a:ln>
        </p:spPr>
      </p:pic>
      <p:sp>
        <p:nvSpPr>
          <p:cNvPr id="558" name="Google Shape;558;p94"/>
          <p:cNvSpPr txBox="1"/>
          <p:nvPr/>
        </p:nvSpPr>
        <p:spPr>
          <a:xfrm>
            <a:off x="2670548" y="324304"/>
            <a:ext cx="4551600" cy="216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ato"/>
              <a:buNone/>
            </a:pPr>
            <a:r>
              <a:rPr lang="en-GB">
                <a:solidFill>
                  <a:srgbClr val="FFFFFF"/>
                </a:solidFill>
                <a:latin typeface="Lato"/>
                <a:ea typeface="Lato"/>
                <a:cs typeface="Lato"/>
                <a:sym typeface="Lato"/>
              </a:rPr>
              <a:t>Energy is radiated towards space</a:t>
            </a:r>
            <a:endParaRPr/>
          </a:p>
        </p:txBody>
      </p:sp>
      <p:sp>
        <p:nvSpPr>
          <p:cNvPr id="559" name="Google Shape;559;p94"/>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descr="Image" id="564" name="Google Shape;564;p95"/>
          <p:cNvPicPr preferRelativeResize="0"/>
          <p:nvPr/>
        </p:nvPicPr>
        <p:blipFill rotWithShape="1">
          <a:blip r:embed="rId3">
            <a:alphaModFix/>
          </a:blip>
          <a:srcRect b="0" l="0" r="0" t="0"/>
          <a:stretch/>
        </p:blipFill>
        <p:spPr>
          <a:xfrm>
            <a:off x="-465" y="0"/>
            <a:ext cx="9144930" cy="5143500"/>
          </a:xfrm>
          <a:prstGeom prst="rect">
            <a:avLst/>
          </a:prstGeom>
          <a:noFill/>
          <a:ln>
            <a:noFill/>
          </a:ln>
        </p:spPr>
      </p:pic>
      <p:sp>
        <p:nvSpPr>
          <p:cNvPr id="565" name="Google Shape;565;p95"/>
          <p:cNvSpPr txBox="1"/>
          <p:nvPr/>
        </p:nvSpPr>
        <p:spPr>
          <a:xfrm>
            <a:off x="2670550" y="324294"/>
            <a:ext cx="4551300" cy="555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ato"/>
              <a:buNone/>
            </a:pPr>
            <a:r>
              <a:rPr lang="en-GB">
                <a:solidFill>
                  <a:srgbClr val="FFFFFF"/>
                </a:solidFill>
                <a:latin typeface="Lato"/>
                <a:ea typeface="Lato"/>
                <a:cs typeface="Lato"/>
                <a:sym typeface="Lato"/>
              </a:rPr>
              <a:t>Most of the energy emitted by the surface absorbed by clouds and gases in the atmosphere</a:t>
            </a:r>
            <a:endParaRPr/>
          </a:p>
        </p:txBody>
      </p:sp>
      <p:sp>
        <p:nvSpPr>
          <p:cNvPr id="566" name="Google Shape;566;p95"/>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pic>
        <p:nvPicPr>
          <p:cNvPr descr="Image" id="571" name="Google Shape;571;p96"/>
          <p:cNvPicPr preferRelativeResize="0"/>
          <p:nvPr/>
        </p:nvPicPr>
        <p:blipFill rotWithShape="1">
          <a:blip r:embed="rId3">
            <a:alphaModFix/>
          </a:blip>
          <a:srcRect b="0" l="0" r="0" t="0"/>
          <a:stretch/>
        </p:blipFill>
        <p:spPr>
          <a:xfrm>
            <a:off x="56800" y="19050"/>
            <a:ext cx="9096725" cy="5132425"/>
          </a:xfrm>
          <a:prstGeom prst="rect">
            <a:avLst/>
          </a:prstGeom>
          <a:noFill/>
          <a:ln>
            <a:noFill/>
          </a:ln>
        </p:spPr>
      </p:pic>
      <p:pic>
        <p:nvPicPr>
          <p:cNvPr descr="Image" id="572" name="Google Shape;572;p96"/>
          <p:cNvPicPr preferRelativeResize="0"/>
          <p:nvPr/>
        </p:nvPicPr>
        <p:blipFill rotWithShape="1">
          <a:blip r:embed="rId3">
            <a:alphaModFix/>
          </a:blip>
          <a:srcRect b="0" l="0" r="0" t="0"/>
          <a:stretch/>
        </p:blipFill>
        <p:spPr>
          <a:xfrm>
            <a:off x="-19400" y="0"/>
            <a:ext cx="9096725" cy="5132425"/>
          </a:xfrm>
          <a:prstGeom prst="rect">
            <a:avLst/>
          </a:prstGeom>
          <a:noFill/>
          <a:ln>
            <a:noFill/>
          </a:ln>
        </p:spPr>
      </p:pic>
      <p:sp>
        <p:nvSpPr>
          <p:cNvPr id="573" name="Google Shape;573;p96"/>
          <p:cNvSpPr txBox="1"/>
          <p:nvPr/>
        </p:nvSpPr>
        <p:spPr>
          <a:xfrm>
            <a:off x="2594350" y="324290"/>
            <a:ext cx="4551600" cy="740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ato"/>
              <a:buNone/>
            </a:pPr>
            <a:r>
              <a:rPr lang="en-GB">
                <a:solidFill>
                  <a:srgbClr val="FFFFFF"/>
                </a:solidFill>
                <a:latin typeface="Lato"/>
                <a:ea typeface="Lato"/>
                <a:cs typeface="Lato"/>
                <a:sym typeface="Lato"/>
              </a:rPr>
              <a:t>Clouds and the atmosphere emit radiation in all directions. At a certain altitude the atmosphere becomes transparent (again) </a:t>
            </a:r>
            <a:endParaRPr/>
          </a:p>
        </p:txBody>
      </p:sp>
      <p:sp>
        <p:nvSpPr>
          <p:cNvPr id="574" name="Google Shape;574;p96"/>
          <p:cNvSpPr txBox="1"/>
          <p:nvPr/>
        </p:nvSpPr>
        <p:spPr>
          <a:xfrm>
            <a:off x="5066297" y="2298339"/>
            <a:ext cx="3006000" cy="22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Lato"/>
              <a:buNone/>
            </a:pPr>
            <a:r>
              <a:rPr b="0" i="0" lang="en-GB" sz="1500" u="none" cap="none" strike="noStrike">
                <a:solidFill>
                  <a:srgbClr val="FFFFFF"/>
                </a:solidFill>
                <a:latin typeface="Lato"/>
                <a:ea typeface="Lato"/>
                <a:cs typeface="Lato"/>
                <a:sym typeface="Lato"/>
              </a:rPr>
              <a:t>Altitude of transparency</a:t>
            </a:r>
            <a:endParaRPr>
              <a:solidFill>
                <a:srgbClr val="FFFFFF"/>
              </a:solidFill>
            </a:endParaRPr>
          </a:p>
        </p:txBody>
      </p:sp>
      <p:cxnSp>
        <p:nvCxnSpPr>
          <p:cNvPr id="575" name="Google Shape;575;p96"/>
          <p:cNvCxnSpPr/>
          <p:nvPr/>
        </p:nvCxnSpPr>
        <p:spPr>
          <a:xfrm flipH="1" rot="10800000">
            <a:off x="4262650" y="2599300"/>
            <a:ext cx="2131200" cy="8400"/>
          </a:xfrm>
          <a:prstGeom prst="straightConnector1">
            <a:avLst/>
          </a:prstGeom>
          <a:noFill/>
          <a:ln cap="flat" cmpd="sng" w="38100">
            <a:solidFill>
              <a:srgbClr val="FFFFFF"/>
            </a:solidFill>
            <a:prstDash val="dash"/>
            <a:round/>
            <a:headEnd len="med" w="med" type="none"/>
            <a:tailEnd len="med" w="med" type="none"/>
          </a:ln>
        </p:spPr>
      </p:cxnSp>
      <p:sp>
        <p:nvSpPr>
          <p:cNvPr id="576" name="Google Shape;576;p96"/>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pic>
        <p:nvPicPr>
          <p:cNvPr id="581" name="Google Shape;581;p97"/>
          <p:cNvPicPr preferRelativeResize="0"/>
          <p:nvPr/>
        </p:nvPicPr>
        <p:blipFill rotWithShape="1">
          <a:blip r:embed="rId3">
            <a:alphaModFix/>
          </a:blip>
          <a:srcRect b="0" l="0" r="0" t="0"/>
          <a:stretch/>
        </p:blipFill>
        <p:spPr>
          <a:xfrm>
            <a:off x="347575" y="659425"/>
            <a:ext cx="8448850" cy="4129450"/>
          </a:xfrm>
          <a:prstGeom prst="rect">
            <a:avLst/>
          </a:prstGeom>
          <a:noFill/>
          <a:ln>
            <a:noFill/>
          </a:ln>
        </p:spPr>
      </p:pic>
      <p:sp>
        <p:nvSpPr>
          <p:cNvPr id="582" name="Google Shape;582;p97"/>
          <p:cNvSpPr txBox="1"/>
          <p:nvPr/>
        </p:nvSpPr>
        <p:spPr>
          <a:xfrm>
            <a:off x="1111854" y="221493"/>
            <a:ext cx="24207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000000"/>
                </a:solidFill>
                <a:latin typeface="Lato"/>
                <a:ea typeface="Lato"/>
                <a:cs typeface="Lato"/>
                <a:sym typeface="Lato"/>
              </a:rPr>
              <a:t>Visible spectral range</a:t>
            </a:r>
            <a:endParaRPr b="1" sz="1100">
              <a:latin typeface="Lato"/>
              <a:ea typeface="Lato"/>
              <a:cs typeface="Lato"/>
              <a:sym typeface="Lato"/>
            </a:endParaRPr>
          </a:p>
        </p:txBody>
      </p:sp>
      <p:sp>
        <p:nvSpPr>
          <p:cNvPr id="583" name="Google Shape;583;p97"/>
          <p:cNvSpPr txBox="1"/>
          <p:nvPr/>
        </p:nvSpPr>
        <p:spPr>
          <a:xfrm>
            <a:off x="5454673" y="221509"/>
            <a:ext cx="25884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800">
                <a:solidFill>
                  <a:srgbClr val="000000"/>
                </a:solidFill>
                <a:latin typeface="Lato"/>
                <a:ea typeface="Lato"/>
                <a:cs typeface="Lato"/>
                <a:sym typeface="Lato"/>
              </a:rPr>
              <a:t>Infrared spectral range</a:t>
            </a:r>
            <a:endParaRPr b="1" sz="1100">
              <a:latin typeface="Lato"/>
              <a:ea typeface="Lato"/>
              <a:cs typeface="Lato"/>
              <a:sym typeface="Lato"/>
            </a:endParaRPr>
          </a:p>
        </p:txBody>
      </p:sp>
      <p:sp>
        <p:nvSpPr>
          <p:cNvPr id="584" name="Google Shape;584;p97"/>
          <p:cNvSpPr txBox="1"/>
          <p:nvPr/>
        </p:nvSpPr>
        <p:spPr>
          <a:xfrm>
            <a:off x="311700" y="4832449"/>
            <a:ext cx="3006000" cy="14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500"/>
              <a:buFont typeface="Lato"/>
              <a:buNone/>
            </a:pPr>
            <a:r>
              <a:rPr lang="en-GB" sz="900">
                <a:latin typeface="Lato"/>
                <a:ea typeface="Lato"/>
                <a:cs typeface="Lato"/>
                <a:sym typeface="Lato"/>
              </a:rPr>
              <a:t>Source: see comment</a:t>
            </a: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pic>
        <p:nvPicPr>
          <p:cNvPr descr="Image" id="589" name="Google Shape;589;p98"/>
          <p:cNvPicPr preferRelativeResize="0"/>
          <p:nvPr/>
        </p:nvPicPr>
        <p:blipFill rotWithShape="1">
          <a:blip r:embed="rId3">
            <a:alphaModFix/>
          </a:blip>
          <a:srcRect b="0" l="0" r="0" t="0"/>
          <a:stretch/>
        </p:blipFill>
        <p:spPr>
          <a:xfrm>
            <a:off x="19475" y="19050"/>
            <a:ext cx="9127035" cy="5124450"/>
          </a:xfrm>
          <a:prstGeom prst="rect">
            <a:avLst/>
          </a:prstGeom>
          <a:noFill/>
          <a:ln>
            <a:noFill/>
          </a:ln>
        </p:spPr>
      </p:pic>
      <p:pic>
        <p:nvPicPr>
          <p:cNvPr descr="Image" id="590" name="Google Shape;590;p98"/>
          <p:cNvPicPr preferRelativeResize="0"/>
          <p:nvPr/>
        </p:nvPicPr>
        <p:blipFill rotWithShape="1">
          <a:blip r:embed="rId3">
            <a:alphaModFix/>
          </a:blip>
          <a:srcRect b="0" l="0" r="0" t="0"/>
          <a:stretch/>
        </p:blipFill>
        <p:spPr>
          <a:xfrm>
            <a:off x="-75775" y="0"/>
            <a:ext cx="9127035" cy="5124450"/>
          </a:xfrm>
          <a:prstGeom prst="rect">
            <a:avLst/>
          </a:prstGeom>
          <a:noFill/>
          <a:ln>
            <a:noFill/>
          </a:ln>
        </p:spPr>
      </p:pic>
      <p:sp>
        <p:nvSpPr>
          <p:cNvPr id="591" name="Google Shape;591;p98"/>
          <p:cNvSpPr txBox="1"/>
          <p:nvPr/>
        </p:nvSpPr>
        <p:spPr>
          <a:xfrm>
            <a:off x="2518148" y="324304"/>
            <a:ext cx="4551600" cy="216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FFFFFF"/>
              </a:buClr>
              <a:buSzPts val="1400"/>
              <a:buFont typeface="Lato"/>
              <a:buNone/>
            </a:pPr>
            <a:r>
              <a:rPr lang="en-GB">
                <a:solidFill>
                  <a:srgbClr val="FFFFFF"/>
                </a:solidFill>
                <a:latin typeface="Lato"/>
                <a:ea typeface="Lato"/>
                <a:cs typeface="Lato"/>
                <a:sym typeface="Lato"/>
              </a:rPr>
              <a:t>Trapped energy emitted from clouds and gases goes in all directions. Some comes back to further warm the surface. This is the greenhouse effect. </a:t>
            </a:r>
            <a:endParaRPr>
              <a:solidFill>
                <a:srgbClr val="FFFFFF"/>
              </a:solidFill>
              <a:latin typeface="Lato"/>
              <a:ea typeface="Lato"/>
              <a:cs typeface="Lato"/>
              <a:sym typeface="Lato"/>
            </a:endParaRPr>
          </a:p>
        </p:txBody>
      </p:sp>
      <p:sp>
        <p:nvSpPr>
          <p:cNvPr id="592" name="Google Shape;592;p98"/>
          <p:cNvSpPr txBox="1"/>
          <p:nvPr/>
        </p:nvSpPr>
        <p:spPr>
          <a:xfrm>
            <a:off x="5066297" y="2298339"/>
            <a:ext cx="3006000" cy="22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Lato"/>
              <a:buNone/>
            </a:pPr>
            <a:r>
              <a:rPr b="0" i="0" lang="en-GB" sz="1500" u="none" cap="none" strike="noStrike">
                <a:solidFill>
                  <a:srgbClr val="FFFFFF"/>
                </a:solidFill>
                <a:latin typeface="Lato"/>
                <a:ea typeface="Lato"/>
                <a:cs typeface="Lato"/>
                <a:sym typeface="Lato"/>
              </a:rPr>
              <a:t>Altitude of transparency</a:t>
            </a:r>
            <a:endParaRPr>
              <a:solidFill>
                <a:srgbClr val="FFFFFF"/>
              </a:solidFill>
            </a:endParaRPr>
          </a:p>
        </p:txBody>
      </p:sp>
      <p:cxnSp>
        <p:nvCxnSpPr>
          <p:cNvPr id="593" name="Google Shape;593;p98"/>
          <p:cNvCxnSpPr/>
          <p:nvPr/>
        </p:nvCxnSpPr>
        <p:spPr>
          <a:xfrm flipH="1" rot="10800000">
            <a:off x="4262650" y="2599300"/>
            <a:ext cx="2131200" cy="8400"/>
          </a:xfrm>
          <a:prstGeom prst="straightConnector1">
            <a:avLst/>
          </a:prstGeom>
          <a:noFill/>
          <a:ln cap="flat" cmpd="sng" w="38100">
            <a:solidFill>
              <a:srgbClr val="FFFFFF"/>
            </a:solidFill>
            <a:prstDash val="dash"/>
            <a:round/>
            <a:headEnd len="med" w="med" type="none"/>
            <a:tailEnd len="med" w="med" type="none"/>
          </a:ln>
        </p:spPr>
      </p:cxnSp>
      <p:sp>
        <p:nvSpPr>
          <p:cNvPr id="594" name="Google Shape;594;p98"/>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grpSp>
        <p:nvGrpSpPr>
          <p:cNvPr id="599" name="Google Shape;599;p99"/>
          <p:cNvGrpSpPr/>
          <p:nvPr/>
        </p:nvGrpSpPr>
        <p:grpSpPr>
          <a:xfrm>
            <a:off x="-75775" y="0"/>
            <a:ext cx="9241851" cy="5145275"/>
            <a:chOff x="-75775" y="0"/>
            <a:chExt cx="9241851" cy="5145275"/>
          </a:xfrm>
        </p:grpSpPr>
        <p:pic>
          <p:nvPicPr>
            <p:cNvPr descr="Image" id="600" name="Google Shape;600;p99"/>
            <p:cNvPicPr preferRelativeResize="0"/>
            <p:nvPr/>
          </p:nvPicPr>
          <p:blipFill rotWithShape="1">
            <a:blip r:embed="rId3">
              <a:alphaModFix/>
            </a:blip>
            <a:srcRect b="1629" l="77505" r="0" t="186"/>
            <a:stretch/>
          </p:blipFill>
          <p:spPr>
            <a:xfrm>
              <a:off x="7089450" y="1775"/>
              <a:ext cx="2076626" cy="5143500"/>
            </a:xfrm>
            <a:prstGeom prst="rect">
              <a:avLst/>
            </a:prstGeom>
            <a:noFill/>
            <a:ln>
              <a:noFill/>
            </a:ln>
          </p:spPr>
        </p:pic>
        <p:grpSp>
          <p:nvGrpSpPr>
            <p:cNvPr id="601" name="Google Shape;601;p99"/>
            <p:cNvGrpSpPr/>
            <p:nvPr/>
          </p:nvGrpSpPr>
          <p:grpSpPr>
            <a:xfrm>
              <a:off x="-75775" y="0"/>
              <a:ext cx="9099201" cy="5143500"/>
              <a:chOff x="-75775" y="0"/>
              <a:chExt cx="9099201" cy="5143500"/>
            </a:xfrm>
          </p:grpSpPr>
          <p:grpSp>
            <p:nvGrpSpPr>
              <p:cNvPr id="602" name="Google Shape;602;p99"/>
              <p:cNvGrpSpPr/>
              <p:nvPr/>
            </p:nvGrpSpPr>
            <p:grpSpPr>
              <a:xfrm>
                <a:off x="-75775" y="0"/>
                <a:ext cx="9099201" cy="5143500"/>
                <a:chOff x="-75775" y="0"/>
                <a:chExt cx="9099201" cy="5143500"/>
              </a:xfrm>
            </p:grpSpPr>
            <p:grpSp>
              <p:nvGrpSpPr>
                <p:cNvPr id="603" name="Google Shape;603;p99"/>
                <p:cNvGrpSpPr/>
                <p:nvPr/>
              </p:nvGrpSpPr>
              <p:grpSpPr>
                <a:xfrm>
                  <a:off x="-75775" y="0"/>
                  <a:ext cx="9057850" cy="5143500"/>
                  <a:chOff x="-75775" y="0"/>
                  <a:chExt cx="9057850" cy="5143500"/>
                </a:xfrm>
              </p:grpSpPr>
              <p:pic>
                <p:nvPicPr>
                  <p:cNvPr descr="Image" id="604" name="Google Shape;604;p99"/>
                  <p:cNvPicPr preferRelativeResize="0"/>
                  <p:nvPr/>
                </p:nvPicPr>
                <p:blipFill rotWithShape="1">
                  <a:blip r:embed="rId4">
                    <a:alphaModFix/>
                  </a:blip>
                  <a:srcRect b="0" l="0" r="754" t="0"/>
                  <a:stretch/>
                </p:blipFill>
                <p:spPr>
                  <a:xfrm>
                    <a:off x="-75775" y="19050"/>
                    <a:ext cx="9057850" cy="5124450"/>
                  </a:xfrm>
                  <a:prstGeom prst="rect">
                    <a:avLst/>
                  </a:prstGeom>
                  <a:noFill/>
                  <a:ln>
                    <a:noFill/>
                  </a:ln>
                </p:spPr>
              </p:pic>
              <p:pic>
                <p:nvPicPr>
                  <p:cNvPr descr="Image" id="605" name="Google Shape;605;p99"/>
                  <p:cNvPicPr preferRelativeResize="0"/>
                  <p:nvPr/>
                </p:nvPicPr>
                <p:blipFill rotWithShape="1">
                  <a:blip r:embed="rId4">
                    <a:alphaModFix/>
                  </a:blip>
                  <a:srcRect b="0" l="0" r="754" t="0"/>
                  <a:stretch/>
                </p:blipFill>
                <p:spPr>
                  <a:xfrm>
                    <a:off x="-75775" y="0"/>
                    <a:ext cx="9057850" cy="5124450"/>
                  </a:xfrm>
                  <a:prstGeom prst="rect">
                    <a:avLst/>
                  </a:prstGeom>
                  <a:noFill/>
                  <a:ln>
                    <a:noFill/>
                  </a:ln>
                </p:spPr>
              </p:pic>
            </p:grpSp>
            <p:pic>
              <p:nvPicPr>
                <p:cNvPr descr="Image" id="606" name="Google Shape;606;p99"/>
                <p:cNvPicPr preferRelativeResize="0"/>
                <p:nvPr/>
              </p:nvPicPr>
              <p:blipFill rotWithShape="1">
                <a:blip r:embed="rId3">
                  <a:alphaModFix/>
                </a:blip>
                <a:srcRect b="882" l="77505" r="0" t="1117"/>
                <a:stretch/>
              </p:blipFill>
              <p:spPr>
                <a:xfrm>
                  <a:off x="6946800" y="0"/>
                  <a:ext cx="2076626" cy="5143500"/>
                </a:xfrm>
                <a:prstGeom prst="rect">
                  <a:avLst/>
                </a:prstGeom>
                <a:noFill/>
                <a:ln>
                  <a:noFill/>
                </a:ln>
              </p:spPr>
            </p:pic>
          </p:grpSp>
          <p:pic>
            <p:nvPicPr>
              <p:cNvPr id="607" name="Google Shape;607;p99"/>
              <p:cNvPicPr preferRelativeResize="0"/>
              <p:nvPr/>
            </p:nvPicPr>
            <p:blipFill>
              <a:blip r:embed="rId5">
                <a:alphaModFix/>
              </a:blip>
              <a:stretch>
                <a:fillRect/>
              </a:stretch>
            </p:blipFill>
            <p:spPr>
              <a:xfrm>
                <a:off x="7927876" y="3022194"/>
                <a:ext cx="852325" cy="508225"/>
              </a:xfrm>
              <a:prstGeom prst="rect">
                <a:avLst/>
              </a:prstGeom>
              <a:noFill/>
              <a:ln>
                <a:noFill/>
              </a:ln>
            </p:spPr>
          </p:pic>
        </p:grpSp>
      </p:grpSp>
      <p:sp>
        <p:nvSpPr>
          <p:cNvPr id="608" name="Google Shape;608;p99"/>
          <p:cNvSpPr txBox="1"/>
          <p:nvPr/>
        </p:nvSpPr>
        <p:spPr>
          <a:xfrm>
            <a:off x="2518150" y="324300"/>
            <a:ext cx="4587600" cy="216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lt1"/>
              </a:buClr>
              <a:buSzPts val="1400"/>
              <a:buFont typeface="Lato"/>
              <a:buNone/>
            </a:pPr>
            <a:r>
              <a:rPr lang="en-GB">
                <a:solidFill>
                  <a:schemeClr val="lt1"/>
                </a:solidFill>
                <a:latin typeface="Lato"/>
                <a:ea typeface="Lato"/>
                <a:cs typeface="Lato"/>
                <a:sym typeface="Lato"/>
              </a:rPr>
              <a:t>Energy from the surface is also emitted as warm air and condensing water vapor.</a:t>
            </a:r>
            <a:endParaRPr/>
          </a:p>
          <a:p>
            <a:pPr indent="0" lvl="0" marL="0" rtl="0" algn="ctr">
              <a:spcBef>
                <a:spcPts val="0"/>
              </a:spcBef>
              <a:spcAft>
                <a:spcPts val="0"/>
              </a:spcAft>
              <a:buClr>
                <a:srgbClr val="FFFFFF"/>
              </a:buClr>
              <a:buSzPts val="1400"/>
              <a:buFont typeface="Lato"/>
              <a:buNone/>
            </a:pPr>
            <a:r>
              <a:t/>
            </a:r>
            <a:endParaRPr>
              <a:solidFill>
                <a:srgbClr val="FFFFFF"/>
              </a:solidFill>
              <a:latin typeface="Lato"/>
              <a:ea typeface="Lato"/>
              <a:cs typeface="Lato"/>
              <a:sym typeface="Lato"/>
            </a:endParaRPr>
          </a:p>
        </p:txBody>
      </p:sp>
      <p:sp>
        <p:nvSpPr>
          <p:cNvPr id="609" name="Google Shape;609;p99"/>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pic>
        <p:nvPicPr>
          <p:cNvPr id="614" name="Google Shape;614;p100"/>
          <p:cNvPicPr preferRelativeResize="0"/>
          <p:nvPr/>
        </p:nvPicPr>
        <p:blipFill rotWithShape="1">
          <a:blip r:embed="rId3">
            <a:alphaModFix/>
          </a:blip>
          <a:srcRect b="20089" l="0" r="950" t="0"/>
          <a:stretch/>
        </p:blipFill>
        <p:spPr>
          <a:xfrm>
            <a:off x="0" y="0"/>
            <a:ext cx="9143996" cy="5143502"/>
          </a:xfrm>
          <a:prstGeom prst="rect">
            <a:avLst/>
          </a:prstGeom>
          <a:noFill/>
          <a:ln>
            <a:noFill/>
          </a:ln>
        </p:spPr>
      </p:pic>
      <p:sp>
        <p:nvSpPr>
          <p:cNvPr id="615" name="Google Shape;615;p100"/>
          <p:cNvSpPr txBox="1"/>
          <p:nvPr>
            <p:ph type="title"/>
          </p:nvPr>
        </p:nvSpPr>
        <p:spPr>
          <a:xfrm>
            <a:off x="311700" y="377600"/>
            <a:ext cx="8582700" cy="841800"/>
          </a:xfrm>
          <a:prstGeom prst="rect">
            <a:avLst/>
          </a:prstGeom>
          <a:noFill/>
          <a:ln>
            <a:noFill/>
          </a:ln>
        </p:spPr>
        <p:txBody>
          <a:bodyPr anchorCtr="0" anchor="ctr" bIns="91400" lIns="91400" spcFirstLastPara="1" rIns="91400" wrap="square" tIns="91400">
            <a:noAutofit/>
          </a:bodyPr>
          <a:lstStyle/>
          <a:p>
            <a:pPr indent="0" lvl="0" marL="0" rtl="0" algn="ctr">
              <a:lnSpc>
                <a:spcPct val="100000"/>
              </a:lnSpc>
              <a:spcBef>
                <a:spcPts val="0"/>
              </a:spcBef>
              <a:spcAft>
                <a:spcPts val="0"/>
              </a:spcAft>
              <a:buClr>
                <a:srgbClr val="000000"/>
              </a:buClr>
              <a:buSzPts val="3600"/>
              <a:buFont typeface="Lato"/>
              <a:buNone/>
            </a:pPr>
            <a:r>
              <a:rPr lang="en-GB" sz="3000">
                <a:latin typeface="Lato"/>
                <a:ea typeface="Lato"/>
                <a:cs typeface="Lato"/>
                <a:sym typeface="Lato"/>
              </a:rPr>
              <a:t>How can climate be influenced?</a:t>
            </a:r>
            <a:endParaRPr sz="30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pic>
        <p:nvPicPr>
          <p:cNvPr id="620" name="Google Shape;620;p101"/>
          <p:cNvPicPr preferRelativeResize="0"/>
          <p:nvPr/>
        </p:nvPicPr>
        <p:blipFill>
          <a:blip r:embed="rId3">
            <a:alphaModFix/>
          </a:blip>
          <a:stretch>
            <a:fillRect/>
          </a:stretch>
        </p:blipFill>
        <p:spPr>
          <a:xfrm>
            <a:off x="0" y="0"/>
            <a:ext cx="9143997" cy="5143499"/>
          </a:xfrm>
          <a:prstGeom prst="rect">
            <a:avLst/>
          </a:prstGeom>
          <a:noFill/>
          <a:ln>
            <a:noFill/>
          </a:ln>
        </p:spPr>
      </p:pic>
      <p:grpSp>
        <p:nvGrpSpPr>
          <p:cNvPr id="621" name="Google Shape;621;p101"/>
          <p:cNvGrpSpPr/>
          <p:nvPr/>
        </p:nvGrpSpPr>
        <p:grpSpPr>
          <a:xfrm>
            <a:off x="7144910" y="231302"/>
            <a:ext cx="1821300" cy="1392900"/>
            <a:chOff x="-12700" y="0"/>
            <a:chExt cx="1821300" cy="1392900"/>
          </a:xfrm>
        </p:grpSpPr>
        <p:sp>
          <p:nvSpPr>
            <p:cNvPr id="622" name="Google Shape;622;p101"/>
            <p:cNvSpPr/>
            <p:nvPr/>
          </p:nvSpPr>
          <p:spPr>
            <a:xfrm>
              <a:off x="-12700" y="0"/>
              <a:ext cx="1821300" cy="139290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23" name="Google Shape;623;p101"/>
            <p:cNvCxnSpPr/>
            <p:nvPr/>
          </p:nvCxnSpPr>
          <p:spPr>
            <a:xfrm>
              <a:off x="210599" y="1125618"/>
              <a:ext cx="1400100" cy="0"/>
            </a:xfrm>
            <a:prstGeom prst="straightConnector1">
              <a:avLst/>
            </a:prstGeom>
            <a:noFill/>
            <a:ln cap="flat" cmpd="sng" w="25400">
              <a:solidFill>
                <a:srgbClr val="000000"/>
              </a:solidFill>
              <a:prstDash val="solid"/>
              <a:miter lim="800000"/>
              <a:headEnd len="sm" w="sm" type="none"/>
              <a:tailEnd len="sm" w="sm" type="none"/>
            </a:ln>
          </p:spPr>
        </p:cxnSp>
        <p:sp>
          <p:nvSpPr>
            <p:cNvPr id="624" name="Google Shape;624;p101"/>
            <p:cNvSpPr/>
            <p:nvPr/>
          </p:nvSpPr>
          <p:spPr>
            <a:xfrm rot="5400000">
              <a:off x="159793" y="484830"/>
              <a:ext cx="791400" cy="450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5" name="Google Shape;625;p101"/>
            <p:cNvSpPr/>
            <p:nvPr/>
          </p:nvSpPr>
          <p:spPr>
            <a:xfrm rot="5400000">
              <a:off x="926633" y="610417"/>
              <a:ext cx="531600" cy="46140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6" name="Google Shape;626;p101"/>
            <p:cNvSpPr/>
            <p:nvPr/>
          </p:nvSpPr>
          <p:spPr>
            <a:xfrm flipH="1" rot="-5400000">
              <a:off x="1049200" y="224879"/>
              <a:ext cx="286500" cy="465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27" name="Google Shape;627;p101"/>
            <p:cNvCxnSpPr/>
            <p:nvPr/>
          </p:nvCxnSpPr>
          <p:spPr>
            <a:xfrm>
              <a:off x="223422" y="301880"/>
              <a:ext cx="1400100" cy="0"/>
            </a:xfrm>
            <a:prstGeom prst="straightConnector1">
              <a:avLst/>
            </a:prstGeom>
            <a:noFill/>
            <a:ln cap="flat" cmpd="sng" w="25400">
              <a:solidFill>
                <a:srgbClr val="000000"/>
              </a:solidFill>
              <a:prstDash val="dash"/>
              <a:miter lim="800000"/>
              <a:headEnd len="sm" w="sm" type="none"/>
              <a:tailEnd len="sm" w="sm" type="none"/>
            </a:ln>
          </p:spPr>
        </p:cxnSp>
        <p:cxnSp>
          <p:nvCxnSpPr>
            <p:cNvPr id="628" name="Google Shape;628;p101"/>
            <p:cNvCxnSpPr/>
            <p:nvPr/>
          </p:nvCxnSpPr>
          <p:spPr>
            <a:xfrm>
              <a:off x="547430" y="427855"/>
              <a:ext cx="0" cy="571800"/>
            </a:xfrm>
            <a:prstGeom prst="straightConnector1">
              <a:avLst/>
            </a:prstGeom>
            <a:noFill/>
            <a:ln cap="flat" cmpd="sng" w="38100">
              <a:solidFill>
                <a:srgbClr val="000000"/>
              </a:solidFill>
              <a:prstDash val="solid"/>
              <a:round/>
              <a:headEnd len="sm" w="sm" type="none"/>
              <a:tailEnd len="med" w="med" type="stealth"/>
            </a:ln>
          </p:spPr>
        </p:cxnSp>
        <p:cxnSp>
          <p:nvCxnSpPr>
            <p:cNvPr id="629" name="Google Shape;629;p101"/>
            <p:cNvCxnSpPr/>
            <p:nvPr/>
          </p:nvCxnSpPr>
          <p:spPr>
            <a:xfrm rot="10800000">
              <a:off x="1199828" y="453106"/>
              <a:ext cx="0" cy="537600"/>
            </a:xfrm>
            <a:prstGeom prst="straightConnector1">
              <a:avLst/>
            </a:prstGeom>
            <a:noFill/>
            <a:ln cap="flat" cmpd="sng" w="38100">
              <a:solidFill>
                <a:srgbClr val="000000"/>
              </a:solidFill>
              <a:prstDash val="solid"/>
              <a:round/>
              <a:headEnd len="sm" w="sm" type="none"/>
              <a:tailEnd len="med" w="med" type="stealth"/>
            </a:ln>
          </p:spPr>
        </p:cxnSp>
      </p:grpSp>
      <p:sp>
        <p:nvSpPr>
          <p:cNvPr id="630" name="Google Shape;630;p101"/>
          <p:cNvSpPr txBox="1"/>
          <p:nvPr/>
        </p:nvSpPr>
        <p:spPr>
          <a:xfrm>
            <a:off x="2971250" y="571885"/>
            <a:ext cx="30060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500"/>
              <a:buFont typeface="Lato"/>
              <a:buNone/>
            </a:pPr>
            <a:r>
              <a:rPr b="0" i="0" lang="en-GB" sz="1500" u="none" cap="none" strike="noStrike">
                <a:solidFill>
                  <a:srgbClr val="FFFFFF"/>
                </a:solidFill>
                <a:latin typeface="Lato"/>
                <a:ea typeface="Lato"/>
                <a:cs typeface="Lato"/>
                <a:sym typeface="Lato"/>
              </a:rPr>
              <a:t>T</a:t>
            </a:r>
            <a:r>
              <a:rPr lang="en-GB" sz="1500">
                <a:solidFill>
                  <a:srgbClr val="FFFFFF"/>
                </a:solidFill>
                <a:latin typeface="Lato"/>
                <a:ea typeface="Lato"/>
                <a:cs typeface="Lato"/>
                <a:sym typeface="Lato"/>
              </a:rPr>
              <a:t>his system is in balance</a:t>
            </a:r>
            <a:endParaRPr/>
          </a:p>
        </p:txBody>
      </p:sp>
      <p:sp>
        <p:nvSpPr>
          <p:cNvPr id="631" name="Google Shape;631;p101"/>
          <p:cNvSpPr/>
          <p:nvPr/>
        </p:nvSpPr>
        <p:spPr>
          <a:xfrm>
            <a:off x="7017575" y="122225"/>
            <a:ext cx="2037000" cy="1619700"/>
          </a:xfrm>
          <a:prstGeom prst="roundRect">
            <a:avLst>
              <a:gd fmla="val 7021" name="adj"/>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1"/>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75"/>
          <p:cNvSpPr txBox="1"/>
          <p:nvPr>
            <p:ph type="title"/>
          </p:nvPr>
        </p:nvSpPr>
        <p:spPr>
          <a:xfrm rot="-249">
            <a:off x="311825" y="463886"/>
            <a:ext cx="4142400" cy="5727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Weather</a:t>
            </a:r>
            <a:endParaRPr/>
          </a:p>
        </p:txBody>
      </p:sp>
      <p:grpSp>
        <p:nvGrpSpPr>
          <p:cNvPr id="329" name="Google Shape;329;p75"/>
          <p:cNvGrpSpPr/>
          <p:nvPr/>
        </p:nvGrpSpPr>
        <p:grpSpPr>
          <a:xfrm>
            <a:off x="870177" y="2030416"/>
            <a:ext cx="2920547" cy="707963"/>
            <a:chOff x="368825" y="2950525"/>
            <a:chExt cx="3314660" cy="827350"/>
          </a:xfrm>
        </p:grpSpPr>
        <p:pic>
          <p:nvPicPr>
            <p:cNvPr id="330" name="Google Shape;330;p75"/>
            <p:cNvPicPr preferRelativeResize="0"/>
            <p:nvPr/>
          </p:nvPicPr>
          <p:blipFill rotWithShape="1">
            <a:blip r:embed="rId3">
              <a:alphaModFix/>
            </a:blip>
            <a:srcRect b="48450" l="0" r="0" t="0"/>
            <a:stretch/>
          </p:blipFill>
          <p:spPr>
            <a:xfrm>
              <a:off x="368825" y="2950525"/>
              <a:ext cx="1605025" cy="827350"/>
            </a:xfrm>
            <a:prstGeom prst="rect">
              <a:avLst/>
            </a:prstGeom>
            <a:noFill/>
            <a:ln>
              <a:noFill/>
            </a:ln>
          </p:spPr>
        </p:pic>
        <p:pic>
          <p:nvPicPr>
            <p:cNvPr id="331" name="Google Shape;331;p75"/>
            <p:cNvPicPr preferRelativeResize="0"/>
            <p:nvPr/>
          </p:nvPicPr>
          <p:blipFill rotWithShape="1">
            <a:blip r:embed="rId3">
              <a:alphaModFix/>
            </a:blip>
            <a:srcRect b="0" l="0" r="0" t="50233"/>
            <a:stretch/>
          </p:blipFill>
          <p:spPr>
            <a:xfrm>
              <a:off x="2020975" y="2950525"/>
              <a:ext cx="1662510" cy="827350"/>
            </a:xfrm>
            <a:prstGeom prst="rect">
              <a:avLst/>
            </a:prstGeom>
            <a:noFill/>
            <a:ln>
              <a:noFill/>
            </a:ln>
          </p:spPr>
        </p:pic>
      </p:grpSp>
      <p:sp>
        <p:nvSpPr>
          <p:cNvPr id="332" name="Google Shape;332;p75"/>
          <p:cNvSpPr txBox="1"/>
          <p:nvPr/>
        </p:nvSpPr>
        <p:spPr>
          <a:xfrm>
            <a:off x="397112" y="3572514"/>
            <a:ext cx="38667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Lato"/>
              <a:buNone/>
            </a:pPr>
            <a:r>
              <a:rPr lang="en-GB" sz="1700">
                <a:latin typeface="Lato Light"/>
                <a:ea typeface="Lato Light"/>
                <a:cs typeface="Lato Light"/>
                <a:sym typeface="Lato Light"/>
              </a:rPr>
              <a:t>Current state of the atmosphere</a:t>
            </a:r>
            <a:br>
              <a:rPr lang="en-GB" sz="1700">
                <a:latin typeface="Lato Light"/>
                <a:ea typeface="Lato Light"/>
                <a:cs typeface="Lato Light"/>
                <a:sym typeface="Lato Light"/>
              </a:rPr>
            </a:br>
            <a:r>
              <a:rPr b="1" lang="en-GB" sz="1700">
                <a:latin typeface="Lato"/>
                <a:ea typeface="Lato"/>
                <a:cs typeface="Lato"/>
                <a:sym typeface="Lato"/>
              </a:rPr>
              <a:t>m</a:t>
            </a:r>
            <a:r>
              <a:rPr b="1" lang="en-GB" sz="1700">
                <a:latin typeface="Lato"/>
                <a:ea typeface="Lato"/>
                <a:cs typeface="Lato"/>
                <a:sym typeface="Lato"/>
              </a:rPr>
              <a:t>inute-by-minute</a:t>
            </a:r>
            <a:endParaRPr b="1"/>
          </a:p>
        </p:txBody>
      </p:sp>
      <p:sp>
        <p:nvSpPr>
          <p:cNvPr id="333" name="Google Shape;333;p75"/>
          <p:cNvSpPr txBox="1"/>
          <p:nvPr>
            <p:ph type="title"/>
          </p:nvPr>
        </p:nvSpPr>
        <p:spPr>
          <a:xfrm rot="-249">
            <a:off x="4689637" y="463886"/>
            <a:ext cx="4142400" cy="5727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Climate</a:t>
            </a:r>
            <a:endParaRPr/>
          </a:p>
        </p:txBody>
      </p:sp>
      <p:sp>
        <p:nvSpPr>
          <p:cNvPr id="334" name="Google Shape;334;p75"/>
          <p:cNvSpPr txBox="1"/>
          <p:nvPr/>
        </p:nvSpPr>
        <p:spPr>
          <a:xfrm>
            <a:off x="4827488" y="3434531"/>
            <a:ext cx="3866700" cy="809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Lato"/>
              <a:buNone/>
            </a:pPr>
            <a:r>
              <a:rPr lang="en-GB" sz="1700">
                <a:latin typeface="Lato Light"/>
                <a:ea typeface="Lato Light"/>
                <a:cs typeface="Lato Light"/>
                <a:sym typeface="Lato Light"/>
              </a:rPr>
              <a:t>Average weather/state of the atmosphere in a region</a:t>
            </a:r>
            <a:br>
              <a:rPr lang="en-GB" sz="1700">
                <a:latin typeface="Lato Light"/>
                <a:ea typeface="Lato Light"/>
                <a:cs typeface="Lato Light"/>
                <a:sym typeface="Lato Light"/>
              </a:rPr>
            </a:br>
            <a:r>
              <a:rPr b="1" lang="en-GB" sz="1700">
                <a:latin typeface="Lato"/>
                <a:ea typeface="Lato"/>
                <a:cs typeface="Lato"/>
                <a:sym typeface="Lato"/>
              </a:rPr>
              <a:t>over a long period of time</a:t>
            </a:r>
            <a:endParaRPr b="1"/>
          </a:p>
        </p:txBody>
      </p:sp>
      <p:pic>
        <p:nvPicPr>
          <p:cNvPr descr="Google Shape;73;p15" id="335" name="Google Shape;335;p75"/>
          <p:cNvPicPr preferRelativeResize="0"/>
          <p:nvPr/>
        </p:nvPicPr>
        <p:blipFill rotWithShape="1">
          <a:blip r:embed="rId4">
            <a:alphaModFix/>
          </a:blip>
          <a:srcRect b="0" l="4288" r="5984" t="18032"/>
          <a:stretch/>
        </p:blipFill>
        <p:spPr>
          <a:xfrm>
            <a:off x="5479762" y="1506700"/>
            <a:ext cx="2562125" cy="1755401"/>
          </a:xfrm>
          <a:prstGeom prst="rect">
            <a:avLst/>
          </a:prstGeom>
          <a:noFill/>
          <a:ln>
            <a:noFill/>
          </a:ln>
        </p:spPr>
      </p:pic>
      <p:cxnSp>
        <p:nvCxnSpPr>
          <p:cNvPr id="336" name="Google Shape;336;p75"/>
          <p:cNvCxnSpPr/>
          <p:nvPr/>
        </p:nvCxnSpPr>
        <p:spPr>
          <a:xfrm>
            <a:off x="4457700" y="482600"/>
            <a:ext cx="12600" cy="4381500"/>
          </a:xfrm>
          <a:prstGeom prst="straightConnector1">
            <a:avLst/>
          </a:prstGeom>
          <a:noFill/>
          <a:ln cap="flat" cmpd="sng" w="9525">
            <a:solidFill>
              <a:srgbClr val="000000"/>
            </a:solidFill>
            <a:prstDash val="solid"/>
            <a:round/>
            <a:headEnd len="med" w="med" type="none"/>
            <a:tailEnd len="med" w="med" type="none"/>
          </a:ln>
        </p:spPr>
      </p:cxnSp>
      <p:sp>
        <p:nvSpPr>
          <p:cNvPr id="337" name="Google Shape;337;p75"/>
          <p:cNvSpPr txBox="1"/>
          <p:nvPr/>
        </p:nvSpPr>
        <p:spPr>
          <a:xfrm>
            <a:off x="2578100" y="3733800"/>
            <a:ext cx="73152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pic>
        <p:nvPicPr>
          <p:cNvPr id="637" name="Google Shape;637;p102"/>
          <p:cNvPicPr preferRelativeResize="0"/>
          <p:nvPr/>
        </p:nvPicPr>
        <p:blipFill>
          <a:blip r:embed="rId3">
            <a:alphaModFix/>
          </a:blip>
          <a:stretch>
            <a:fillRect/>
          </a:stretch>
        </p:blipFill>
        <p:spPr>
          <a:xfrm>
            <a:off x="0" y="0"/>
            <a:ext cx="9143997" cy="5143499"/>
          </a:xfrm>
          <a:prstGeom prst="rect">
            <a:avLst/>
          </a:prstGeom>
          <a:noFill/>
          <a:ln>
            <a:noFill/>
          </a:ln>
        </p:spPr>
      </p:pic>
      <p:grpSp>
        <p:nvGrpSpPr>
          <p:cNvPr id="638" name="Google Shape;638;p102"/>
          <p:cNvGrpSpPr/>
          <p:nvPr/>
        </p:nvGrpSpPr>
        <p:grpSpPr>
          <a:xfrm>
            <a:off x="7144910" y="231302"/>
            <a:ext cx="1821300" cy="1392900"/>
            <a:chOff x="-12700" y="0"/>
            <a:chExt cx="1821300" cy="1392900"/>
          </a:xfrm>
        </p:grpSpPr>
        <p:sp>
          <p:nvSpPr>
            <p:cNvPr id="639" name="Google Shape;639;p102"/>
            <p:cNvSpPr/>
            <p:nvPr/>
          </p:nvSpPr>
          <p:spPr>
            <a:xfrm>
              <a:off x="-12700" y="0"/>
              <a:ext cx="1821300" cy="139290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40" name="Google Shape;640;p102"/>
            <p:cNvCxnSpPr/>
            <p:nvPr/>
          </p:nvCxnSpPr>
          <p:spPr>
            <a:xfrm>
              <a:off x="210599" y="1125618"/>
              <a:ext cx="1400100" cy="0"/>
            </a:xfrm>
            <a:prstGeom prst="straightConnector1">
              <a:avLst/>
            </a:prstGeom>
            <a:noFill/>
            <a:ln cap="flat" cmpd="sng" w="25400">
              <a:solidFill>
                <a:srgbClr val="000000"/>
              </a:solidFill>
              <a:prstDash val="solid"/>
              <a:miter lim="800000"/>
              <a:headEnd len="sm" w="sm" type="none"/>
              <a:tailEnd len="sm" w="sm" type="none"/>
            </a:ln>
          </p:spPr>
        </p:cxnSp>
        <p:sp>
          <p:nvSpPr>
            <p:cNvPr id="641" name="Google Shape;641;p102"/>
            <p:cNvSpPr/>
            <p:nvPr/>
          </p:nvSpPr>
          <p:spPr>
            <a:xfrm rot="5400000">
              <a:off x="159793" y="484830"/>
              <a:ext cx="791400" cy="450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2" name="Google Shape;642;p102"/>
            <p:cNvSpPr/>
            <p:nvPr/>
          </p:nvSpPr>
          <p:spPr>
            <a:xfrm rot="5400000">
              <a:off x="926633" y="610417"/>
              <a:ext cx="531600" cy="46140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3" name="Google Shape;643;p102"/>
            <p:cNvSpPr/>
            <p:nvPr/>
          </p:nvSpPr>
          <p:spPr>
            <a:xfrm flipH="1" rot="-5400000">
              <a:off x="1049200" y="224879"/>
              <a:ext cx="286500" cy="465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44" name="Google Shape;644;p102"/>
            <p:cNvCxnSpPr/>
            <p:nvPr/>
          </p:nvCxnSpPr>
          <p:spPr>
            <a:xfrm>
              <a:off x="223422" y="301880"/>
              <a:ext cx="1400100" cy="0"/>
            </a:xfrm>
            <a:prstGeom prst="straightConnector1">
              <a:avLst/>
            </a:prstGeom>
            <a:noFill/>
            <a:ln cap="flat" cmpd="sng" w="25400">
              <a:solidFill>
                <a:srgbClr val="000000"/>
              </a:solidFill>
              <a:prstDash val="dash"/>
              <a:miter lim="800000"/>
              <a:headEnd len="sm" w="sm" type="none"/>
              <a:tailEnd len="sm" w="sm" type="none"/>
            </a:ln>
          </p:spPr>
        </p:cxnSp>
        <p:cxnSp>
          <p:nvCxnSpPr>
            <p:cNvPr id="645" name="Google Shape;645;p102"/>
            <p:cNvCxnSpPr/>
            <p:nvPr/>
          </p:nvCxnSpPr>
          <p:spPr>
            <a:xfrm>
              <a:off x="547430" y="427855"/>
              <a:ext cx="0" cy="571800"/>
            </a:xfrm>
            <a:prstGeom prst="straightConnector1">
              <a:avLst/>
            </a:prstGeom>
            <a:noFill/>
            <a:ln cap="flat" cmpd="sng" w="38100">
              <a:solidFill>
                <a:srgbClr val="000000"/>
              </a:solidFill>
              <a:prstDash val="solid"/>
              <a:round/>
              <a:headEnd len="sm" w="sm" type="none"/>
              <a:tailEnd len="med" w="med" type="stealth"/>
            </a:ln>
          </p:spPr>
        </p:cxnSp>
        <p:cxnSp>
          <p:nvCxnSpPr>
            <p:cNvPr id="646" name="Google Shape;646;p102"/>
            <p:cNvCxnSpPr/>
            <p:nvPr/>
          </p:nvCxnSpPr>
          <p:spPr>
            <a:xfrm rot="10800000">
              <a:off x="1199828" y="453106"/>
              <a:ext cx="0" cy="537600"/>
            </a:xfrm>
            <a:prstGeom prst="straightConnector1">
              <a:avLst/>
            </a:prstGeom>
            <a:noFill/>
            <a:ln cap="flat" cmpd="sng" w="38100">
              <a:solidFill>
                <a:srgbClr val="000000"/>
              </a:solidFill>
              <a:prstDash val="solid"/>
              <a:round/>
              <a:headEnd len="sm" w="sm" type="none"/>
              <a:tailEnd len="med" w="med" type="stealth"/>
            </a:ln>
          </p:spPr>
        </p:cxnSp>
      </p:grpSp>
      <p:sp>
        <p:nvSpPr>
          <p:cNvPr id="647" name="Google Shape;647;p102"/>
          <p:cNvSpPr txBox="1"/>
          <p:nvPr/>
        </p:nvSpPr>
        <p:spPr>
          <a:xfrm>
            <a:off x="2971250" y="571885"/>
            <a:ext cx="30060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500"/>
              <a:buFont typeface="Lato"/>
              <a:buNone/>
            </a:pPr>
            <a:r>
              <a:rPr b="0" i="0" lang="en-GB" sz="1500" u="none" cap="none" strike="noStrike">
                <a:solidFill>
                  <a:srgbClr val="FFFFFF"/>
                </a:solidFill>
                <a:latin typeface="Lato"/>
                <a:ea typeface="Lato"/>
                <a:cs typeface="Lato"/>
                <a:sym typeface="Lato"/>
              </a:rPr>
              <a:t>T</a:t>
            </a:r>
            <a:r>
              <a:rPr lang="en-GB" sz="1500">
                <a:solidFill>
                  <a:srgbClr val="FFFFFF"/>
                </a:solidFill>
                <a:latin typeface="Lato"/>
                <a:ea typeface="Lato"/>
                <a:cs typeface="Lato"/>
                <a:sym typeface="Lato"/>
              </a:rPr>
              <a:t>his system is in balance</a:t>
            </a:r>
            <a:endParaRPr/>
          </a:p>
        </p:txBody>
      </p:sp>
      <p:sp>
        <p:nvSpPr>
          <p:cNvPr id="648" name="Google Shape;648;p102"/>
          <p:cNvSpPr/>
          <p:nvPr/>
        </p:nvSpPr>
        <p:spPr>
          <a:xfrm>
            <a:off x="53925" y="3980100"/>
            <a:ext cx="2431500" cy="1087200"/>
          </a:xfrm>
          <a:prstGeom prst="roundRect">
            <a:avLst>
              <a:gd fmla="val 16667" name="adj"/>
            </a:avLst>
          </a:prstGeom>
          <a:noFill/>
          <a:ln cap="flat" cmpd="sng" w="3810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2"/>
          <p:cNvSpPr txBox="1"/>
          <p:nvPr/>
        </p:nvSpPr>
        <p:spPr>
          <a:xfrm>
            <a:off x="6096175"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pic>
        <p:nvPicPr>
          <p:cNvPr id="654" name="Google Shape;654;p103"/>
          <p:cNvPicPr preferRelativeResize="0"/>
          <p:nvPr/>
        </p:nvPicPr>
        <p:blipFill>
          <a:blip r:embed="rId3">
            <a:alphaModFix/>
          </a:blip>
          <a:stretch>
            <a:fillRect/>
          </a:stretch>
        </p:blipFill>
        <p:spPr>
          <a:xfrm>
            <a:off x="0" y="0"/>
            <a:ext cx="9143997" cy="5143499"/>
          </a:xfrm>
          <a:prstGeom prst="rect">
            <a:avLst/>
          </a:prstGeom>
          <a:noFill/>
          <a:ln>
            <a:noFill/>
          </a:ln>
        </p:spPr>
      </p:pic>
      <p:cxnSp>
        <p:nvCxnSpPr>
          <p:cNvPr id="655" name="Google Shape;655;p103"/>
          <p:cNvCxnSpPr/>
          <p:nvPr/>
        </p:nvCxnSpPr>
        <p:spPr>
          <a:xfrm>
            <a:off x="7708613" y="1054697"/>
            <a:ext cx="1112379" cy="0"/>
          </a:xfrm>
          <a:prstGeom prst="straightConnector1">
            <a:avLst/>
          </a:prstGeom>
          <a:noFill/>
          <a:ln cap="flat" cmpd="sng" w="25400">
            <a:solidFill>
              <a:srgbClr val="000000"/>
            </a:solidFill>
            <a:prstDash val="solid"/>
            <a:miter lim="800000"/>
            <a:headEnd len="sm" w="sm" type="none"/>
            <a:tailEnd len="sm" w="sm" type="none"/>
          </a:ln>
        </p:spPr>
      </p:cxnSp>
      <p:grpSp>
        <p:nvGrpSpPr>
          <p:cNvPr id="656" name="Google Shape;656;p103"/>
          <p:cNvGrpSpPr/>
          <p:nvPr/>
        </p:nvGrpSpPr>
        <p:grpSpPr>
          <a:xfrm>
            <a:off x="7144910" y="231302"/>
            <a:ext cx="1821300" cy="1392900"/>
            <a:chOff x="-12700" y="0"/>
            <a:chExt cx="1821300" cy="1392900"/>
          </a:xfrm>
        </p:grpSpPr>
        <p:sp>
          <p:nvSpPr>
            <p:cNvPr id="657" name="Google Shape;657;p103"/>
            <p:cNvSpPr/>
            <p:nvPr/>
          </p:nvSpPr>
          <p:spPr>
            <a:xfrm>
              <a:off x="-12700" y="0"/>
              <a:ext cx="1821300" cy="139290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58" name="Google Shape;658;p103"/>
            <p:cNvCxnSpPr/>
            <p:nvPr/>
          </p:nvCxnSpPr>
          <p:spPr>
            <a:xfrm>
              <a:off x="210599" y="1125618"/>
              <a:ext cx="1400100" cy="0"/>
            </a:xfrm>
            <a:prstGeom prst="straightConnector1">
              <a:avLst/>
            </a:prstGeom>
            <a:noFill/>
            <a:ln cap="flat" cmpd="sng" w="25400">
              <a:solidFill>
                <a:srgbClr val="000000"/>
              </a:solidFill>
              <a:prstDash val="solid"/>
              <a:miter lim="800000"/>
              <a:headEnd len="sm" w="sm" type="none"/>
              <a:tailEnd len="sm" w="sm" type="none"/>
            </a:ln>
          </p:spPr>
        </p:cxnSp>
        <p:sp>
          <p:nvSpPr>
            <p:cNvPr id="659" name="Google Shape;659;p103"/>
            <p:cNvSpPr/>
            <p:nvPr/>
          </p:nvSpPr>
          <p:spPr>
            <a:xfrm rot="5400000">
              <a:off x="159793" y="484830"/>
              <a:ext cx="791400" cy="450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0" name="Google Shape;660;p103"/>
            <p:cNvSpPr/>
            <p:nvPr/>
          </p:nvSpPr>
          <p:spPr>
            <a:xfrm rot="5400000">
              <a:off x="926633" y="610417"/>
              <a:ext cx="531600" cy="46140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1" name="Google Shape;661;p103"/>
            <p:cNvSpPr/>
            <p:nvPr/>
          </p:nvSpPr>
          <p:spPr>
            <a:xfrm flipH="1" rot="-5400000">
              <a:off x="967890" y="143348"/>
              <a:ext cx="449100" cy="465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62" name="Google Shape;662;p103"/>
            <p:cNvCxnSpPr/>
            <p:nvPr/>
          </p:nvCxnSpPr>
          <p:spPr>
            <a:xfrm>
              <a:off x="223422" y="301880"/>
              <a:ext cx="1400100" cy="0"/>
            </a:xfrm>
            <a:prstGeom prst="straightConnector1">
              <a:avLst/>
            </a:prstGeom>
            <a:noFill/>
            <a:ln cap="flat" cmpd="sng" w="25400">
              <a:solidFill>
                <a:srgbClr val="000000"/>
              </a:solidFill>
              <a:prstDash val="dash"/>
              <a:miter lim="800000"/>
              <a:headEnd len="sm" w="sm" type="none"/>
              <a:tailEnd len="sm" w="sm" type="none"/>
            </a:ln>
          </p:spPr>
        </p:cxnSp>
        <p:cxnSp>
          <p:nvCxnSpPr>
            <p:cNvPr id="663" name="Google Shape;663;p103"/>
            <p:cNvCxnSpPr/>
            <p:nvPr/>
          </p:nvCxnSpPr>
          <p:spPr>
            <a:xfrm>
              <a:off x="547430" y="427855"/>
              <a:ext cx="0" cy="571800"/>
            </a:xfrm>
            <a:prstGeom prst="straightConnector1">
              <a:avLst/>
            </a:prstGeom>
            <a:noFill/>
            <a:ln cap="flat" cmpd="sng" w="38100">
              <a:solidFill>
                <a:srgbClr val="000000"/>
              </a:solidFill>
              <a:prstDash val="solid"/>
              <a:round/>
              <a:headEnd len="sm" w="sm" type="none"/>
              <a:tailEnd len="med" w="med" type="stealth"/>
            </a:ln>
          </p:spPr>
        </p:cxnSp>
        <p:cxnSp>
          <p:nvCxnSpPr>
            <p:cNvPr id="664" name="Google Shape;664;p103"/>
            <p:cNvCxnSpPr/>
            <p:nvPr/>
          </p:nvCxnSpPr>
          <p:spPr>
            <a:xfrm rot="10800000">
              <a:off x="1199828" y="453106"/>
              <a:ext cx="0" cy="537600"/>
            </a:xfrm>
            <a:prstGeom prst="straightConnector1">
              <a:avLst/>
            </a:prstGeom>
            <a:noFill/>
            <a:ln cap="flat" cmpd="sng" w="38100">
              <a:solidFill>
                <a:srgbClr val="000000"/>
              </a:solidFill>
              <a:prstDash val="solid"/>
              <a:round/>
              <a:headEnd len="sm" w="sm" type="none"/>
              <a:tailEnd len="med" w="med" type="stealth"/>
            </a:ln>
          </p:spPr>
        </p:cxnSp>
      </p:grpSp>
      <p:sp>
        <p:nvSpPr>
          <p:cNvPr id="665" name="Google Shape;665;p103"/>
          <p:cNvSpPr/>
          <p:nvPr/>
        </p:nvSpPr>
        <p:spPr>
          <a:xfrm>
            <a:off x="53925" y="3980100"/>
            <a:ext cx="2431500" cy="1087200"/>
          </a:xfrm>
          <a:prstGeom prst="roundRect">
            <a:avLst>
              <a:gd fmla="val 16667" name="adj"/>
            </a:avLst>
          </a:prstGeom>
          <a:noFill/>
          <a:ln cap="flat" cmpd="sng" w="3810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03"/>
          <p:cNvSpPr/>
          <p:nvPr/>
        </p:nvSpPr>
        <p:spPr>
          <a:xfrm>
            <a:off x="7017575" y="122225"/>
            <a:ext cx="2037000" cy="1619700"/>
          </a:xfrm>
          <a:prstGeom prst="roundRect">
            <a:avLst>
              <a:gd fmla="val 7021" name="adj"/>
            </a:avLst>
          </a:prstGeom>
          <a:noFill/>
          <a:ln cap="flat" cmpd="sng" w="3810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03"/>
          <p:cNvSpPr txBox="1"/>
          <p:nvPr/>
        </p:nvSpPr>
        <p:spPr>
          <a:xfrm>
            <a:off x="2971250" y="571885"/>
            <a:ext cx="3006000" cy="45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lt1"/>
              </a:buClr>
              <a:buSzPts val="1500"/>
              <a:buFont typeface="Lato"/>
              <a:buNone/>
            </a:pPr>
            <a:r>
              <a:rPr lang="en-GB" sz="1500">
                <a:solidFill>
                  <a:schemeClr val="lt1"/>
                </a:solidFill>
                <a:latin typeface="Lato"/>
                <a:ea typeface="Lato"/>
                <a:cs typeface="Lato"/>
                <a:sym typeface="Lato"/>
              </a:rPr>
              <a:t>Surface became brighter → </a:t>
            </a:r>
            <a:endParaRPr sz="1500">
              <a:solidFill>
                <a:schemeClr val="lt1"/>
              </a:solidFill>
              <a:latin typeface="Lato"/>
              <a:ea typeface="Lato"/>
              <a:cs typeface="Lato"/>
              <a:sym typeface="Lato"/>
            </a:endParaRPr>
          </a:p>
          <a:p>
            <a:pPr indent="0" lvl="0" marL="0" rtl="0" algn="ctr">
              <a:spcBef>
                <a:spcPts val="0"/>
              </a:spcBef>
              <a:spcAft>
                <a:spcPts val="0"/>
              </a:spcAft>
              <a:buClr>
                <a:schemeClr val="lt1"/>
              </a:buClr>
              <a:buSzPts val="1500"/>
              <a:buFont typeface="Lato"/>
              <a:buNone/>
            </a:pPr>
            <a:r>
              <a:rPr lang="en-GB" sz="1500">
                <a:solidFill>
                  <a:schemeClr val="lt1"/>
                </a:solidFill>
                <a:latin typeface="Lato"/>
                <a:ea typeface="Lato"/>
                <a:cs typeface="Lato"/>
                <a:sym typeface="Lato"/>
              </a:rPr>
              <a:t>more radiation is reflected</a:t>
            </a:r>
            <a:endParaRPr sz="1500">
              <a:solidFill>
                <a:srgbClr val="FFFFFF"/>
              </a:solidFill>
              <a:latin typeface="Lato"/>
              <a:ea typeface="Lato"/>
              <a:cs typeface="Lato"/>
              <a:sym typeface="Lato"/>
            </a:endParaRPr>
          </a:p>
        </p:txBody>
      </p:sp>
      <p:sp>
        <p:nvSpPr>
          <p:cNvPr id="668" name="Google Shape;668;p103"/>
          <p:cNvSpPr txBox="1"/>
          <p:nvPr/>
        </p:nvSpPr>
        <p:spPr>
          <a:xfrm>
            <a:off x="6061800" y="4686299"/>
            <a:ext cx="3006000" cy="45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Loeb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Trenberth et al. 2009</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Graphics based on NASA poster (see comments)</a:t>
            </a:r>
            <a:endParaRPr sz="900">
              <a:solidFill>
                <a:srgbClr val="FFFFFF"/>
              </a:solidFill>
              <a:latin typeface="Lato"/>
              <a:ea typeface="Lato"/>
              <a:cs typeface="Lato"/>
              <a:sym typeface="Lato"/>
            </a:endParaRPr>
          </a:p>
          <a:p>
            <a:pPr indent="0" lvl="0" marL="0" marR="0" rtl="0" algn="r">
              <a:lnSpc>
                <a:spcPct val="100000"/>
              </a:lnSpc>
              <a:spcBef>
                <a:spcPts val="0"/>
              </a:spcBef>
              <a:spcAft>
                <a:spcPts val="0"/>
              </a:spcAft>
              <a:buClr>
                <a:srgbClr val="FFFFFF"/>
              </a:buClr>
              <a:buSzPts val="1500"/>
              <a:buFont typeface="Lato"/>
              <a:buNone/>
            </a:pPr>
            <a:r>
              <a:rPr lang="en-GB"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id="673" name="Google Shape;673;p104"/>
          <p:cNvPicPr preferRelativeResize="0"/>
          <p:nvPr/>
        </p:nvPicPr>
        <p:blipFill>
          <a:blip r:embed="rId3">
            <a:alphaModFix/>
          </a:blip>
          <a:stretch>
            <a:fillRect/>
          </a:stretch>
        </p:blipFill>
        <p:spPr>
          <a:xfrm>
            <a:off x="0" y="0"/>
            <a:ext cx="9143997" cy="5143499"/>
          </a:xfrm>
          <a:prstGeom prst="rect">
            <a:avLst/>
          </a:prstGeom>
          <a:noFill/>
          <a:ln>
            <a:noFill/>
          </a:ln>
        </p:spPr>
      </p:pic>
      <p:grpSp>
        <p:nvGrpSpPr>
          <p:cNvPr id="674" name="Google Shape;674;p104"/>
          <p:cNvGrpSpPr/>
          <p:nvPr/>
        </p:nvGrpSpPr>
        <p:grpSpPr>
          <a:xfrm>
            <a:off x="7144910" y="231302"/>
            <a:ext cx="1821300" cy="1392900"/>
            <a:chOff x="-12700" y="0"/>
            <a:chExt cx="1821300" cy="1392900"/>
          </a:xfrm>
        </p:grpSpPr>
        <p:sp>
          <p:nvSpPr>
            <p:cNvPr id="675" name="Google Shape;675;p104"/>
            <p:cNvSpPr/>
            <p:nvPr/>
          </p:nvSpPr>
          <p:spPr>
            <a:xfrm>
              <a:off x="-12700" y="0"/>
              <a:ext cx="1821300" cy="139290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76" name="Google Shape;676;p104"/>
            <p:cNvCxnSpPr/>
            <p:nvPr/>
          </p:nvCxnSpPr>
          <p:spPr>
            <a:xfrm>
              <a:off x="210599" y="1125618"/>
              <a:ext cx="1400100" cy="0"/>
            </a:xfrm>
            <a:prstGeom prst="straightConnector1">
              <a:avLst/>
            </a:prstGeom>
            <a:noFill/>
            <a:ln cap="flat" cmpd="sng" w="25400">
              <a:solidFill>
                <a:srgbClr val="000000"/>
              </a:solidFill>
              <a:prstDash val="solid"/>
              <a:miter lim="800000"/>
              <a:headEnd len="sm" w="sm" type="none"/>
              <a:tailEnd len="sm" w="sm" type="none"/>
            </a:ln>
          </p:spPr>
        </p:cxnSp>
        <p:sp>
          <p:nvSpPr>
            <p:cNvPr id="677" name="Google Shape;677;p104"/>
            <p:cNvSpPr/>
            <p:nvPr/>
          </p:nvSpPr>
          <p:spPr>
            <a:xfrm rot="5400000">
              <a:off x="159793" y="484830"/>
              <a:ext cx="791400" cy="450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8" name="Google Shape;678;p104"/>
            <p:cNvSpPr/>
            <p:nvPr/>
          </p:nvSpPr>
          <p:spPr>
            <a:xfrm rot="5400000">
              <a:off x="926633" y="610417"/>
              <a:ext cx="531600" cy="46140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9" name="Google Shape;679;p104"/>
            <p:cNvSpPr/>
            <p:nvPr/>
          </p:nvSpPr>
          <p:spPr>
            <a:xfrm flipH="1" rot="-5400000">
              <a:off x="1049200" y="224879"/>
              <a:ext cx="286500" cy="465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80" name="Google Shape;680;p104"/>
            <p:cNvCxnSpPr/>
            <p:nvPr/>
          </p:nvCxnSpPr>
          <p:spPr>
            <a:xfrm>
              <a:off x="223422" y="301880"/>
              <a:ext cx="1400100" cy="0"/>
            </a:xfrm>
            <a:prstGeom prst="straightConnector1">
              <a:avLst/>
            </a:prstGeom>
            <a:noFill/>
            <a:ln cap="flat" cmpd="sng" w="25400">
              <a:solidFill>
                <a:srgbClr val="000000"/>
              </a:solidFill>
              <a:prstDash val="dash"/>
              <a:miter lim="800000"/>
              <a:headEnd len="sm" w="sm" type="none"/>
              <a:tailEnd len="sm" w="sm" type="none"/>
            </a:ln>
          </p:spPr>
        </p:cxnSp>
        <p:cxnSp>
          <p:nvCxnSpPr>
            <p:cNvPr id="681" name="Google Shape;681;p104"/>
            <p:cNvCxnSpPr/>
            <p:nvPr/>
          </p:nvCxnSpPr>
          <p:spPr>
            <a:xfrm>
              <a:off x="547430" y="427855"/>
              <a:ext cx="0" cy="571800"/>
            </a:xfrm>
            <a:prstGeom prst="straightConnector1">
              <a:avLst/>
            </a:prstGeom>
            <a:noFill/>
            <a:ln cap="flat" cmpd="sng" w="38100">
              <a:solidFill>
                <a:srgbClr val="000000"/>
              </a:solidFill>
              <a:prstDash val="solid"/>
              <a:round/>
              <a:headEnd len="sm" w="sm" type="none"/>
              <a:tailEnd len="med" w="med" type="stealth"/>
            </a:ln>
          </p:spPr>
        </p:cxnSp>
        <p:cxnSp>
          <p:nvCxnSpPr>
            <p:cNvPr id="682" name="Google Shape;682;p104"/>
            <p:cNvCxnSpPr/>
            <p:nvPr/>
          </p:nvCxnSpPr>
          <p:spPr>
            <a:xfrm rot="10800000">
              <a:off x="1199828" y="453106"/>
              <a:ext cx="0" cy="537600"/>
            </a:xfrm>
            <a:prstGeom prst="straightConnector1">
              <a:avLst/>
            </a:prstGeom>
            <a:noFill/>
            <a:ln cap="flat" cmpd="sng" w="38100">
              <a:solidFill>
                <a:srgbClr val="000000"/>
              </a:solidFill>
              <a:prstDash val="solid"/>
              <a:round/>
              <a:headEnd len="sm" w="sm" type="none"/>
              <a:tailEnd len="med" w="med" type="stealth"/>
            </a:ln>
          </p:spPr>
        </p:cxnSp>
      </p:grpSp>
      <p:sp>
        <p:nvSpPr>
          <p:cNvPr id="683" name="Google Shape;683;p104"/>
          <p:cNvSpPr txBox="1"/>
          <p:nvPr/>
        </p:nvSpPr>
        <p:spPr>
          <a:xfrm>
            <a:off x="2971250" y="571885"/>
            <a:ext cx="30060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500"/>
              <a:buFont typeface="Lato"/>
              <a:buNone/>
            </a:pPr>
            <a:r>
              <a:rPr b="0" i="0" lang="en-GB" sz="1500" u="none" cap="none" strike="noStrike">
                <a:solidFill>
                  <a:srgbClr val="FFFFFF"/>
                </a:solidFill>
                <a:latin typeface="Lato"/>
                <a:ea typeface="Lato"/>
                <a:cs typeface="Lato"/>
                <a:sym typeface="Lato"/>
              </a:rPr>
              <a:t>T</a:t>
            </a:r>
            <a:r>
              <a:rPr lang="en-GB" sz="1500">
                <a:solidFill>
                  <a:srgbClr val="FFFFFF"/>
                </a:solidFill>
                <a:latin typeface="Lato"/>
                <a:ea typeface="Lato"/>
                <a:cs typeface="Lato"/>
                <a:sym typeface="Lato"/>
              </a:rPr>
              <a:t>his system is in balance</a:t>
            </a:r>
            <a:endParaRPr/>
          </a:p>
        </p:txBody>
      </p:sp>
      <p:sp>
        <p:nvSpPr>
          <p:cNvPr id="684" name="Google Shape;684;p104"/>
          <p:cNvSpPr/>
          <p:nvPr/>
        </p:nvSpPr>
        <p:spPr>
          <a:xfrm>
            <a:off x="7017575" y="122225"/>
            <a:ext cx="2037000" cy="1619700"/>
          </a:xfrm>
          <a:prstGeom prst="roundRect">
            <a:avLst>
              <a:gd fmla="val 7021" name="adj"/>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pic>
        <p:nvPicPr>
          <p:cNvPr id="689" name="Google Shape;689;p105"/>
          <p:cNvPicPr preferRelativeResize="0"/>
          <p:nvPr/>
        </p:nvPicPr>
        <p:blipFill>
          <a:blip r:embed="rId3">
            <a:alphaModFix/>
          </a:blip>
          <a:stretch>
            <a:fillRect/>
          </a:stretch>
        </p:blipFill>
        <p:spPr>
          <a:xfrm>
            <a:off x="0" y="0"/>
            <a:ext cx="9143997" cy="5143499"/>
          </a:xfrm>
          <a:prstGeom prst="rect">
            <a:avLst/>
          </a:prstGeom>
          <a:noFill/>
          <a:ln>
            <a:noFill/>
          </a:ln>
        </p:spPr>
      </p:pic>
      <p:grpSp>
        <p:nvGrpSpPr>
          <p:cNvPr id="690" name="Google Shape;690;p105"/>
          <p:cNvGrpSpPr/>
          <p:nvPr/>
        </p:nvGrpSpPr>
        <p:grpSpPr>
          <a:xfrm>
            <a:off x="7144910" y="231302"/>
            <a:ext cx="1821300" cy="1392900"/>
            <a:chOff x="-12700" y="0"/>
            <a:chExt cx="1821300" cy="1392900"/>
          </a:xfrm>
        </p:grpSpPr>
        <p:sp>
          <p:nvSpPr>
            <p:cNvPr id="691" name="Google Shape;691;p105"/>
            <p:cNvSpPr/>
            <p:nvPr/>
          </p:nvSpPr>
          <p:spPr>
            <a:xfrm>
              <a:off x="-12700" y="0"/>
              <a:ext cx="1821300" cy="139290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92" name="Google Shape;692;p105"/>
            <p:cNvCxnSpPr/>
            <p:nvPr/>
          </p:nvCxnSpPr>
          <p:spPr>
            <a:xfrm>
              <a:off x="210599" y="1125618"/>
              <a:ext cx="1400100" cy="0"/>
            </a:xfrm>
            <a:prstGeom prst="straightConnector1">
              <a:avLst/>
            </a:prstGeom>
            <a:noFill/>
            <a:ln cap="flat" cmpd="sng" w="25400">
              <a:solidFill>
                <a:srgbClr val="000000"/>
              </a:solidFill>
              <a:prstDash val="solid"/>
              <a:miter lim="800000"/>
              <a:headEnd len="sm" w="sm" type="none"/>
              <a:tailEnd len="sm" w="sm" type="none"/>
            </a:ln>
          </p:spPr>
        </p:cxnSp>
        <p:sp>
          <p:nvSpPr>
            <p:cNvPr id="693" name="Google Shape;693;p105"/>
            <p:cNvSpPr/>
            <p:nvPr/>
          </p:nvSpPr>
          <p:spPr>
            <a:xfrm rot="5400000">
              <a:off x="159793" y="484830"/>
              <a:ext cx="791400" cy="450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4" name="Google Shape;694;p105"/>
            <p:cNvSpPr/>
            <p:nvPr/>
          </p:nvSpPr>
          <p:spPr>
            <a:xfrm rot="5400000">
              <a:off x="926633" y="610417"/>
              <a:ext cx="531600" cy="46140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5" name="Google Shape;695;p105"/>
            <p:cNvSpPr/>
            <p:nvPr/>
          </p:nvSpPr>
          <p:spPr>
            <a:xfrm flipH="1" rot="-5400000">
              <a:off x="1049200" y="224879"/>
              <a:ext cx="286500" cy="465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696" name="Google Shape;696;p105"/>
            <p:cNvCxnSpPr/>
            <p:nvPr/>
          </p:nvCxnSpPr>
          <p:spPr>
            <a:xfrm>
              <a:off x="223422" y="301880"/>
              <a:ext cx="1400100" cy="0"/>
            </a:xfrm>
            <a:prstGeom prst="straightConnector1">
              <a:avLst/>
            </a:prstGeom>
            <a:noFill/>
            <a:ln cap="flat" cmpd="sng" w="25400">
              <a:solidFill>
                <a:srgbClr val="000000"/>
              </a:solidFill>
              <a:prstDash val="dash"/>
              <a:miter lim="800000"/>
              <a:headEnd len="sm" w="sm" type="none"/>
              <a:tailEnd len="sm" w="sm" type="none"/>
            </a:ln>
          </p:spPr>
        </p:cxnSp>
        <p:cxnSp>
          <p:nvCxnSpPr>
            <p:cNvPr id="697" name="Google Shape;697;p105"/>
            <p:cNvCxnSpPr/>
            <p:nvPr/>
          </p:nvCxnSpPr>
          <p:spPr>
            <a:xfrm>
              <a:off x="547430" y="427855"/>
              <a:ext cx="0" cy="571800"/>
            </a:xfrm>
            <a:prstGeom prst="straightConnector1">
              <a:avLst/>
            </a:prstGeom>
            <a:noFill/>
            <a:ln cap="flat" cmpd="sng" w="38100">
              <a:solidFill>
                <a:srgbClr val="000000"/>
              </a:solidFill>
              <a:prstDash val="solid"/>
              <a:round/>
              <a:headEnd len="sm" w="sm" type="none"/>
              <a:tailEnd len="med" w="med" type="stealth"/>
            </a:ln>
          </p:spPr>
        </p:cxnSp>
        <p:cxnSp>
          <p:nvCxnSpPr>
            <p:cNvPr id="698" name="Google Shape;698;p105"/>
            <p:cNvCxnSpPr/>
            <p:nvPr/>
          </p:nvCxnSpPr>
          <p:spPr>
            <a:xfrm rot="10800000">
              <a:off x="1199828" y="453106"/>
              <a:ext cx="0" cy="537600"/>
            </a:xfrm>
            <a:prstGeom prst="straightConnector1">
              <a:avLst/>
            </a:prstGeom>
            <a:noFill/>
            <a:ln cap="flat" cmpd="sng" w="38100">
              <a:solidFill>
                <a:srgbClr val="000000"/>
              </a:solidFill>
              <a:prstDash val="solid"/>
              <a:round/>
              <a:headEnd len="sm" w="sm" type="none"/>
              <a:tailEnd len="med" w="med" type="stealth"/>
            </a:ln>
          </p:spPr>
        </p:cxnSp>
      </p:grpSp>
      <p:sp>
        <p:nvSpPr>
          <p:cNvPr id="699" name="Google Shape;699;p105"/>
          <p:cNvSpPr txBox="1"/>
          <p:nvPr/>
        </p:nvSpPr>
        <p:spPr>
          <a:xfrm>
            <a:off x="2971250" y="571885"/>
            <a:ext cx="30060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500"/>
              <a:buFont typeface="Lato"/>
              <a:buNone/>
            </a:pPr>
            <a:r>
              <a:rPr b="0" i="0" lang="en-GB" sz="1500" u="none" cap="none" strike="noStrike">
                <a:solidFill>
                  <a:srgbClr val="FFFFFF"/>
                </a:solidFill>
                <a:latin typeface="Lato"/>
                <a:ea typeface="Lato"/>
                <a:cs typeface="Lato"/>
                <a:sym typeface="Lato"/>
              </a:rPr>
              <a:t>T</a:t>
            </a:r>
            <a:r>
              <a:rPr lang="en-GB" sz="1500">
                <a:solidFill>
                  <a:srgbClr val="FFFFFF"/>
                </a:solidFill>
                <a:latin typeface="Lato"/>
                <a:ea typeface="Lato"/>
                <a:cs typeface="Lato"/>
                <a:sym typeface="Lato"/>
              </a:rPr>
              <a:t>his system is in balance</a:t>
            </a:r>
            <a:endParaRPr/>
          </a:p>
        </p:txBody>
      </p:sp>
      <p:sp>
        <p:nvSpPr>
          <p:cNvPr id="700" name="Google Shape;700;p105"/>
          <p:cNvSpPr/>
          <p:nvPr/>
        </p:nvSpPr>
        <p:spPr>
          <a:xfrm>
            <a:off x="3269425" y="1425925"/>
            <a:ext cx="3462900" cy="3641400"/>
          </a:xfrm>
          <a:prstGeom prst="roundRect">
            <a:avLst>
              <a:gd fmla="val 7021" name="adj"/>
            </a:avLst>
          </a:prstGeom>
          <a:noFill/>
          <a:ln cap="flat" cmpd="sng" w="3810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05"/>
          <p:cNvSpPr/>
          <p:nvPr/>
        </p:nvSpPr>
        <p:spPr>
          <a:xfrm>
            <a:off x="7017575" y="122225"/>
            <a:ext cx="2037000" cy="1619700"/>
          </a:xfrm>
          <a:prstGeom prst="roundRect">
            <a:avLst>
              <a:gd fmla="val 7021" name="adj"/>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pic>
        <p:nvPicPr>
          <p:cNvPr id="706" name="Google Shape;706;p106"/>
          <p:cNvPicPr preferRelativeResize="0"/>
          <p:nvPr/>
        </p:nvPicPr>
        <p:blipFill>
          <a:blip r:embed="rId3">
            <a:alphaModFix/>
          </a:blip>
          <a:stretch>
            <a:fillRect/>
          </a:stretch>
        </p:blipFill>
        <p:spPr>
          <a:xfrm>
            <a:off x="0" y="0"/>
            <a:ext cx="9143997" cy="5143499"/>
          </a:xfrm>
          <a:prstGeom prst="rect">
            <a:avLst/>
          </a:prstGeom>
          <a:noFill/>
          <a:ln>
            <a:noFill/>
          </a:ln>
        </p:spPr>
      </p:pic>
      <p:cxnSp>
        <p:nvCxnSpPr>
          <p:cNvPr id="707" name="Google Shape;707;p106"/>
          <p:cNvCxnSpPr/>
          <p:nvPr/>
        </p:nvCxnSpPr>
        <p:spPr>
          <a:xfrm>
            <a:off x="7777430" y="391916"/>
            <a:ext cx="1078348" cy="1"/>
          </a:xfrm>
          <a:prstGeom prst="straightConnector1">
            <a:avLst/>
          </a:prstGeom>
          <a:noFill/>
          <a:ln cap="flat" cmpd="sng" w="25400">
            <a:solidFill>
              <a:srgbClr val="000000"/>
            </a:solidFill>
            <a:prstDash val="dash"/>
            <a:miter lim="800000"/>
            <a:headEnd len="sm" w="sm" type="none"/>
            <a:tailEnd len="sm" w="sm" type="none"/>
          </a:ln>
        </p:spPr>
      </p:cxnSp>
      <p:sp>
        <p:nvSpPr>
          <p:cNvPr id="708" name="Google Shape;708;p106"/>
          <p:cNvSpPr txBox="1"/>
          <p:nvPr/>
        </p:nvSpPr>
        <p:spPr>
          <a:xfrm>
            <a:off x="2114350" y="241325"/>
            <a:ext cx="4627500" cy="74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lt1"/>
              </a:buClr>
              <a:buSzPts val="1500"/>
              <a:buFont typeface="Lato"/>
              <a:buNone/>
            </a:pPr>
            <a:r>
              <a:rPr lang="en-GB" sz="1500">
                <a:solidFill>
                  <a:schemeClr val="lt1"/>
                </a:solidFill>
                <a:latin typeface="Lato"/>
                <a:ea typeface="Lato"/>
                <a:cs typeface="Lato"/>
                <a:sym typeface="Lato"/>
              </a:rPr>
              <a:t>Add greenhouse gases</a:t>
            </a:r>
            <a:r>
              <a:rPr lang="en-GB" sz="1500">
                <a:solidFill>
                  <a:schemeClr val="lt1"/>
                </a:solidFill>
                <a:latin typeface="Lato"/>
                <a:ea typeface="Lato"/>
                <a:cs typeface="Lato"/>
                <a:sym typeface="Lato"/>
              </a:rPr>
              <a:t> </a:t>
            </a:r>
            <a:endParaRPr sz="1500">
              <a:solidFill>
                <a:schemeClr val="lt1"/>
              </a:solidFill>
              <a:latin typeface="Lato"/>
              <a:ea typeface="Lato"/>
              <a:cs typeface="Lato"/>
              <a:sym typeface="Lato"/>
            </a:endParaRPr>
          </a:p>
          <a:p>
            <a:pPr indent="0" lvl="0" marL="0" rtl="0" algn="ctr">
              <a:spcBef>
                <a:spcPts val="0"/>
              </a:spcBef>
              <a:spcAft>
                <a:spcPts val="0"/>
              </a:spcAft>
              <a:buClr>
                <a:schemeClr val="lt1"/>
              </a:buClr>
              <a:buSzPts val="1500"/>
              <a:buFont typeface="Lato"/>
              <a:buNone/>
            </a:pPr>
            <a:r>
              <a:rPr lang="en-GB" sz="1500">
                <a:solidFill>
                  <a:schemeClr val="lt1"/>
                </a:solidFill>
                <a:latin typeface="Lato"/>
                <a:ea typeface="Lato"/>
                <a:cs typeface="Lato"/>
                <a:sym typeface="Lato"/>
              </a:rPr>
              <a:t>to the atmosphere → </a:t>
            </a:r>
            <a:r>
              <a:rPr lang="en-GB" sz="1500">
                <a:solidFill>
                  <a:srgbClr val="FFFFFF"/>
                </a:solidFill>
                <a:latin typeface="Lato"/>
                <a:ea typeface="Lato"/>
                <a:cs typeface="Lato"/>
                <a:sym typeface="Lato"/>
              </a:rPr>
              <a:t>atmosphere only becomes transparent higher up where it is colder → less energy emission</a:t>
            </a:r>
            <a:endParaRPr/>
          </a:p>
          <a:p>
            <a:pPr indent="0" lvl="0" marL="0" marR="0" rtl="0" algn="ctr">
              <a:lnSpc>
                <a:spcPct val="100000"/>
              </a:lnSpc>
              <a:spcBef>
                <a:spcPts val="0"/>
              </a:spcBef>
              <a:spcAft>
                <a:spcPts val="0"/>
              </a:spcAft>
              <a:buClr>
                <a:srgbClr val="FFFFFF"/>
              </a:buClr>
              <a:buSzPts val="1400"/>
              <a:buFont typeface="Lato"/>
              <a:buNone/>
            </a:pPr>
            <a:r>
              <a:t/>
            </a:r>
            <a:endParaRPr>
              <a:solidFill>
                <a:srgbClr val="FFFFFF"/>
              </a:solidFill>
              <a:latin typeface="Lato"/>
              <a:ea typeface="Lato"/>
              <a:cs typeface="Lato"/>
              <a:sym typeface="Lato"/>
            </a:endParaRPr>
          </a:p>
        </p:txBody>
      </p:sp>
      <p:grpSp>
        <p:nvGrpSpPr>
          <p:cNvPr id="709" name="Google Shape;709;p106"/>
          <p:cNvGrpSpPr/>
          <p:nvPr/>
        </p:nvGrpSpPr>
        <p:grpSpPr>
          <a:xfrm>
            <a:off x="7144910" y="231302"/>
            <a:ext cx="1821300" cy="1392900"/>
            <a:chOff x="-12700" y="0"/>
            <a:chExt cx="1821300" cy="1392900"/>
          </a:xfrm>
        </p:grpSpPr>
        <p:sp>
          <p:nvSpPr>
            <p:cNvPr id="710" name="Google Shape;710;p106"/>
            <p:cNvSpPr/>
            <p:nvPr/>
          </p:nvSpPr>
          <p:spPr>
            <a:xfrm>
              <a:off x="-12700" y="0"/>
              <a:ext cx="1821300" cy="139290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711" name="Google Shape;711;p106"/>
            <p:cNvCxnSpPr/>
            <p:nvPr/>
          </p:nvCxnSpPr>
          <p:spPr>
            <a:xfrm>
              <a:off x="210599" y="1125618"/>
              <a:ext cx="1400100" cy="0"/>
            </a:xfrm>
            <a:prstGeom prst="straightConnector1">
              <a:avLst/>
            </a:prstGeom>
            <a:noFill/>
            <a:ln cap="flat" cmpd="sng" w="25400">
              <a:solidFill>
                <a:srgbClr val="000000"/>
              </a:solidFill>
              <a:prstDash val="solid"/>
              <a:miter lim="800000"/>
              <a:headEnd len="sm" w="sm" type="none"/>
              <a:tailEnd len="sm" w="sm" type="none"/>
            </a:ln>
          </p:spPr>
        </p:cxnSp>
        <p:sp>
          <p:nvSpPr>
            <p:cNvPr id="712" name="Google Shape;712;p106"/>
            <p:cNvSpPr/>
            <p:nvPr/>
          </p:nvSpPr>
          <p:spPr>
            <a:xfrm rot="5400000">
              <a:off x="159793" y="484830"/>
              <a:ext cx="791400" cy="450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3" name="Google Shape;713;p106"/>
            <p:cNvSpPr/>
            <p:nvPr/>
          </p:nvSpPr>
          <p:spPr>
            <a:xfrm rot="5400000">
              <a:off x="1069140" y="752995"/>
              <a:ext cx="246600" cy="46140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4" name="Google Shape;714;p106"/>
            <p:cNvSpPr/>
            <p:nvPr/>
          </p:nvSpPr>
          <p:spPr>
            <a:xfrm flipH="1" rot="-5400000">
              <a:off x="1049200" y="529679"/>
              <a:ext cx="286500" cy="465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715" name="Google Shape;715;p106"/>
            <p:cNvCxnSpPr/>
            <p:nvPr/>
          </p:nvCxnSpPr>
          <p:spPr>
            <a:xfrm>
              <a:off x="223422" y="301880"/>
              <a:ext cx="1400100" cy="0"/>
            </a:xfrm>
            <a:prstGeom prst="straightConnector1">
              <a:avLst/>
            </a:prstGeom>
            <a:noFill/>
            <a:ln cap="flat" cmpd="sng" w="25400">
              <a:solidFill>
                <a:srgbClr val="000000"/>
              </a:solidFill>
              <a:prstDash val="dash"/>
              <a:miter lim="800000"/>
              <a:headEnd len="sm" w="sm" type="none"/>
              <a:tailEnd len="sm" w="sm" type="none"/>
            </a:ln>
          </p:spPr>
        </p:cxnSp>
        <p:cxnSp>
          <p:nvCxnSpPr>
            <p:cNvPr id="716" name="Google Shape;716;p106"/>
            <p:cNvCxnSpPr/>
            <p:nvPr/>
          </p:nvCxnSpPr>
          <p:spPr>
            <a:xfrm>
              <a:off x="547430" y="427855"/>
              <a:ext cx="0" cy="571800"/>
            </a:xfrm>
            <a:prstGeom prst="straightConnector1">
              <a:avLst/>
            </a:prstGeom>
            <a:noFill/>
            <a:ln cap="flat" cmpd="sng" w="38100">
              <a:solidFill>
                <a:srgbClr val="000000"/>
              </a:solidFill>
              <a:prstDash val="solid"/>
              <a:round/>
              <a:headEnd len="sm" w="sm" type="none"/>
              <a:tailEnd len="med" w="med" type="stealth"/>
            </a:ln>
          </p:spPr>
        </p:cxnSp>
        <p:cxnSp>
          <p:nvCxnSpPr>
            <p:cNvPr id="717" name="Google Shape;717;p106"/>
            <p:cNvCxnSpPr>
              <a:endCxn id="714" idx="1"/>
            </p:cNvCxnSpPr>
            <p:nvPr/>
          </p:nvCxnSpPr>
          <p:spPr>
            <a:xfrm rot="10800000">
              <a:off x="1192450" y="619379"/>
              <a:ext cx="7500" cy="371400"/>
            </a:xfrm>
            <a:prstGeom prst="straightConnector1">
              <a:avLst/>
            </a:prstGeom>
            <a:noFill/>
            <a:ln cap="flat" cmpd="sng" w="38100">
              <a:solidFill>
                <a:srgbClr val="000000"/>
              </a:solidFill>
              <a:prstDash val="solid"/>
              <a:round/>
              <a:headEnd len="sm" w="sm" type="none"/>
              <a:tailEnd len="med" w="med" type="stealth"/>
            </a:ln>
          </p:spPr>
        </p:cxnSp>
      </p:grpSp>
      <p:sp>
        <p:nvSpPr>
          <p:cNvPr id="718" name="Google Shape;718;p106"/>
          <p:cNvSpPr/>
          <p:nvPr/>
        </p:nvSpPr>
        <p:spPr>
          <a:xfrm>
            <a:off x="7017575" y="122225"/>
            <a:ext cx="2037000" cy="1619700"/>
          </a:xfrm>
          <a:prstGeom prst="roundRect">
            <a:avLst>
              <a:gd fmla="val 7021" name="adj"/>
            </a:avLst>
          </a:prstGeom>
          <a:noFill/>
          <a:ln cap="flat" cmpd="sng" w="3810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07"/>
          <p:cNvSpPr txBox="1"/>
          <p:nvPr>
            <p:ph type="title"/>
          </p:nvPr>
        </p:nvSpPr>
        <p:spPr>
          <a:xfrm>
            <a:off x="311611" y="16277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big is the anthropogenic influence?</a:t>
            </a:r>
            <a:endParaRPr/>
          </a:p>
        </p:txBody>
      </p:sp>
      <p:pic>
        <p:nvPicPr>
          <p:cNvPr descr="Google Shape;1194;p50" id="724" name="Google Shape;724;p107"/>
          <p:cNvPicPr preferRelativeResize="0"/>
          <p:nvPr/>
        </p:nvPicPr>
        <p:blipFill rotWithShape="1">
          <a:blip r:embed="rId3">
            <a:alphaModFix/>
          </a:blip>
          <a:srcRect b="25567" l="0" r="0" t="0"/>
          <a:stretch/>
        </p:blipFill>
        <p:spPr>
          <a:xfrm>
            <a:off x="910925" y="892950"/>
            <a:ext cx="5516198" cy="3493276"/>
          </a:xfrm>
          <a:prstGeom prst="rect">
            <a:avLst/>
          </a:prstGeom>
          <a:noFill/>
          <a:ln>
            <a:noFill/>
          </a:ln>
        </p:spPr>
      </p:pic>
      <p:pic>
        <p:nvPicPr>
          <p:cNvPr descr="Google Shape;1194;p50" id="725" name="Google Shape;725;p107"/>
          <p:cNvPicPr preferRelativeResize="0"/>
          <p:nvPr/>
        </p:nvPicPr>
        <p:blipFill rotWithShape="1">
          <a:blip r:embed="rId3">
            <a:alphaModFix/>
          </a:blip>
          <a:srcRect b="3452" l="0" r="0" t="92212"/>
          <a:stretch/>
        </p:blipFill>
        <p:spPr>
          <a:xfrm>
            <a:off x="883125" y="4386225"/>
            <a:ext cx="5543999" cy="221099"/>
          </a:xfrm>
          <a:prstGeom prst="rect">
            <a:avLst/>
          </a:prstGeom>
          <a:noFill/>
          <a:ln>
            <a:noFill/>
          </a:ln>
        </p:spPr>
      </p:pic>
      <p:pic>
        <p:nvPicPr>
          <p:cNvPr descr="Google Shape;1194;p50" id="726" name="Google Shape;726;p107"/>
          <p:cNvPicPr preferRelativeResize="0"/>
          <p:nvPr/>
        </p:nvPicPr>
        <p:blipFill rotWithShape="1">
          <a:blip r:embed="rId3">
            <a:alphaModFix/>
          </a:blip>
          <a:srcRect b="466" l="42541" r="13637" t="95848"/>
          <a:stretch/>
        </p:blipFill>
        <p:spPr>
          <a:xfrm>
            <a:off x="3237595" y="4641856"/>
            <a:ext cx="2859310" cy="204702"/>
          </a:xfrm>
          <a:prstGeom prst="rect">
            <a:avLst/>
          </a:prstGeom>
          <a:noFill/>
          <a:ln>
            <a:noFill/>
          </a:ln>
        </p:spPr>
      </p:pic>
      <p:sp>
        <p:nvSpPr>
          <p:cNvPr id="727" name="Google Shape;727;p107"/>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08"/>
          <p:cNvSpPr txBox="1"/>
          <p:nvPr>
            <p:ph type="title"/>
          </p:nvPr>
        </p:nvSpPr>
        <p:spPr>
          <a:xfrm>
            <a:off x="311611" y="16277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big is the anthropogenic influence?</a:t>
            </a:r>
            <a:endParaRPr/>
          </a:p>
        </p:txBody>
      </p:sp>
      <p:pic>
        <p:nvPicPr>
          <p:cNvPr descr="Google Shape;1194;p50" id="733" name="Google Shape;733;p108"/>
          <p:cNvPicPr preferRelativeResize="0"/>
          <p:nvPr/>
        </p:nvPicPr>
        <p:blipFill rotWithShape="1">
          <a:blip r:embed="rId3">
            <a:alphaModFix/>
          </a:blip>
          <a:srcRect b="25567" l="0" r="0" t="0"/>
          <a:stretch/>
        </p:blipFill>
        <p:spPr>
          <a:xfrm>
            <a:off x="910925" y="892950"/>
            <a:ext cx="5516198" cy="3493276"/>
          </a:xfrm>
          <a:prstGeom prst="rect">
            <a:avLst/>
          </a:prstGeom>
          <a:noFill/>
          <a:ln>
            <a:noFill/>
          </a:ln>
        </p:spPr>
      </p:pic>
      <p:pic>
        <p:nvPicPr>
          <p:cNvPr descr="Google Shape;1194;p50" id="734" name="Google Shape;734;p108"/>
          <p:cNvPicPr preferRelativeResize="0"/>
          <p:nvPr/>
        </p:nvPicPr>
        <p:blipFill rotWithShape="1">
          <a:blip r:embed="rId3">
            <a:alphaModFix/>
          </a:blip>
          <a:srcRect b="3452" l="0" r="0" t="92212"/>
          <a:stretch/>
        </p:blipFill>
        <p:spPr>
          <a:xfrm>
            <a:off x="883125" y="4386225"/>
            <a:ext cx="5543999" cy="221099"/>
          </a:xfrm>
          <a:prstGeom prst="rect">
            <a:avLst/>
          </a:prstGeom>
          <a:noFill/>
          <a:ln>
            <a:noFill/>
          </a:ln>
        </p:spPr>
      </p:pic>
      <p:pic>
        <p:nvPicPr>
          <p:cNvPr descr="Google Shape;1194;p50" id="735" name="Google Shape;735;p108"/>
          <p:cNvPicPr preferRelativeResize="0"/>
          <p:nvPr/>
        </p:nvPicPr>
        <p:blipFill rotWithShape="1">
          <a:blip r:embed="rId3">
            <a:alphaModFix/>
          </a:blip>
          <a:srcRect b="466" l="42541" r="13637" t="95848"/>
          <a:stretch/>
        </p:blipFill>
        <p:spPr>
          <a:xfrm>
            <a:off x="3237595" y="4641856"/>
            <a:ext cx="2859310" cy="204702"/>
          </a:xfrm>
          <a:prstGeom prst="rect">
            <a:avLst/>
          </a:prstGeom>
          <a:noFill/>
          <a:ln>
            <a:noFill/>
          </a:ln>
        </p:spPr>
      </p:pic>
      <p:sp>
        <p:nvSpPr>
          <p:cNvPr id="736" name="Google Shape;736;p108"/>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
        <p:nvSpPr>
          <p:cNvPr id="737" name="Google Shape;737;p108"/>
          <p:cNvSpPr/>
          <p:nvPr/>
        </p:nvSpPr>
        <p:spPr>
          <a:xfrm>
            <a:off x="1097700" y="1191775"/>
            <a:ext cx="5329500" cy="1975800"/>
          </a:xfrm>
          <a:prstGeom prst="roundRect">
            <a:avLst>
              <a:gd fmla="val 8465"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8"/>
          <p:cNvSpPr txBox="1"/>
          <p:nvPr/>
        </p:nvSpPr>
        <p:spPr>
          <a:xfrm>
            <a:off x="7108725" y="1864025"/>
            <a:ext cx="14871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Gas emissions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09"/>
          <p:cNvSpPr txBox="1"/>
          <p:nvPr>
            <p:ph type="title"/>
          </p:nvPr>
        </p:nvSpPr>
        <p:spPr>
          <a:xfrm>
            <a:off x="311611" y="16277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big is the anthropogenic influence?</a:t>
            </a:r>
            <a:endParaRPr/>
          </a:p>
        </p:txBody>
      </p:sp>
      <p:pic>
        <p:nvPicPr>
          <p:cNvPr descr="Google Shape;1194;p50" id="744" name="Google Shape;744;p109"/>
          <p:cNvPicPr preferRelativeResize="0"/>
          <p:nvPr/>
        </p:nvPicPr>
        <p:blipFill rotWithShape="1">
          <a:blip r:embed="rId3">
            <a:alphaModFix/>
          </a:blip>
          <a:srcRect b="25567" l="0" r="0" t="0"/>
          <a:stretch/>
        </p:blipFill>
        <p:spPr>
          <a:xfrm>
            <a:off x="910925" y="892950"/>
            <a:ext cx="5516198" cy="3493276"/>
          </a:xfrm>
          <a:prstGeom prst="rect">
            <a:avLst/>
          </a:prstGeom>
          <a:noFill/>
          <a:ln>
            <a:noFill/>
          </a:ln>
        </p:spPr>
      </p:pic>
      <p:pic>
        <p:nvPicPr>
          <p:cNvPr descr="Google Shape;1194;p50" id="745" name="Google Shape;745;p109"/>
          <p:cNvPicPr preferRelativeResize="0"/>
          <p:nvPr/>
        </p:nvPicPr>
        <p:blipFill rotWithShape="1">
          <a:blip r:embed="rId3">
            <a:alphaModFix/>
          </a:blip>
          <a:srcRect b="3452" l="0" r="0" t="92212"/>
          <a:stretch/>
        </p:blipFill>
        <p:spPr>
          <a:xfrm>
            <a:off x="883125" y="4386225"/>
            <a:ext cx="5543999" cy="221099"/>
          </a:xfrm>
          <a:prstGeom prst="rect">
            <a:avLst/>
          </a:prstGeom>
          <a:noFill/>
          <a:ln>
            <a:noFill/>
          </a:ln>
        </p:spPr>
      </p:pic>
      <p:pic>
        <p:nvPicPr>
          <p:cNvPr descr="Google Shape;1194;p50" id="746" name="Google Shape;746;p109"/>
          <p:cNvPicPr preferRelativeResize="0"/>
          <p:nvPr/>
        </p:nvPicPr>
        <p:blipFill rotWithShape="1">
          <a:blip r:embed="rId3">
            <a:alphaModFix/>
          </a:blip>
          <a:srcRect b="466" l="42541" r="13637" t="95848"/>
          <a:stretch/>
        </p:blipFill>
        <p:spPr>
          <a:xfrm>
            <a:off x="3237595" y="4641856"/>
            <a:ext cx="2859310" cy="204702"/>
          </a:xfrm>
          <a:prstGeom prst="rect">
            <a:avLst/>
          </a:prstGeom>
          <a:noFill/>
          <a:ln>
            <a:noFill/>
          </a:ln>
        </p:spPr>
      </p:pic>
      <p:sp>
        <p:nvSpPr>
          <p:cNvPr id="747" name="Google Shape;747;p109"/>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
        <p:nvSpPr>
          <p:cNvPr id="748" name="Google Shape;748;p109"/>
          <p:cNvSpPr/>
          <p:nvPr/>
        </p:nvSpPr>
        <p:spPr>
          <a:xfrm>
            <a:off x="1097700" y="3167575"/>
            <a:ext cx="5329500" cy="6474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9"/>
          <p:cNvSpPr txBox="1"/>
          <p:nvPr/>
        </p:nvSpPr>
        <p:spPr>
          <a:xfrm>
            <a:off x="6899175" y="3227425"/>
            <a:ext cx="1675200" cy="51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Aerosol particles (formation)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10"/>
          <p:cNvSpPr txBox="1"/>
          <p:nvPr>
            <p:ph type="title"/>
          </p:nvPr>
        </p:nvSpPr>
        <p:spPr>
          <a:xfrm>
            <a:off x="311611" y="16277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big is the anthropogenic influence?</a:t>
            </a:r>
            <a:endParaRPr/>
          </a:p>
        </p:txBody>
      </p:sp>
      <p:pic>
        <p:nvPicPr>
          <p:cNvPr descr="Google Shape;1194;p50" id="755" name="Google Shape;755;p110"/>
          <p:cNvPicPr preferRelativeResize="0"/>
          <p:nvPr/>
        </p:nvPicPr>
        <p:blipFill rotWithShape="1">
          <a:blip r:embed="rId3">
            <a:alphaModFix/>
          </a:blip>
          <a:srcRect b="25567" l="0" r="0" t="0"/>
          <a:stretch/>
        </p:blipFill>
        <p:spPr>
          <a:xfrm>
            <a:off x="910925" y="892950"/>
            <a:ext cx="5516198" cy="3493276"/>
          </a:xfrm>
          <a:prstGeom prst="rect">
            <a:avLst/>
          </a:prstGeom>
          <a:noFill/>
          <a:ln>
            <a:noFill/>
          </a:ln>
        </p:spPr>
      </p:pic>
      <p:pic>
        <p:nvPicPr>
          <p:cNvPr descr="Google Shape;1194;p50" id="756" name="Google Shape;756;p110"/>
          <p:cNvPicPr preferRelativeResize="0"/>
          <p:nvPr/>
        </p:nvPicPr>
        <p:blipFill rotWithShape="1">
          <a:blip r:embed="rId3">
            <a:alphaModFix/>
          </a:blip>
          <a:srcRect b="3452" l="0" r="0" t="92212"/>
          <a:stretch/>
        </p:blipFill>
        <p:spPr>
          <a:xfrm>
            <a:off x="883125" y="4386225"/>
            <a:ext cx="5543999" cy="221099"/>
          </a:xfrm>
          <a:prstGeom prst="rect">
            <a:avLst/>
          </a:prstGeom>
          <a:noFill/>
          <a:ln>
            <a:noFill/>
          </a:ln>
        </p:spPr>
      </p:pic>
      <p:pic>
        <p:nvPicPr>
          <p:cNvPr descr="Google Shape;1194;p50" id="757" name="Google Shape;757;p110"/>
          <p:cNvPicPr preferRelativeResize="0"/>
          <p:nvPr/>
        </p:nvPicPr>
        <p:blipFill rotWithShape="1">
          <a:blip r:embed="rId3">
            <a:alphaModFix/>
          </a:blip>
          <a:srcRect b="466" l="42541" r="13637" t="95848"/>
          <a:stretch/>
        </p:blipFill>
        <p:spPr>
          <a:xfrm>
            <a:off x="3237595" y="4641856"/>
            <a:ext cx="2859310" cy="204702"/>
          </a:xfrm>
          <a:prstGeom prst="rect">
            <a:avLst/>
          </a:prstGeom>
          <a:noFill/>
          <a:ln>
            <a:noFill/>
          </a:ln>
        </p:spPr>
      </p:pic>
      <p:sp>
        <p:nvSpPr>
          <p:cNvPr id="758" name="Google Shape;758;p110"/>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
        <p:nvSpPr>
          <p:cNvPr id="759" name="Google Shape;759;p110"/>
          <p:cNvSpPr/>
          <p:nvPr/>
        </p:nvSpPr>
        <p:spPr>
          <a:xfrm>
            <a:off x="1097700" y="3814975"/>
            <a:ext cx="5329500" cy="2856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0"/>
          <p:cNvSpPr txBox="1"/>
          <p:nvPr/>
        </p:nvSpPr>
        <p:spPr>
          <a:xfrm>
            <a:off x="6908700" y="3814975"/>
            <a:ext cx="1675200" cy="28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Land use change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11"/>
          <p:cNvSpPr txBox="1"/>
          <p:nvPr>
            <p:ph type="title"/>
          </p:nvPr>
        </p:nvSpPr>
        <p:spPr>
          <a:xfrm>
            <a:off x="311611" y="16277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big is the anthropogenic influence?</a:t>
            </a:r>
            <a:endParaRPr/>
          </a:p>
        </p:txBody>
      </p:sp>
      <p:pic>
        <p:nvPicPr>
          <p:cNvPr descr="Google Shape;1194;p50" id="766" name="Google Shape;766;p111"/>
          <p:cNvPicPr preferRelativeResize="0"/>
          <p:nvPr/>
        </p:nvPicPr>
        <p:blipFill rotWithShape="1">
          <a:blip r:embed="rId3">
            <a:alphaModFix/>
          </a:blip>
          <a:srcRect b="25567" l="0" r="0" t="0"/>
          <a:stretch/>
        </p:blipFill>
        <p:spPr>
          <a:xfrm>
            <a:off x="910925" y="892950"/>
            <a:ext cx="5516198" cy="3493276"/>
          </a:xfrm>
          <a:prstGeom prst="rect">
            <a:avLst/>
          </a:prstGeom>
          <a:noFill/>
          <a:ln>
            <a:noFill/>
          </a:ln>
        </p:spPr>
      </p:pic>
      <p:pic>
        <p:nvPicPr>
          <p:cNvPr descr="Google Shape;1194;p50" id="767" name="Google Shape;767;p111"/>
          <p:cNvPicPr preferRelativeResize="0"/>
          <p:nvPr/>
        </p:nvPicPr>
        <p:blipFill rotWithShape="1">
          <a:blip r:embed="rId3">
            <a:alphaModFix/>
          </a:blip>
          <a:srcRect b="3452" l="0" r="0" t="92212"/>
          <a:stretch/>
        </p:blipFill>
        <p:spPr>
          <a:xfrm>
            <a:off x="883125" y="4386225"/>
            <a:ext cx="5543999" cy="221099"/>
          </a:xfrm>
          <a:prstGeom prst="rect">
            <a:avLst/>
          </a:prstGeom>
          <a:noFill/>
          <a:ln>
            <a:noFill/>
          </a:ln>
        </p:spPr>
      </p:pic>
      <p:pic>
        <p:nvPicPr>
          <p:cNvPr descr="Google Shape;1194;p50" id="768" name="Google Shape;768;p111"/>
          <p:cNvPicPr preferRelativeResize="0"/>
          <p:nvPr/>
        </p:nvPicPr>
        <p:blipFill rotWithShape="1">
          <a:blip r:embed="rId3">
            <a:alphaModFix/>
          </a:blip>
          <a:srcRect b="466" l="42541" r="13637" t="95848"/>
          <a:stretch/>
        </p:blipFill>
        <p:spPr>
          <a:xfrm>
            <a:off x="3237595" y="4641856"/>
            <a:ext cx="2859310" cy="204702"/>
          </a:xfrm>
          <a:prstGeom prst="rect">
            <a:avLst/>
          </a:prstGeom>
          <a:noFill/>
          <a:ln>
            <a:noFill/>
          </a:ln>
        </p:spPr>
      </p:pic>
      <p:sp>
        <p:nvSpPr>
          <p:cNvPr id="769" name="Google Shape;769;p111"/>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
        <p:nvSpPr>
          <p:cNvPr id="770" name="Google Shape;770;p111"/>
          <p:cNvSpPr txBox="1"/>
          <p:nvPr/>
        </p:nvSpPr>
        <p:spPr>
          <a:xfrm>
            <a:off x="6712950" y="4024375"/>
            <a:ext cx="2116800" cy="3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Natural solar </a:t>
            </a:r>
            <a:br>
              <a:rPr lang="en-GB">
                <a:latin typeface="Lato"/>
                <a:ea typeface="Lato"/>
                <a:cs typeface="Lato"/>
                <a:sym typeface="Lato"/>
              </a:rPr>
            </a:br>
            <a:r>
              <a:rPr lang="en-GB">
                <a:latin typeface="Lato"/>
                <a:ea typeface="Lato"/>
                <a:cs typeface="Lato"/>
                <a:sym typeface="Lato"/>
              </a:rPr>
              <a:t>irradiance variation</a:t>
            </a:r>
            <a:endParaRPr/>
          </a:p>
        </p:txBody>
      </p:sp>
      <p:sp>
        <p:nvSpPr>
          <p:cNvPr id="771" name="Google Shape;771;p111"/>
          <p:cNvSpPr/>
          <p:nvPr/>
        </p:nvSpPr>
        <p:spPr>
          <a:xfrm>
            <a:off x="1097700" y="4085613"/>
            <a:ext cx="5329500" cy="2856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1" name="Shape 341"/>
        <p:cNvGrpSpPr/>
        <p:nvPr/>
      </p:nvGrpSpPr>
      <p:grpSpPr>
        <a:xfrm>
          <a:off x="0" y="0"/>
          <a:ext cx="0" cy="0"/>
          <a:chOff x="0" y="0"/>
          <a:chExt cx="0" cy="0"/>
        </a:xfrm>
      </p:grpSpPr>
      <p:sp>
        <p:nvSpPr>
          <p:cNvPr id="342" name="Google Shape;342;p76"/>
          <p:cNvSpPr txBox="1"/>
          <p:nvPr/>
        </p:nvSpPr>
        <p:spPr>
          <a:xfrm>
            <a:off x="399340" y="3129555"/>
            <a:ext cx="1464900" cy="348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1800"/>
              <a:buFont typeface="Helvetica Neue"/>
              <a:buNone/>
            </a:pPr>
            <a:r>
              <a:rPr i="0" lang="en-GB" u="none" cap="none" strike="noStrike">
                <a:latin typeface="Lato"/>
                <a:ea typeface="Lato"/>
                <a:cs typeface="Lato"/>
                <a:sym typeface="Lato"/>
              </a:rPr>
              <a:t>Atmosphere</a:t>
            </a:r>
            <a:endParaRPr>
              <a:latin typeface="Lato"/>
              <a:ea typeface="Lato"/>
              <a:cs typeface="Lato"/>
              <a:sym typeface="Lato"/>
            </a:endParaRPr>
          </a:p>
        </p:txBody>
      </p:sp>
      <p:sp>
        <p:nvSpPr>
          <p:cNvPr id="343" name="Google Shape;343;p76"/>
          <p:cNvSpPr txBox="1"/>
          <p:nvPr>
            <p:ph type="title"/>
          </p:nvPr>
        </p:nvSpPr>
        <p:spPr>
          <a:xfrm>
            <a:off x="311706" y="412750"/>
            <a:ext cx="8520600" cy="572700"/>
          </a:xfrm>
          <a:prstGeom prst="rect">
            <a:avLst/>
          </a:prstGeom>
        </p:spPr>
        <p:txBody>
          <a:bodyPr anchorCtr="0" anchor="t" bIns="91400" lIns="91400" spcFirstLastPara="1" rIns="91400" wrap="square" tIns="91400">
            <a:noAutofit/>
          </a:bodyPr>
          <a:lstStyle/>
          <a:p>
            <a:pPr indent="0" lvl="0" marL="0" rtl="0" algn="ctr">
              <a:lnSpc>
                <a:spcPct val="115000"/>
              </a:lnSpc>
              <a:spcBef>
                <a:spcPts val="0"/>
              </a:spcBef>
              <a:spcAft>
                <a:spcPts val="0"/>
              </a:spcAft>
              <a:buNone/>
            </a:pPr>
            <a:r>
              <a:rPr lang="en-GB"/>
              <a:t>The climate system</a:t>
            </a:r>
            <a:endParaRPr sz="1800"/>
          </a:p>
          <a:p>
            <a:pPr indent="0" lvl="0" marL="0" rtl="0" algn="ctr">
              <a:spcBef>
                <a:spcPts val="0"/>
              </a:spcBef>
              <a:spcAft>
                <a:spcPts val="0"/>
              </a:spcAft>
              <a:buNone/>
            </a:pPr>
            <a:r>
              <a:t/>
            </a:r>
            <a:endParaRPr/>
          </a:p>
        </p:txBody>
      </p:sp>
      <p:grpSp>
        <p:nvGrpSpPr>
          <p:cNvPr id="344" name="Google Shape;344;p76"/>
          <p:cNvGrpSpPr/>
          <p:nvPr/>
        </p:nvGrpSpPr>
        <p:grpSpPr>
          <a:xfrm>
            <a:off x="399342" y="2135578"/>
            <a:ext cx="1289686" cy="826444"/>
            <a:chOff x="2510536" y="2237719"/>
            <a:chExt cx="1762589" cy="1114557"/>
          </a:xfrm>
        </p:grpSpPr>
        <p:pic>
          <p:nvPicPr>
            <p:cNvPr id="345" name="Google Shape;345;p76"/>
            <p:cNvPicPr preferRelativeResize="0"/>
            <p:nvPr/>
          </p:nvPicPr>
          <p:blipFill>
            <a:blip r:embed="rId3">
              <a:alphaModFix/>
            </a:blip>
            <a:stretch>
              <a:fillRect/>
            </a:stretch>
          </p:blipFill>
          <p:spPr>
            <a:xfrm>
              <a:off x="2510536" y="2375025"/>
              <a:ext cx="767240" cy="718001"/>
            </a:xfrm>
            <a:prstGeom prst="rect">
              <a:avLst/>
            </a:prstGeom>
            <a:noFill/>
            <a:ln>
              <a:noFill/>
            </a:ln>
          </p:spPr>
        </p:pic>
        <p:pic>
          <p:nvPicPr>
            <p:cNvPr id="346" name="Google Shape;346;p76"/>
            <p:cNvPicPr preferRelativeResize="0"/>
            <p:nvPr/>
          </p:nvPicPr>
          <p:blipFill>
            <a:blip r:embed="rId3">
              <a:alphaModFix/>
            </a:blip>
            <a:stretch>
              <a:fillRect/>
            </a:stretch>
          </p:blipFill>
          <p:spPr>
            <a:xfrm>
              <a:off x="3194950" y="2343299"/>
              <a:ext cx="1078175" cy="1008978"/>
            </a:xfrm>
            <a:prstGeom prst="rect">
              <a:avLst/>
            </a:prstGeom>
            <a:noFill/>
            <a:ln>
              <a:noFill/>
            </a:ln>
          </p:spPr>
        </p:pic>
        <p:pic>
          <p:nvPicPr>
            <p:cNvPr id="347" name="Google Shape;347;p76"/>
            <p:cNvPicPr preferRelativeResize="0"/>
            <p:nvPr/>
          </p:nvPicPr>
          <p:blipFill>
            <a:blip r:embed="rId3">
              <a:alphaModFix/>
            </a:blip>
            <a:stretch>
              <a:fillRect/>
            </a:stretch>
          </p:blipFill>
          <p:spPr>
            <a:xfrm>
              <a:off x="3026825" y="2237719"/>
              <a:ext cx="544100" cy="509181"/>
            </a:xfrm>
            <a:prstGeom prst="rect">
              <a:avLst/>
            </a:prstGeom>
            <a:noFill/>
            <a:ln>
              <a:noFill/>
            </a:ln>
          </p:spPr>
        </p:pic>
      </p:grpSp>
      <p:sp>
        <p:nvSpPr>
          <p:cNvPr id="348" name="Google Shape;348;p76"/>
          <p:cNvSpPr txBox="1"/>
          <p:nvPr/>
        </p:nvSpPr>
        <p:spPr>
          <a:xfrm>
            <a:off x="5428982" y="3129580"/>
            <a:ext cx="1464900" cy="348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1800"/>
              <a:buFont typeface="Helvetica Neue"/>
              <a:buNone/>
            </a:pPr>
            <a:r>
              <a:rPr lang="en-GB">
                <a:latin typeface="Lato"/>
                <a:ea typeface="Lato"/>
                <a:cs typeface="Lato"/>
                <a:sym typeface="Lato"/>
              </a:rPr>
              <a:t>Biosphere</a:t>
            </a:r>
            <a:endParaRPr>
              <a:latin typeface="Lato"/>
              <a:ea typeface="Lato"/>
              <a:cs typeface="Lato"/>
              <a:sym typeface="Lato"/>
            </a:endParaRPr>
          </a:p>
        </p:txBody>
      </p:sp>
      <p:sp>
        <p:nvSpPr>
          <p:cNvPr id="349" name="Google Shape;349;p76"/>
          <p:cNvSpPr txBox="1"/>
          <p:nvPr/>
        </p:nvSpPr>
        <p:spPr>
          <a:xfrm>
            <a:off x="7252640" y="3129542"/>
            <a:ext cx="1464900" cy="348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1800"/>
              <a:buFont typeface="Helvetica Neue"/>
              <a:buNone/>
            </a:pPr>
            <a:r>
              <a:rPr lang="en-GB">
                <a:latin typeface="Lato"/>
                <a:ea typeface="Lato"/>
                <a:cs typeface="Lato"/>
                <a:sym typeface="Lato"/>
              </a:rPr>
              <a:t>Lithosphere</a:t>
            </a:r>
            <a:endParaRPr>
              <a:latin typeface="Lato"/>
              <a:ea typeface="Lato"/>
              <a:cs typeface="Lato"/>
              <a:sym typeface="Lato"/>
            </a:endParaRPr>
          </a:p>
        </p:txBody>
      </p:sp>
      <p:sp>
        <p:nvSpPr>
          <p:cNvPr id="350" name="Google Shape;350;p76"/>
          <p:cNvSpPr txBox="1"/>
          <p:nvPr/>
        </p:nvSpPr>
        <p:spPr>
          <a:xfrm>
            <a:off x="3825978" y="3129567"/>
            <a:ext cx="1464900" cy="348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1800"/>
              <a:buFont typeface="Helvetica Neue"/>
              <a:buNone/>
            </a:pPr>
            <a:r>
              <a:rPr lang="en-GB">
                <a:latin typeface="Lato"/>
                <a:ea typeface="Lato"/>
                <a:cs typeface="Lato"/>
                <a:sym typeface="Lato"/>
              </a:rPr>
              <a:t>Cryosphere</a:t>
            </a:r>
            <a:endParaRPr>
              <a:latin typeface="Lato"/>
              <a:ea typeface="Lato"/>
              <a:cs typeface="Lato"/>
              <a:sym typeface="Lato"/>
            </a:endParaRPr>
          </a:p>
        </p:txBody>
      </p:sp>
      <p:grpSp>
        <p:nvGrpSpPr>
          <p:cNvPr id="351" name="Google Shape;351;p76"/>
          <p:cNvGrpSpPr/>
          <p:nvPr/>
        </p:nvGrpSpPr>
        <p:grpSpPr>
          <a:xfrm>
            <a:off x="7227727" y="1665914"/>
            <a:ext cx="1464910" cy="1356775"/>
            <a:chOff x="3567288" y="2571750"/>
            <a:chExt cx="2025875" cy="1707709"/>
          </a:xfrm>
        </p:grpSpPr>
        <p:pic>
          <p:nvPicPr>
            <p:cNvPr id="352" name="Google Shape;352;p76"/>
            <p:cNvPicPr preferRelativeResize="0"/>
            <p:nvPr/>
          </p:nvPicPr>
          <p:blipFill>
            <a:blip r:embed="rId4">
              <a:alphaModFix/>
            </a:blip>
            <a:stretch>
              <a:fillRect/>
            </a:stretch>
          </p:blipFill>
          <p:spPr>
            <a:xfrm>
              <a:off x="3567288" y="2571750"/>
              <a:ext cx="2025875" cy="1253050"/>
            </a:xfrm>
            <a:prstGeom prst="rect">
              <a:avLst/>
            </a:prstGeom>
            <a:noFill/>
            <a:ln>
              <a:noFill/>
            </a:ln>
          </p:spPr>
        </p:pic>
        <p:sp>
          <p:nvSpPr>
            <p:cNvPr id="353" name="Google Shape;353;p76"/>
            <p:cNvSpPr/>
            <p:nvPr/>
          </p:nvSpPr>
          <p:spPr>
            <a:xfrm>
              <a:off x="3676380" y="3824659"/>
              <a:ext cx="1916700" cy="454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76"/>
          <p:cNvSpPr txBox="1"/>
          <p:nvPr/>
        </p:nvSpPr>
        <p:spPr>
          <a:xfrm>
            <a:off x="2136015" y="3129542"/>
            <a:ext cx="1464900" cy="348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1800"/>
              <a:buFont typeface="Helvetica Neue"/>
              <a:buNone/>
            </a:pPr>
            <a:r>
              <a:rPr lang="en-GB">
                <a:latin typeface="Lato"/>
                <a:ea typeface="Lato"/>
                <a:cs typeface="Lato"/>
                <a:sym typeface="Lato"/>
              </a:rPr>
              <a:t>Hydrosphere</a:t>
            </a:r>
            <a:endParaRPr>
              <a:latin typeface="Lato"/>
              <a:ea typeface="Lato"/>
              <a:cs typeface="Lato"/>
              <a:sym typeface="Lato"/>
            </a:endParaRPr>
          </a:p>
        </p:txBody>
      </p:sp>
      <p:grpSp>
        <p:nvGrpSpPr>
          <p:cNvPr id="355" name="Google Shape;355;p76"/>
          <p:cNvGrpSpPr/>
          <p:nvPr/>
        </p:nvGrpSpPr>
        <p:grpSpPr>
          <a:xfrm>
            <a:off x="2457238" y="2336675"/>
            <a:ext cx="849600" cy="530800"/>
            <a:chOff x="76975" y="592950"/>
            <a:chExt cx="849600" cy="530800"/>
          </a:xfrm>
        </p:grpSpPr>
        <p:pic>
          <p:nvPicPr>
            <p:cNvPr id="356" name="Google Shape;356;p76"/>
            <p:cNvPicPr preferRelativeResize="0"/>
            <p:nvPr/>
          </p:nvPicPr>
          <p:blipFill>
            <a:blip r:embed="rId5">
              <a:alphaModFix/>
            </a:blip>
            <a:stretch>
              <a:fillRect/>
            </a:stretch>
          </p:blipFill>
          <p:spPr>
            <a:xfrm>
              <a:off x="76975" y="592950"/>
              <a:ext cx="849574" cy="424787"/>
            </a:xfrm>
            <a:prstGeom prst="rect">
              <a:avLst/>
            </a:prstGeom>
            <a:noFill/>
            <a:ln>
              <a:noFill/>
            </a:ln>
          </p:spPr>
        </p:pic>
        <p:sp>
          <p:nvSpPr>
            <p:cNvPr id="357" name="Google Shape;357;p76"/>
            <p:cNvSpPr/>
            <p:nvPr/>
          </p:nvSpPr>
          <p:spPr>
            <a:xfrm>
              <a:off x="76975" y="949750"/>
              <a:ext cx="849600" cy="1740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76"/>
          <p:cNvSpPr txBox="1"/>
          <p:nvPr/>
        </p:nvSpPr>
        <p:spPr>
          <a:xfrm>
            <a:off x="1275151" y="3984764"/>
            <a:ext cx="6593700" cy="45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Lato Light"/>
                <a:ea typeface="Lato Light"/>
                <a:cs typeface="Lato Light"/>
                <a:sym typeface="Lato Light"/>
              </a:rPr>
              <a:t>P</a:t>
            </a:r>
            <a:r>
              <a:rPr lang="en-GB" sz="1800">
                <a:latin typeface="Lato Light"/>
                <a:ea typeface="Lato Light"/>
                <a:cs typeface="Lato Light"/>
                <a:sym typeface="Lato Light"/>
              </a:rPr>
              <a:t>arts of the Earth affected by climate and affecting each other</a:t>
            </a:r>
            <a:endParaRPr sz="1800">
              <a:latin typeface="Lato Light"/>
              <a:ea typeface="Lato Light"/>
              <a:cs typeface="Lato Light"/>
              <a:sym typeface="Lato Light"/>
            </a:endParaRPr>
          </a:p>
        </p:txBody>
      </p:sp>
      <p:pic>
        <p:nvPicPr>
          <p:cNvPr id="359" name="Google Shape;359;p76"/>
          <p:cNvPicPr preferRelativeResize="0"/>
          <p:nvPr/>
        </p:nvPicPr>
        <p:blipFill>
          <a:blip r:embed="rId6">
            <a:alphaModFix/>
          </a:blip>
          <a:stretch>
            <a:fillRect/>
          </a:stretch>
        </p:blipFill>
        <p:spPr>
          <a:xfrm>
            <a:off x="4105488" y="1979226"/>
            <a:ext cx="905900" cy="1043474"/>
          </a:xfrm>
          <a:prstGeom prst="rect">
            <a:avLst/>
          </a:prstGeom>
          <a:noFill/>
          <a:ln>
            <a:noFill/>
          </a:ln>
        </p:spPr>
      </p:pic>
      <p:pic>
        <p:nvPicPr>
          <p:cNvPr id="360" name="Google Shape;360;p76"/>
          <p:cNvPicPr preferRelativeResize="0"/>
          <p:nvPr/>
        </p:nvPicPr>
        <p:blipFill>
          <a:blip r:embed="rId7">
            <a:alphaModFix/>
          </a:blip>
          <a:stretch>
            <a:fillRect/>
          </a:stretch>
        </p:blipFill>
        <p:spPr>
          <a:xfrm>
            <a:off x="5676065" y="1776072"/>
            <a:ext cx="1124887" cy="124663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12"/>
          <p:cNvSpPr txBox="1"/>
          <p:nvPr/>
        </p:nvSpPr>
        <p:spPr>
          <a:xfrm>
            <a:off x="6246150" y="1121775"/>
            <a:ext cx="33813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Lato"/>
                <a:ea typeface="Lato"/>
                <a:cs typeface="Lato"/>
                <a:sym typeface="Lato"/>
              </a:rPr>
              <a:t>CO2 → +1.68 +/- 0.35 W/m2</a:t>
            </a:r>
            <a:endParaRPr sz="1200"/>
          </a:p>
        </p:txBody>
      </p:sp>
      <p:sp>
        <p:nvSpPr>
          <p:cNvPr id="777" name="Google Shape;777;p112"/>
          <p:cNvSpPr txBox="1"/>
          <p:nvPr>
            <p:ph type="title"/>
          </p:nvPr>
        </p:nvSpPr>
        <p:spPr>
          <a:xfrm>
            <a:off x="311611" y="16277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big is the anthropogenic influence?</a:t>
            </a:r>
            <a:endParaRPr/>
          </a:p>
        </p:txBody>
      </p:sp>
      <p:sp>
        <p:nvSpPr>
          <p:cNvPr id="778" name="Google Shape;778;p112"/>
          <p:cNvSpPr txBox="1"/>
          <p:nvPr/>
        </p:nvSpPr>
        <p:spPr>
          <a:xfrm>
            <a:off x="6841983" y="4797052"/>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
        <p:nvSpPr>
          <p:cNvPr id="779" name="Google Shape;779;p112"/>
          <p:cNvSpPr txBox="1"/>
          <p:nvPr/>
        </p:nvSpPr>
        <p:spPr>
          <a:xfrm>
            <a:off x="6255825" y="2365350"/>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Lato"/>
                <a:ea typeface="Lato"/>
                <a:cs typeface="Lato"/>
                <a:sym typeface="Lato"/>
              </a:rPr>
              <a:t>Well understood:</a:t>
            </a:r>
            <a:br>
              <a:rPr b="1" lang="en-GB">
                <a:latin typeface="Lato"/>
                <a:ea typeface="Lato"/>
                <a:cs typeface="Lato"/>
                <a:sym typeface="Lato"/>
              </a:rPr>
            </a:br>
            <a:endParaRPr b="1" sz="700">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Doubling of CO2 → Increase of </a:t>
            </a:r>
            <a:br>
              <a:rPr lang="en-GB" sz="1200">
                <a:latin typeface="Lato"/>
                <a:ea typeface="Lato"/>
                <a:cs typeface="Lato"/>
                <a:sym typeface="Lato"/>
              </a:rPr>
            </a:br>
            <a:r>
              <a:rPr lang="en-GB" sz="1200">
                <a:latin typeface="Lato"/>
                <a:ea typeface="Lato"/>
                <a:cs typeface="Lato"/>
                <a:sym typeface="Lato"/>
              </a:rPr>
              <a:t>radiative forcing by 3.7 +/- 0.4 W/m2</a:t>
            </a:r>
            <a:endParaRPr sz="1200"/>
          </a:p>
        </p:txBody>
      </p:sp>
      <p:pic>
        <p:nvPicPr>
          <p:cNvPr descr="Google Shape;1194;p50" id="780" name="Google Shape;780;p112"/>
          <p:cNvPicPr preferRelativeResize="0"/>
          <p:nvPr/>
        </p:nvPicPr>
        <p:blipFill rotWithShape="1">
          <a:blip r:embed="rId3">
            <a:alphaModFix/>
          </a:blip>
          <a:srcRect b="25567" l="0" r="0" t="0"/>
          <a:stretch/>
        </p:blipFill>
        <p:spPr>
          <a:xfrm>
            <a:off x="910925" y="892950"/>
            <a:ext cx="5516198" cy="3493276"/>
          </a:xfrm>
          <a:prstGeom prst="rect">
            <a:avLst/>
          </a:prstGeom>
          <a:noFill/>
          <a:ln>
            <a:noFill/>
          </a:ln>
        </p:spPr>
      </p:pic>
      <p:pic>
        <p:nvPicPr>
          <p:cNvPr descr="Google Shape;1194;p50" id="781" name="Google Shape;781;p112"/>
          <p:cNvPicPr preferRelativeResize="0"/>
          <p:nvPr/>
        </p:nvPicPr>
        <p:blipFill rotWithShape="1">
          <a:blip r:embed="rId3">
            <a:alphaModFix/>
          </a:blip>
          <a:srcRect b="466" l="42541" r="13637" t="95848"/>
          <a:stretch/>
        </p:blipFill>
        <p:spPr>
          <a:xfrm>
            <a:off x="3237595" y="4641856"/>
            <a:ext cx="2859310" cy="204702"/>
          </a:xfrm>
          <a:prstGeom prst="rect">
            <a:avLst/>
          </a:prstGeom>
          <a:noFill/>
          <a:ln>
            <a:noFill/>
          </a:ln>
        </p:spPr>
      </p:pic>
      <p:sp>
        <p:nvSpPr>
          <p:cNvPr id="782" name="Google Shape;782;p112"/>
          <p:cNvSpPr/>
          <p:nvPr/>
        </p:nvSpPr>
        <p:spPr>
          <a:xfrm>
            <a:off x="1112675" y="1119200"/>
            <a:ext cx="5635200" cy="3957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to determine the influence of CO2?</a:t>
            </a:r>
            <a:endParaRPr/>
          </a:p>
        </p:txBody>
      </p:sp>
      <p:pic>
        <p:nvPicPr>
          <p:cNvPr descr="Google Shape;1204;p51" id="788" name="Google Shape;788;p113"/>
          <p:cNvPicPr preferRelativeResize="0"/>
          <p:nvPr/>
        </p:nvPicPr>
        <p:blipFill rotWithShape="1">
          <a:blip r:embed="rId3">
            <a:alphaModFix/>
          </a:blip>
          <a:srcRect b="3240" l="0" r="0" t="9742"/>
          <a:stretch/>
        </p:blipFill>
        <p:spPr>
          <a:xfrm>
            <a:off x="4436607" y="1759439"/>
            <a:ext cx="4404363" cy="2998681"/>
          </a:xfrm>
          <a:prstGeom prst="rect">
            <a:avLst/>
          </a:prstGeom>
          <a:noFill/>
          <a:ln>
            <a:noFill/>
          </a:ln>
        </p:spPr>
      </p:pic>
      <p:sp>
        <p:nvSpPr>
          <p:cNvPr id="789" name="Google Shape;789;p113"/>
          <p:cNvSpPr txBox="1"/>
          <p:nvPr/>
        </p:nvSpPr>
        <p:spPr>
          <a:xfrm>
            <a:off x="4866323" y="1353891"/>
            <a:ext cx="3885645" cy="297151"/>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Atmospheric CO2 at Mauna Loa Observatory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4"/>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to determine past CO</a:t>
            </a:r>
            <a:r>
              <a:rPr lang="en-GB" sz="2576"/>
              <a:t>2</a:t>
            </a:r>
            <a:r>
              <a:rPr lang="en-GB" sz="2576"/>
              <a:t> concentrations?</a:t>
            </a:r>
            <a:endParaRPr/>
          </a:p>
        </p:txBody>
      </p:sp>
      <p:sp>
        <p:nvSpPr>
          <p:cNvPr id="795" name="Google Shape;795;p114"/>
          <p:cNvSpPr txBox="1"/>
          <p:nvPr/>
        </p:nvSpPr>
        <p:spPr>
          <a:xfrm>
            <a:off x="5011488" y="4612625"/>
            <a:ext cx="3595314" cy="22095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Credit: NASA's Goddard Space Flight Center/Ludovic Brucker</a:t>
            </a:r>
            <a:endParaRPr/>
          </a:p>
        </p:txBody>
      </p:sp>
      <p:sp>
        <p:nvSpPr>
          <p:cNvPr id="796" name="Google Shape;796;p114"/>
          <p:cNvSpPr txBox="1"/>
          <p:nvPr/>
        </p:nvSpPr>
        <p:spPr>
          <a:xfrm>
            <a:off x="2447037" y="2617741"/>
            <a:ext cx="1161601" cy="271751"/>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300"/>
              <a:buFont typeface="Lato"/>
              <a:buNone/>
            </a:pPr>
            <a:r>
              <a:rPr b="0" i="1" lang="en-GB" sz="1300" u="none" cap="none" strike="noStrike">
                <a:solidFill>
                  <a:srgbClr val="000000"/>
                </a:solidFill>
                <a:latin typeface="Lato"/>
                <a:ea typeface="Lato"/>
                <a:cs typeface="Lato"/>
                <a:sym typeface="Lato"/>
              </a:rPr>
              <a:t>Back in time</a:t>
            </a:r>
            <a:endParaRPr/>
          </a:p>
        </p:txBody>
      </p:sp>
      <p:sp>
        <p:nvSpPr>
          <p:cNvPr id="797" name="Google Shape;797;p114"/>
          <p:cNvSpPr txBox="1"/>
          <p:nvPr/>
        </p:nvSpPr>
        <p:spPr>
          <a:xfrm>
            <a:off x="1318760" y="1574206"/>
            <a:ext cx="2331408" cy="297151"/>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Atmospheric observations</a:t>
            </a:r>
            <a:endParaRPr/>
          </a:p>
        </p:txBody>
      </p:sp>
      <p:sp>
        <p:nvSpPr>
          <p:cNvPr id="798" name="Google Shape;798;p114"/>
          <p:cNvSpPr txBox="1"/>
          <p:nvPr/>
        </p:nvSpPr>
        <p:spPr>
          <a:xfrm>
            <a:off x="1090933" y="3843140"/>
            <a:ext cx="2787062" cy="297151"/>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Observations in climate records</a:t>
            </a:r>
            <a:endParaRPr/>
          </a:p>
        </p:txBody>
      </p:sp>
      <p:sp>
        <p:nvSpPr>
          <p:cNvPr id="799" name="Google Shape;799;p114"/>
          <p:cNvSpPr/>
          <p:nvPr/>
        </p:nvSpPr>
        <p:spPr>
          <a:xfrm rot="5400000">
            <a:off x="1765172" y="2759489"/>
            <a:ext cx="1438584" cy="195520"/>
          </a:xfrm>
          <a:prstGeom prst="rightArrow">
            <a:avLst>
              <a:gd fmla="val 28882" name="adj1"/>
              <a:gd fmla="val 116062" name="adj2"/>
            </a:avLst>
          </a:prstGeom>
          <a:solidFill>
            <a:srgbClr val="FFFFFF"/>
          </a:solidFill>
          <a:ln cap="flat" cmpd="sng" w="25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205;p51" id="800" name="Google Shape;800;p114"/>
          <p:cNvPicPr preferRelativeResize="0"/>
          <p:nvPr/>
        </p:nvPicPr>
        <p:blipFill rotWithShape="1">
          <a:blip r:embed="rId3">
            <a:alphaModFix/>
          </a:blip>
          <a:srcRect b="0" l="0" r="0" t="0"/>
          <a:stretch/>
        </p:blipFill>
        <p:spPr>
          <a:xfrm>
            <a:off x="4902646" y="1473576"/>
            <a:ext cx="3812997" cy="2937199"/>
          </a:xfrm>
          <a:prstGeom prst="rect">
            <a:avLst/>
          </a:prstGeom>
          <a:noFill/>
          <a:ln>
            <a:noFill/>
          </a:ln>
        </p:spPr>
      </p:pic>
      <p:sp>
        <p:nvSpPr>
          <p:cNvPr id="801" name="Google Shape;801;p114"/>
          <p:cNvSpPr txBox="1"/>
          <p:nvPr/>
        </p:nvSpPr>
        <p:spPr>
          <a:xfrm>
            <a:off x="890898" y="2617725"/>
            <a:ext cx="1385700" cy="2718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300"/>
              <a:buFont typeface="Lato"/>
              <a:buNone/>
            </a:pPr>
            <a:r>
              <a:rPr i="1" lang="en-GB" sz="1300">
                <a:latin typeface="Lato"/>
                <a:ea typeface="Lato"/>
                <a:cs typeface="Lato"/>
                <a:sym typeface="Lato"/>
              </a:rPr>
              <a:t>‘Relative to 1750’</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15"/>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CO2 dramatically increased</a:t>
            </a:r>
            <a:endParaRPr/>
          </a:p>
        </p:txBody>
      </p:sp>
      <p:pic>
        <p:nvPicPr>
          <p:cNvPr descr="Google Shape;1219;p52" id="807" name="Google Shape;807;p115"/>
          <p:cNvPicPr preferRelativeResize="0"/>
          <p:nvPr/>
        </p:nvPicPr>
        <p:blipFill rotWithShape="1">
          <a:blip r:embed="rId3">
            <a:alphaModFix/>
          </a:blip>
          <a:srcRect b="0" l="0" r="0" t="6831"/>
          <a:stretch/>
        </p:blipFill>
        <p:spPr>
          <a:xfrm>
            <a:off x="157757" y="1247864"/>
            <a:ext cx="8828476" cy="3569817"/>
          </a:xfrm>
          <a:prstGeom prst="rect">
            <a:avLst/>
          </a:prstGeom>
          <a:noFill/>
          <a:ln>
            <a:noFill/>
          </a:ln>
        </p:spPr>
      </p:pic>
      <p:sp>
        <p:nvSpPr>
          <p:cNvPr id="808" name="Google Shape;808;p115"/>
          <p:cNvSpPr/>
          <p:nvPr/>
        </p:nvSpPr>
        <p:spPr>
          <a:xfrm>
            <a:off x="7613914" y="1109205"/>
            <a:ext cx="1461368" cy="672369"/>
          </a:xfrm>
          <a:prstGeom prst="rect">
            <a:avLst/>
          </a:prstGeom>
          <a:solidFill>
            <a:schemeClr val="accent1">
              <a:alpha val="27058"/>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16"/>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do we know it is anthropogenic CO2 ?</a:t>
            </a:r>
            <a:endParaRPr/>
          </a:p>
        </p:txBody>
      </p:sp>
      <p:grpSp>
        <p:nvGrpSpPr>
          <p:cNvPr id="814" name="Google Shape;814;p116"/>
          <p:cNvGrpSpPr/>
          <p:nvPr/>
        </p:nvGrpSpPr>
        <p:grpSpPr>
          <a:xfrm>
            <a:off x="1045259" y="1306783"/>
            <a:ext cx="7245165" cy="3548810"/>
            <a:chOff x="-1" y="-1"/>
            <a:chExt cx="6325445" cy="3201741"/>
          </a:xfrm>
        </p:grpSpPr>
        <p:pic>
          <p:nvPicPr>
            <p:cNvPr descr="Google Shape;1233;p53" id="815" name="Google Shape;815;p116"/>
            <p:cNvPicPr preferRelativeResize="0"/>
            <p:nvPr/>
          </p:nvPicPr>
          <p:blipFill rotWithShape="1">
            <a:blip r:embed="rId3">
              <a:alphaModFix/>
            </a:blip>
            <a:srcRect b="4685" l="0" r="0" t="92184"/>
            <a:stretch/>
          </p:blipFill>
          <p:spPr>
            <a:xfrm>
              <a:off x="-1" y="2658557"/>
              <a:ext cx="6318753" cy="284737"/>
            </a:xfrm>
            <a:prstGeom prst="rect">
              <a:avLst/>
            </a:prstGeom>
            <a:noFill/>
            <a:ln>
              <a:noFill/>
            </a:ln>
          </p:spPr>
        </p:pic>
        <p:pic>
          <p:nvPicPr>
            <p:cNvPr descr="Google Shape;1234;p53" id="816" name="Google Shape;816;p116"/>
            <p:cNvPicPr preferRelativeResize="0"/>
            <p:nvPr/>
          </p:nvPicPr>
          <p:blipFill rotWithShape="1">
            <a:blip r:embed="rId3">
              <a:alphaModFix/>
            </a:blip>
            <a:srcRect b="67145" l="5867" r="0" t="3636"/>
            <a:stretch/>
          </p:blipFill>
          <p:spPr>
            <a:xfrm>
              <a:off x="377458" y="-1"/>
              <a:ext cx="5947986" cy="2658559"/>
            </a:xfrm>
            <a:prstGeom prst="rect">
              <a:avLst/>
            </a:prstGeom>
            <a:noFill/>
            <a:ln>
              <a:noFill/>
            </a:ln>
          </p:spPr>
        </p:pic>
        <p:pic>
          <p:nvPicPr>
            <p:cNvPr descr="CO2_partition.png" id="817" name="Google Shape;817;p116"/>
            <p:cNvPicPr preferRelativeResize="0"/>
            <p:nvPr/>
          </p:nvPicPr>
          <p:blipFill rotWithShape="1">
            <a:blip r:embed="rId4">
              <a:alphaModFix/>
            </a:blip>
            <a:srcRect b="5483" l="37141" r="57423" t="88550"/>
            <a:stretch/>
          </p:blipFill>
          <p:spPr>
            <a:xfrm>
              <a:off x="3095655" y="2976618"/>
              <a:ext cx="511474" cy="225122"/>
            </a:xfrm>
            <a:prstGeom prst="rect">
              <a:avLst/>
            </a:prstGeom>
            <a:noFill/>
            <a:ln>
              <a:noFill/>
            </a:ln>
          </p:spPr>
        </p:pic>
      </p:grpSp>
      <p:sp>
        <p:nvSpPr>
          <p:cNvPr id="818" name="Google Shape;818;p116"/>
          <p:cNvSpPr txBox="1"/>
          <p:nvPr/>
        </p:nvSpPr>
        <p:spPr>
          <a:xfrm>
            <a:off x="3195994" y="1047947"/>
            <a:ext cx="3041400" cy="22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Lato"/>
              <a:buNone/>
            </a:pPr>
            <a:r>
              <a:rPr i="0" lang="en-GB" sz="1500" u="none" cap="none" strike="noStrike">
                <a:solidFill>
                  <a:srgbClr val="000000"/>
                </a:solidFill>
                <a:latin typeface="Lato Light"/>
                <a:ea typeface="Lato Light"/>
                <a:cs typeface="Lato Light"/>
                <a:sym typeface="Lato Light"/>
              </a:rPr>
              <a:t>Fossil fuel and cement emissions</a:t>
            </a:r>
            <a:endParaRPr>
              <a:latin typeface="Lato Light"/>
              <a:ea typeface="Lato Light"/>
              <a:cs typeface="Lato Light"/>
              <a:sym typeface="Lato Light"/>
            </a:endParaRPr>
          </a:p>
        </p:txBody>
      </p:sp>
      <p:sp>
        <p:nvSpPr>
          <p:cNvPr id="819" name="Google Shape;819;p116"/>
          <p:cNvSpPr txBox="1"/>
          <p:nvPr/>
        </p:nvSpPr>
        <p:spPr>
          <a:xfrm>
            <a:off x="6841983" y="4797052"/>
            <a:ext cx="2226791" cy="220951"/>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17"/>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Anthropogenic CO2 emissions</a:t>
            </a:r>
            <a:endParaRPr/>
          </a:p>
        </p:txBody>
      </p:sp>
      <p:pic>
        <p:nvPicPr>
          <p:cNvPr descr="CO2_partition.png" id="825" name="Google Shape;825;p117"/>
          <p:cNvPicPr preferRelativeResize="0"/>
          <p:nvPr/>
        </p:nvPicPr>
        <p:blipFill rotWithShape="1">
          <a:blip r:embed="rId3">
            <a:alphaModFix/>
          </a:blip>
          <a:srcRect b="0" l="0" r="0" t="0"/>
          <a:stretch/>
        </p:blipFill>
        <p:spPr>
          <a:xfrm>
            <a:off x="250006" y="1260519"/>
            <a:ext cx="8643988" cy="3466240"/>
          </a:xfrm>
          <a:prstGeom prst="rect">
            <a:avLst/>
          </a:prstGeom>
          <a:noFill/>
          <a:ln>
            <a:noFill/>
          </a:ln>
        </p:spPr>
      </p:pic>
      <p:sp>
        <p:nvSpPr>
          <p:cNvPr id="826" name="Google Shape;826;p117"/>
          <p:cNvSpPr txBox="1"/>
          <p:nvPr/>
        </p:nvSpPr>
        <p:spPr>
          <a:xfrm>
            <a:off x="6841983" y="4797052"/>
            <a:ext cx="2226791" cy="220951"/>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18"/>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Anthropogenic CO2 emissions</a:t>
            </a:r>
            <a:endParaRPr/>
          </a:p>
        </p:txBody>
      </p:sp>
      <p:sp>
        <p:nvSpPr>
          <p:cNvPr id="832" name="Google Shape;832;p118"/>
          <p:cNvSpPr txBox="1"/>
          <p:nvPr/>
        </p:nvSpPr>
        <p:spPr>
          <a:xfrm>
            <a:off x="6841983" y="4797052"/>
            <a:ext cx="2226791" cy="220951"/>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grpSp>
        <p:nvGrpSpPr>
          <p:cNvPr id="833" name="Google Shape;833;p118"/>
          <p:cNvGrpSpPr/>
          <p:nvPr/>
        </p:nvGrpSpPr>
        <p:grpSpPr>
          <a:xfrm>
            <a:off x="545186" y="1572340"/>
            <a:ext cx="5762004" cy="3284870"/>
            <a:chOff x="0" y="0"/>
            <a:chExt cx="5762002" cy="3284868"/>
          </a:xfrm>
        </p:grpSpPr>
        <p:pic>
          <p:nvPicPr>
            <p:cNvPr descr="Google Shape;1244;p54" id="834" name="Google Shape;834;p118"/>
            <p:cNvPicPr preferRelativeResize="0"/>
            <p:nvPr/>
          </p:nvPicPr>
          <p:blipFill rotWithShape="1">
            <a:blip r:embed="rId3">
              <a:alphaModFix/>
            </a:blip>
            <a:srcRect b="4391" l="11969" r="0" t="62966"/>
            <a:stretch/>
          </p:blipFill>
          <p:spPr>
            <a:xfrm>
              <a:off x="310626" y="153590"/>
              <a:ext cx="5451376" cy="2910857"/>
            </a:xfrm>
            <a:prstGeom prst="rect">
              <a:avLst/>
            </a:prstGeom>
            <a:noFill/>
            <a:ln>
              <a:noFill/>
            </a:ln>
          </p:spPr>
        </p:pic>
        <p:pic>
          <p:nvPicPr>
            <p:cNvPr descr="Google Shape;1244;p54" id="835" name="Google Shape;835;p118"/>
            <p:cNvPicPr preferRelativeResize="0"/>
            <p:nvPr/>
          </p:nvPicPr>
          <p:blipFill rotWithShape="1">
            <a:blip r:embed="rId3">
              <a:alphaModFix/>
            </a:blip>
            <a:srcRect b="38912" l="6493" r="88704" t="51282"/>
            <a:stretch/>
          </p:blipFill>
          <p:spPr>
            <a:xfrm>
              <a:off x="0" y="978348"/>
              <a:ext cx="297391" cy="874389"/>
            </a:xfrm>
            <a:prstGeom prst="rect">
              <a:avLst/>
            </a:prstGeom>
            <a:noFill/>
            <a:ln>
              <a:noFill/>
            </a:ln>
          </p:spPr>
        </p:pic>
        <p:pic>
          <p:nvPicPr>
            <p:cNvPr descr="Google Shape;1244;p54" id="836" name="Google Shape;836;p118"/>
            <p:cNvPicPr preferRelativeResize="0"/>
            <p:nvPr/>
          </p:nvPicPr>
          <p:blipFill rotWithShape="1">
            <a:blip r:embed="rId3">
              <a:alphaModFix/>
            </a:blip>
            <a:srcRect b="49412" l="21202" r="25576" t="42473"/>
            <a:stretch/>
          </p:blipFill>
          <p:spPr>
            <a:xfrm>
              <a:off x="871120" y="1532967"/>
              <a:ext cx="3693597" cy="810951"/>
            </a:xfrm>
            <a:prstGeom prst="rect">
              <a:avLst/>
            </a:prstGeom>
            <a:noFill/>
            <a:ln>
              <a:noFill/>
            </a:ln>
          </p:spPr>
        </p:pic>
        <p:sp>
          <p:nvSpPr>
            <p:cNvPr id="837" name="Google Shape;837;p118"/>
            <p:cNvSpPr/>
            <p:nvPr/>
          </p:nvSpPr>
          <p:spPr>
            <a:xfrm>
              <a:off x="922263" y="402092"/>
              <a:ext cx="1591419" cy="555856"/>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244;p54" id="838" name="Google Shape;838;p118"/>
            <p:cNvPicPr preferRelativeResize="0"/>
            <p:nvPr/>
          </p:nvPicPr>
          <p:blipFill rotWithShape="1">
            <a:blip r:embed="rId3">
              <a:alphaModFix/>
            </a:blip>
            <a:srcRect b="35350" l="12284" r="84160" t="61242"/>
            <a:stretch/>
          </p:blipFill>
          <p:spPr>
            <a:xfrm>
              <a:off x="330167" y="0"/>
              <a:ext cx="220103" cy="303697"/>
            </a:xfrm>
            <a:prstGeom prst="rect">
              <a:avLst/>
            </a:prstGeom>
            <a:noFill/>
            <a:ln>
              <a:noFill/>
            </a:ln>
          </p:spPr>
        </p:pic>
        <p:pic>
          <p:nvPicPr>
            <p:cNvPr descr="CO2_partition.png" id="839" name="Google Shape;839;p118"/>
            <p:cNvPicPr preferRelativeResize="0"/>
            <p:nvPr/>
          </p:nvPicPr>
          <p:blipFill rotWithShape="1">
            <a:blip r:embed="rId4">
              <a:alphaModFix/>
            </a:blip>
            <a:srcRect b="5483" l="37141" r="57423" t="88550"/>
            <a:stretch/>
          </p:blipFill>
          <p:spPr>
            <a:xfrm>
              <a:off x="2734579" y="3019261"/>
              <a:ext cx="603455" cy="265607"/>
            </a:xfrm>
            <a:prstGeom prst="rect">
              <a:avLst/>
            </a:prstGeom>
            <a:noFill/>
            <a:ln>
              <a:noFill/>
            </a:ln>
          </p:spPr>
        </p:pic>
      </p:grpSp>
      <p:sp>
        <p:nvSpPr>
          <p:cNvPr id="840" name="Google Shape;840;p118"/>
          <p:cNvSpPr txBox="1"/>
          <p:nvPr/>
        </p:nvSpPr>
        <p:spPr>
          <a:xfrm>
            <a:off x="2035234" y="1440511"/>
            <a:ext cx="3041531" cy="2032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Lato"/>
              <a:buNone/>
            </a:pPr>
            <a:r>
              <a:rPr b="1" i="0" lang="en-GB" sz="1300" u="none" cap="none" strike="noStrike">
                <a:solidFill>
                  <a:srgbClr val="000000"/>
                </a:solidFill>
                <a:latin typeface="Lato"/>
                <a:ea typeface="Lato"/>
                <a:cs typeface="Lato"/>
                <a:sym typeface="Lato"/>
              </a:rPr>
              <a:t>Partitioning of the emissions</a:t>
            </a:r>
            <a:endParaRPr/>
          </a:p>
        </p:txBody>
      </p:sp>
      <p:sp>
        <p:nvSpPr>
          <p:cNvPr id="841" name="Google Shape;841;p118"/>
          <p:cNvSpPr txBox="1"/>
          <p:nvPr/>
        </p:nvSpPr>
        <p:spPr>
          <a:xfrm>
            <a:off x="6393875" y="2793100"/>
            <a:ext cx="2385900" cy="4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Lato Light"/>
              <a:buNone/>
            </a:pPr>
            <a:r>
              <a:rPr lang="en-GB" sz="1500">
                <a:latin typeface="Lato Light"/>
                <a:ea typeface="Lato Light"/>
                <a:cs typeface="Lato Light"/>
                <a:sym typeface="Lato Light"/>
              </a:rPr>
              <a:t>Half of the emissions ends up in the atmosphere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19"/>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Clr>
                <a:srgbClr val="000000"/>
              </a:buClr>
              <a:buSzPts val="2576"/>
              <a:buFont typeface="Lato"/>
              <a:buNone/>
            </a:pPr>
            <a:r>
              <a:rPr lang="en-GB" sz="2576"/>
              <a:t>Total </a:t>
            </a:r>
            <a:r>
              <a:rPr i="1" lang="en-GB"/>
              <a:t>anthropogenic</a:t>
            </a:r>
            <a:r>
              <a:rPr lang="en-GB" sz="2576"/>
              <a:t> radiative forcing</a:t>
            </a:r>
            <a:endParaRPr/>
          </a:p>
        </p:txBody>
      </p:sp>
      <p:sp>
        <p:nvSpPr>
          <p:cNvPr id="847" name="Google Shape;847;p119"/>
          <p:cNvSpPr txBox="1"/>
          <p:nvPr/>
        </p:nvSpPr>
        <p:spPr>
          <a:xfrm>
            <a:off x="6841983" y="4797052"/>
            <a:ext cx="2226791" cy="220951"/>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pic>
        <p:nvPicPr>
          <p:cNvPr descr="radiative_forcing.png" id="848" name="Google Shape;848;p119"/>
          <p:cNvPicPr preferRelativeResize="0"/>
          <p:nvPr/>
        </p:nvPicPr>
        <p:blipFill rotWithShape="1">
          <a:blip r:embed="rId3">
            <a:alphaModFix/>
          </a:blip>
          <a:srcRect b="0" l="0" r="0" t="8492"/>
          <a:stretch/>
        </p:blipFill>
        <p:spPr>
          <a:xfrm>
            <a:off x="905546" y="1273137"/>
            <a:ext cx="6091255" cy="3358311"/>
          </a:xfrm>
          <a:prstGeom prst="rect">
            <a:avLst/>
          </a:prstGeom>
          <a:noFill/>
          <a:ln>
            <a:noFill/>
          </a:ln>
        </p:spPr>
      </p:pic>
      <p:pic>
        <p:nvPicPr>
          <p:cNvPr descr="radiative_forcing.png" id="849" name="Google Shape;849;p119"/>
          <p:cNvPicPr preferRelativeResize="0"/>
          <p:nvPr/>
        </p:nvPicPr>
        <p:blipFill rotWithShape="1">
          <a:blip r:embed="rId3">
            <a:alphaModFix/>
          </a:blip>
          <a:srcRect b="90819" l="0" r="0" t="0"/>
          <a:stretch/>
        </p:blipFill>
        <p:spPr>
          <a:xfrm>
            <a:off x="905546" y="4633357"/>
            <a:ext cx="6091255" cy="336923"/>
          </a:xfrm>
          <a:prstGeom prst="rect">
            <a:avLst/>
          </a:prstGeom>
          <a:noFill/>
          <a:ln>
            <a:noFill/>
          </a:ln>
        </p:spPr>
      </p:pic>
      <p:sp>
        <p:nvSpPr>
          <p:cNvPr id="850" name="Google Shape;850;p119"/>
          <p:cNvSpPr txBox="1"/>
          <p:nvPr/>
        </p:nvSpPr>
        <p:spPr>
          <a:xfrm>
            <a:off x="6917100" y="2739475"/>
            <a:ext cx="2226900" cy="709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800">
                <a:latin typeface="Lato Light"/>
                <a:ea typeface="Lato Light"/>
                <a:cs typeface="Lato Light"/>
                <a:sym typeface="Lato Light"/>
              </a:rPr>
              <a:t>2.29 +/- 1.16 W/m2  </a:t>
            </a:r>
            <a:endParaRPr>
              <a:latin typeface="Lato Light"/>
              <a:ea typeface="Lato Light"/>
              <a:cs typeface="Lato Light"/>
              <a:sym typeface="La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Google Shape;855;p120"/>
          <p:cNvPicPr preferRelativeResize="0"/>
          <p:nvPr/>
        </p:nvPicPr>
        <p:blipFill rotWithShape="1">
          <a:blip r:embed="rId3">
            <a:alphaModFix/>
          </a:blip>
          <a:srcRect b="8829" l="0" r="0" t="6761"/>
          <a:stretch/>
        </p:blipFill>
        <p:spPr>
          <a:xfrm>
            <a:off x="0" y="0"/>
            <a:ext cx="9144000" cy="5143500"/>
          </a:xfrm>
          <a:prstGeom prst="rect">
            <a:avLst/>
          </a:prstGeom>
          <a:noFill/>
          <a:ln>
            <a:noFill/>
          </a:ln>
        </p:spPr>
      </p:pic>
      <p:sp>
        <p:nvSpPr>
          <p:cNvPr id="856" name="Google Shape;856;p120"/>
          <p:cNvSpPr txBox="1"/>
          <p:nvPr>
            <p:ph type="title"/>
          </p:nvPr>
        </p:nvSpPr>
        <p:spPr>
          <a:xfrm>
            <a:off x="311699" y="309349"/>
            <a:ext cx="8520600" cy="8418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None/>
            </a:pPr>
            <a:r>
              <a:rPr lang="en-GB" sz="3000">
                <a:solidFill>
                  <a:srgbClr val="FFFFFF"/>
                </a:solidFill>
                <a:latin typeface="Lato"/>
                <a:ea typeface="Lato"/>
                <a:cs typeface="Lato"/>
                <a:sym typeface="Lato"/>
              </a:rPr>
              <a:t>From radiative forcing to climate change</a:t>
            </a:r>
            <a:endParaRPr sz="3000">
              <a:solidFill>
                <a:srgbClr val="FFFFFF"/>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21"/>
          <p:cNvSpPr txBox="1"/>
          <p:nvPr>
            <p:ph type="title"/>
          </p:nvPr>
        </p:nvSpPr>
        <p:spPr>
          <a:xfrm>
            <a:off x="311611" y="16277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Response of the climate system:</a:t>
            </a:r>
            <a:endParaRPr sz="2576"/>
          </a:p>
          <a:p>
            <a:pPr indent="0" lvl="0" marL="0" marR="0" rtl="0" algn="ctr">
              <a:lnSpc>
                <a:spcPct val="100000"/>
              </a:lnSpc>
              <a:spcBef>
                <a:spcPts val="0"/>
              </a:spcBef>
              <a:spcAft>
                <a:spcPts val="0"/>
              </a:spcAft>
              <a:buClr>
                <a:srgbClr val="000000"/>
              </a:buClr>
              <a:buSzPts val="2576"/>
              <a:buFont typeface="Lato"/>
              <a:buNone/>
            </a:pPr>
            <a:r>
              <a:rPr lang="en-GB" sz="2100"/>
              <a:t>Climate sensitivity</a:t>
            </a:r>
            <a:endParaRPr sz="2100"/>
          </a:p>
        </p:txBody>
      </p:sp>
      <p:sp>
        <p:nvSpPr>
          <p:cNvPr id="862" name="Google Shape;862;p121"/>
          <p:cNvSpPr txBox="1"/>
          <p:nvPr/>
        </p:nvSpPr>
        <p:spPr>
          <a:xfrm>
            <a:off x="6841983" y="4797052"/>
            <a:ext cx="2226791" cy="220951"/>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pic>
        <p:nvPicPr>
          <p:cNvPr id="863" name="Google Shape;863;p121"/>
          <p:cNvPicPr preferRelativeResize="0"/>
          <p:nvPr/>
        </p:nvPicPr>
        <p:blipFill>
          <a:blip r:embed="rId3">
            <a:alphaModFix/>
          </a:blip>
          <a:stretch>
            <a:fillRect/>
          </a:stretch>
        </p:blipFill>
        <p:spPr>
          <a:xfrm>
            <a:off x="5195475" y="1287725"/>
            <a:ext cx="3743698" cy="2957077"/>
          </a:xfrm>
          <a:prstGeom prst="rect">
            <a:avLst/>
          </a:prstGeom>
          <a:noFill/>
          <a:ln>
            <a:noFill/>
          </a:ln>
        </p:spPr>
      </p:pic>
      <p:pic>
        <p:nvPicPr>
          <p:cNvPr descr="radiative_forcing.png" id="864" name="Google Shape;864;p121"/>
          <p:cNvPicPr preferRelativeResize="0"/>
          <p:nvPr/>
        </p:nvPicPr>
        <p:blipFill rotWithShape="1">
          <a:blip r:embed="rId4">
            <a:alphaModFix/>
          </a:blip>
          <a:srcRect b="0" l="0" r="0" t="8491"/>
          <a:stretch/>
        </p:blipFill>
        <p:spPr>
          <a:xfrm>
            <a:off x="90125" y="1787125"/>
            <a:ext cx="4001975" cy="2206424"/>
          </a:xfrm>
          <a:prstGeom prst="rect">
            <a:avLst/>
          </a:prstGeom>
          <a:noFill/>
          <a:ln>
            <a:noFill/>
          </a:ln>
        </p:spPr>
      </p:pic>
      <p:sp>
        <p:nvSpPr>
          <p:cNvPr id="865" name="Google Shape;865;p121"/>
          <p:cNvSpPr/>
          <p:nvPr/>
        </p:nvSpPr>
        <p:spPr>
          <a:xfrm>
            <a:off x="4268938" y="2581938"/>
            <a:ext cx="749700" cy="61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77"/>
          <p:cNvSpPr txBox="1"/>
          <p:nvPr/>
        </p:nvSpPr>
        <p:spPr>
          <a:xfrm>
            <a:off x="7666350" y="4820950"/>
            <a:ext cx="1669500" cy="229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100"/>
              <a:buFont typeface="Helvetica Neue"/>
              <a:buNone/>
            </a:pPr>
            <a:r>
              <a:rPr lang="en-GB" sz="1000">
                <a:solidFill>
                  <a:srgbClr val="585858"/>
                </a:solidFill>
                <a:latin typeface="Lato"/>
                <a:ea typeface="Lato"/>
                <a:cs typeface="Lato"/>
                <a:sym typeface="Lato"/>
              </a:rPr>
              <a:t>Source: </a:t>
            </a:r>
            <a:r>
              <a:rPr i="0" lang="en-GB" sz="1000" u="none" cap="none" strike="noStrike">
                <a:solidFill>
                  <a:srgbClr val="585858"/>
                </a:solidFill>
                <a:latin typeface="Lato"/>
                <a:ea typeface="Lato"/>
                <a:cs typeface="Lato"/>
                <a:sym typeface="Lato"/>
              </a:rPr>
              <a:t>IPCC WG1 Ch1</a:t>
            </a:r>
            <a:endParaRPr sz="1000">
              <a:latin typeface="Lato"/>
              <a:ea typeface="Lato"/>
              <a:cs typeface="Lato"/>
              <a:sym typeface="Lato"/>
            </a:endParaRPr>
          </a:p>
        </p:txBody>
      </p:sp>
      <p:sp>
        <p:nvSpPr>
          <p:cNvPr id="366" name="Google Shape;366;p77"/>
          <p:cNvSpPr txBox="1"/>
          <p:nvPr>
            <p:ph type="title"/>
          </p:nvPr>
        </p:nvSpPr>
        <p:spPr>
          <a:xfrm>
            <a:off x="311699" y="445025"/>
            <a:ext cx="8520600" cy="5727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What is climate change?</a:t>
            </a:r>
            <a:endParaRPr/>
          </a:p>
        </p:txBody>
      </p:sp>
      <p:pic>
        <p:nvPicPr>
          <p:cNvPr id="367" name="Google Shape;367;p77"/>
          <p:cNvPicPr preferRelativeResize="0"/>
          <p:nvPr/>
        </p:nvPicPr>
        <p:blipFill rotWithShape="1">
          <a:blip r:embed="rId3">
            <a:alphaModFix/>
          </a:blip>
          <a:srcRect b="75234" l="0" r="0" t="0"/>
          <a:stretch/>
        </p:blipFill>
        <p:spPr>
          <a:xfrm>
            <a:off x="114300" y="1381350"/>
            <a:ext cx="4325550" cy="2294500"/>
          </a:xfrm>
          <a:prstGeom prst="rect">
            <a:avLst/>
          </a:prstGeom>
          <a:noFill/>
          <a:ln>
            <a:noFill/>
          </a:ln>
        </p:spPr>
      </p:pic>
      <p:pic>
        <p:nvPicPr>
          <p:cNvPr id="368" name="Google Shape;368;p77"/>
          <p:cNvPicPr preferRelativeResize="0"/>
          <p:nvPr/>
        </p:nvPicPr>
        <p:blipFill rotWithShape="1">
          <a:blip r:embed="rId3">
            <a:alphaModFix/>
          </a:blip>
          <a:srcRect b="51386" l="0" r="0" t="25649"/>
          <a:stretch/>
        </p:blipFill>
        <p:spPr>
          <a:xfrm>
            <a:off x="4713126" y="1605750"/>
            <a:ext cx="4246075" cy="2088424"/>
          </a:xfrm>
          <a:prstGeom prst="rect">
            <a:avLst/>
          </a:prstGeom>
          <a:noFill/>
          <a:ln>
            <a:noFill/>
          </a:ln>
        </p:spPr>
      </p:pic>
      <p:sp>
        <p:nvSpPr>
          <p:cNvPr id="369" name="Google Shape;369;p77"/>
          <p:cNvSpPr txBox="1"/>
          <p:nvPr/>
        </p:nvSpPr>
        <p:spPr>
          <a:xfrm>
            <a:off x="371700" y="3686821"/>
            <a:ext cx="3866700" cy="33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Lato"/>
              <a:buNone/>
            </a:pPr>
            <a:r>
              <a:rPr lang="en-GB" sz="2000">
                <a:latin typeface="Lato Light"/>
                <a:ea typeface="Lato Light"/>
                <a:cs typeface="Lato Light"/>
                <a:sym typeface="Lato Light"/>
              </a:rPr>
              <a:t>Increase in mean</a:t>
            </a:r>
            <a:endParaRPr b="1" sz="2000"/>
          </a:p>
        </p:txBody>
      </p:sp>
      <p:sp>
        <p:nvSpPr>
          <p:cNvPr id="370" name="Google Shape;370;p77"/>
          <p:cNvSpPr txBox="1"/>
          <p:nvPr/>
        </p:nvSpPr>
        <p:spPr>
          <a:xfrm>
            <a:off x="4838700" y="3710146"/>
            <a:ext cx="3866700" cy="33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Lato"/>
              <a:buNone/>
            </a:pPr>
            <a:r>
              <a:rPr lang="en-GB" sz="2000">
                <a:latin typeface="Lato Light"/>
                <a:ea typeface="Lato Light"/>
                <a:cs typeface="Lato Light"/>
                <a:sym typeface="Lato Light"/>
              </a:rPr>
              <a:t>Increase in variance</a:t>
            </a:r>
            <a:endParaRPr b="1"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pic>
        <p:nvPicPr>
          <p:cNvPr id="870" name="Google Shape;870;p122"/>
          <p:cNvPicPr preferRelativeResize="0"/>
          <p:nvPr/>
        </p:nvPicPr>
        <p:blipFill>
          <a:blip r:embed="rId3">
            <a:alphaModFix/>
          </a:blip>
          <a:stretch>
            <a:fillRect/>
          </a:stretch>
        </p:blipFill>
        <p:spPr>
          <a:xfrm>
            <a:off x="0" y="0"/>
            <a:ext cx="9143997" cy="5143499"/>
          </a:xfrm>
          <a:prstGeom prst="rect">
            <a:avLst/>
          </a:prstGeom>
          <a:noFill/>
          <a:ln>
            <a:noFill/>
          </a:ln>
        </p:spPr>
      </p:pic>
      <p:cxnSp>
        <p:nvCxnSpPr>
          <p:cNvPr id="871" name="Google Shape;871;p122"/>
          <p:cNvCxnSpPr/>
          <p:nvPr/>
        </p:nvCxnSpPr>
        <p:spPr>
          <a:xfrm>
            <a:off x="7777430" y="391916"/>
            <a:ext cx="1078200" cy="0"/>
          </a:xfrm>
          <a:prstGeom prst="straightConnector1">
            <a:avLst/>
          </a:prstGeom>
          <a:noFill/>
          <a:ln cap="flat" cmpd="sng" w="25400">
            <a:solidFill>
              <a:srgbClr val="000000"/>
            </a:solidFill>
            <a:prstDash val="dash"/>
            <a:miter lim="800000"/>
            <a:headEnd len="sm" w="sm" type="none"/>
            <a:tailEnd len="sm" w="sm" type="none"/>
          </a:ln>
        </p:spPr>
      </p:cxnSp>
      <p:sp>
        <p:nvSpPr>
          <p:cNvPr id="872" name="Google Shape;872;p122"/>
          <p:cNvSpPr txBox="1"/>
          <p:nvPr/>
        </p:nvSpPr>
        <p:spPr>
          <a:xfrm>
            <a:off x="2258250" y="231150"/>
            <a:ext cx="4627500" cy="83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1500"/>
              <a:buFont typeface="Lato"/>
              <a:buNone/>
            </a:pPr>
            <a:r>
              <a:rPr lang="en-GB" sz="1500">
                <a:solidFill>
                  <a:schemeClr val="lt1"/>
                </a:solidFill>
                <a:latin typeface="Lato"/>
                <a:ea typeface="Lato"/>
                <a:cs typeface="Lato"/>
                <a:sym typeface="Lato"/>
              </a:rPr>
              <a:t>Imbalance in the system</a:t>
            </a:r>
            <a:endParaRPr>
              <a:solidFill>
                <a:srgbClr val="FFFFFF"/>
              </a:solidFill>
              <a:latin typeface="Lato"/>
              <a:ea typeface="Lato"/>
              <a:cs typeface="Lato"/>
              <a:sym typeface="Lato"/>
            </a:endParaRPr>
          </a:p>
        </p:txBody>
      </p:sp>
      <p:grpSp>
        <p:nvGrpSpPr>
          <p:cNvPr id="873" name="Google Shape;873;p122"/>
          <p:cNvGrpSpPr/>
          <p:nvPr/>
        </p:nvGrpSpPr>
        <p:grpSpPr>
          <a:xfrm>
            <a:off x="7608275" y="188001"/>
            <a:ext cx="1394752" cy="1050386"/>
            <a:chOff x="-12700" y="0"/>
            <a:chExt cx="1821300" cy="1392900"/>
          </a:xfrm>
        </p:grpSpPr>
        <p:sp>
          <p:nvSpPr>
            <p:cNvPr id="874" name="Google Shape;874;p122"/>
            <p:cNvSpPr/>
            <p:nvPr/>
          </p:nvSpPr>
          <p:spPr>
            <a:xfrm>
              <a:off x="-12700" y="0"/>
              <a:ext cx="1821300" cy="139290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875" name="Google Shape;875;p122"/>
            <p:cNvCxnSpPr/>
            <p:nvPr/>
          </p:nvCxnSpPr>
          <p:spPr>
            <a:xfrm>
              <a:off x="210599" y="1125618"/>
              <a:ext cx="1400100" cy="0"/>
            </a:xfrm>
            <a:prstGeom prst="straightConnector1">
              <a:avLst/>
            </a:prstGeom>
            <a:noFill/>
            <a:ln cap="flat" cmpd="sng" w="25400">
              <a:solidFill>
                <a:srgbClr val="000000"/>
              </a:solidFill>
              <a:prstDash val="solid"/>
              <a:miter lim="800000"/>
              <a:headEnd len="sm" w="sm" type="none"/>
              <a:tailEnd len="sm" w="sm" type="none"/>
            </a:ln>
          </p:spPr>
        </p:cxnSp>
        <p:sp>
          <p:nvSpPr>
            <p:cNvPr id="876" name="Google Shape;876;p122"/>
            <p:cNvSpPr/>
            <p:nvPr/>
          </p:nvSpPr>
          <p:spPr>
            <a:xfrm rot="5400000">
              <a:off x="159793" y="484830"/>
              <a:ext cx="791400" cy="450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7" name="Google Shape;877;p122"/>
            <p:cNvSpPr/>
            <p:nvPr/>
          </p:nvSpPr>
          <p:spPr>
            <a:xfrm rot="5400000">
              <a:off x="1069140" y="752995"/>
              <a:ext cx="246600" cy="46140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8" name="Google Shape;878;p122"/>
            <p:cNvSpPr/>
            <p:nvPr/>
          </p:nvSpPr>
          <p:spPr>
            <a:xfrm flipH="1" rot="-5400000">
              <a:off x="1049200" y="529679"/>
              <a:ext cx="286500" cy="4659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879" name="Google Shape;879;p122"/>
            <p:cNvCxnSpPr/>
            <p:nvPr/>
          </p:nvCxnSpPr>
          <p:spPr>
            <a:xfrm>
              <a:off x="223422" y="301880"/>
              <a:ext cx="1400100" cy="0"/>
            </a:xfrm>
            <a:prstGeom prst="straightConnector1">
              <a:avLst/>
            </a:prstGeom>
            <a:noFill/>
            <a:ln cap="flat" cmpd="sng" w="25400">
              <a:solidFill>
                <a:srgbClr val="000000"/>
              </a:solidFill>
              <a:prstDash val="dash"/>
              <a:miter lim="800000"/>
              <a:headEnd len="sm" w="sm" type="none"/>
              <a:tailEnd len="sm" w="sm" type="none"/>
            </a:ln>
          </p:spPr>
        </p:cxnSp>
        <p:cxnSp>
          <p:nvCxnSpPr>
            <p:cNvPr id="880" name="Google Shape;880;p122"/>
            <p:cNvCxnSpPr/>
            <p:nvPr/>
          </p:nvCxnSpPr>
          <p:spPr>
            <a:xfrm>
              <a:off x="547430" y="427855"/>
              <a:ext cx="0" cy="571800"/>
            </a:xfrm>
            <a:prstGeom prst="straightConnector1">
              <a:avLst/>
            </a:prstGeom>
            <a:noFill/>
            <a:ln cap="flat" cmpd="sng" w="38100">
              <a:solidFill>
                <a:srgbClr val="000000"/>
              </a:solidFill>
              <a:prstDash val="solid"/>
              <a:round/>
              <a:headEnd len="sm" w="sm" type="none"/>
              <a:tailEnd len="med" w="med" type="stealth"/>
            </a:ln>
          </p:spPr>
        </p:cxnSp>
        <p:cxnSp>
          <p:nvCxnSpPr>
            <p:cNvPr id="881" name="Google Shape;881;p122"/>
            <p:cNvCxnSpPr>
              <a:endCxn id="878" idx="1"/>
            </p:cNvCxnSpPr>
            <p:nvPr/>
          </p:nvCxnSpPr>
          <p:spPr>
            <a:xfrm rot="10800000">
              <a:off x="1192450" y="619379"/>
              <a:ext cx="7500" cy="371700"/>
            </a:xfrm>
            <a:prstGeom prst="straightConnector1">
              <a:avLst/>
            </a:prstGeom>
            <a:noFill/>
            <a:ln cap="flat" cmpd="sng" w="38100">
              <a:solidFill>
                <a:srgbClr val="000000"/>
              </a:solidFill>
              <a:prstDash val="solid"/>
              <a:round/>
              <a:headEnd len="sm" w="sm" type="none"/>
              <a:tailEnd len="med" w="med" type="stealth"/>
            </a:ln>
          </p:spPr>
        </p:cxnSp>
      </p:grpSp>
      <p:sp>
        <p:nvSpPr>
          <p:cNvPr id="882" name="Google Shape;882;p122"/>
          <p:cNvSpPr/>
          <p:nvPr/>
        </p:nvSpPr>
        <p:spPr>
          <a:xfrm>
            <a:off x="7511150" y="75900"/>
            <a:ext cx="1571700" cy="1285800"/>
          </a:xfrm>
          <a:prstGeom prst="roundRect">
            <a:avLst>
              <a:gd fmla="val 7021" name="adj"/>
            </a:avLst>
          </a:prstGeom>
          <a:noFill/>
          <a:ln cap="flat" cmpd="sng" w="3810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22"/>
          <p:cNvSpPr/>
          <p:nvPr/>
        </p:nvSpPr>
        <p:spPr>
          <a:xfrm>
            <a:off x="4410175" y="1185925"/>
            <a:ext cx="1914600" cy="1517700"/>
          </a:xfrm>
          <a:prstGeom prst="roundRect">
            <a:avLst>
              <a:gd fmla="val 7021" name="adj"/>
            </a:avLst>
          </a:prstGeom>
          <a:noFill/>
          <a:ln cap="flat" cmpd="sng" w="3810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pic>
        <p:nvPicPr>
          <p:cNvPr id="888" name="Google Shape;888;p123"/>
          <p:cNvPicPr preferRelativeResize="0"/>
          <p:nvPr/>
        </p:nvPicPr>
        <p:blipFill>
          <a:blip r:embed="rId3">
            <a:alphaModFix/>
          </a:blip>
          <a:stretch>
            <a:fillRect/>
          </a:stretch>
        </p:blipFill>
        <p:spPr>
          <a:xfrm>
            <a:off x="0" y="0"/>
            <a:ext cx="9143997" cy="5143499"/>
          </a:xfrm>
          <a:prstGeom prst="rect">
            <a:avLst/>
          </a:prstGeom>
          <a:noFill/>
          <a:ln>
            <a:noFill/>
          </a:ln>
        </p:spPr>
      </p:pic>
      <p:grpSp>
        <p:nvGrpSpPr>
          <p:cNvPr id="889" name="Google Shape;889;p123"/>
          <p:cNvGrpSpPr/>
          <p:nvPr/>
        </p:nvGrpSpPr>
        <p:grpSpPr>
          <a:xfrm>
            <a:off x="7595581" y="159424"/>
            <a:ext cx="1402733" cy="1072821"/>
            <a:chOff x="-9781" y="0"/>
            <a:chExt cx="1402731" cy="1072820"/>
          </a:xfrm>
        </p:grpSpPr>
        <p:sp>
          <p:nvSpPr>
            <p:cNvPr id="890" name="Google Shape;890;p123"/>
            <p:cNvSpPr/>
            <p:nvPr/>
          </p:nvSpPr>
          <p:spPr>
            <a:xfrm>
              <a:off x="-9781" y="0"/>
              <a:ext cx="1402731" cy="107282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891" name="Google Shape;891;p123"/>
            <p:cNvCxnSpPr/>
            <p:nvPr/>
          </p:nvCxnSpPr>
          <p:spPr>
            <a:xfrm>
              <a:off x="162192" y="866894"/>
              <a:ext cx="1078347" cy="1"/>
            </a:xfrm>
            <a:prstGeom prst="straightConnector1">
              <a:avLst/>
            </a:prstGeom>
            <a:noFill/>
            <a:ln cap="flat" cmpd="sng" w="25400">
              <a:solidFill>
                <a:srgbClr val="000000"/>
              </a:solidFill>
              <a:prstDash val="solid"/>
              <a:miter lim="800000"/>
              <a:headEnd len="sm" w="sm" type="none"/>
              <a:tailEnd len="sm" w="sm" type="none"/>
            </a:ln>
          </p:spPr>
        </p:cxnSp>
        <p:sp>
          <p:nvSpPr>
            <p:cNvPr id="892" name="Google Shape;892;p123"/>
            <p:cNvSpPr/>
            <p:nvPr/>
          </p:nvSpPr>
          <p:spPr>
            <a:xfrm rot="5400000">
              <a:off x="123068" y="373328"/>
              <a:ext cx="609430" cy="34732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3" name="Google Shape;893;p123"/>
            <p:cNvSpPr/>
            <p:nvPr/>
          </p:nvSpPr>
          <p:spPr>
            <a:xfrm rot="5400000">
              <a:off x="713731" y="470116"/>
              <a:ext cx="409331" cy="355259"/>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4" name="Google Shape;894;p123"/>
            <p:cNvSpPr/>
            <p:nvPr/>
          </p:nvSpPr>
          <p:spPr>
            <a:xfrm flipH="1" rot="-5400000">
              <a:off x="808124" y="173109"/>
              <a:ext cx="220544" cy="358873"/>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895" name="Google Shape;895;p123"/>
            <p:cNvCxnSpPr/>
            <p:nvPr/>
          </p:nvCxnSpPr>
          <p:spPr>
            <a:xfrm>
              <a:off x="172068" y="232492"/>
              <a:ext cx="1078346" cy="1"/>
            </a:xfrm>
            <a:prstGeom prst="straightConnector1">
              <a:avLst/>
            </a:prstGeom>
            <a:noFill/>
            <a:ln cap="flat" cmpd="sng" w="25400">
              <a:solidFill>
                <a:srgbClr val="000000"/>
              </a:solidFill>
              <a:prstDash val="dash"/>
              <a:miter lim="800000"/>
              <a:headEnd len="sm" w="sm" type="none"/>
              <a:tailEnd len="sm" w="sm" type="none"/>
            </a:ln>
          </p:spPr>
        </p:cxnSp>
      </p:grpSp>
      <p:cxnSp>
        <p:nvCxnSpPr>
          <p:cNvPr id="896" name="Google Shape;896;p123"/>
          <p:cNvCxnSpPr/>
          <p:nvPr/>
        </p:nvCxnSpPr>
        <p:spPr>
          <a:xfrm>
            <a:off x="8022522" y="510930"/>
            <a:ext cx="0" cy="445500"/>
          </a:xfrm>
          <a:prstGeom prst="straightConnector1">
            <a:avLst/>
          </a:prstGeom>
          <a:noFill/>
          <a:ln cap="flat" cmpd="sng" w="38100">
            <a:solidFill>
              <a:srgbClr val="000000"/>
            </a:solidFill>
            <a:prstDash val="solid"/>
            <a:round/>
            <a:headEnd len="sm" w="sm" type="none"/>
            <a:tailEnd len="med" w="med" type="stealth"/>
          </a:ln>
        </p:spPr>
      </p:cxnSp>
      <p:cxnSp>
        <p:nvCxnSpPr>
          <p:cNvPr id="897" name="Google Shape;897;p123"/>
          <p:cNvCxnSpPr/>
          <p:nvPr/>
        </p:nvCxnSpPr>
        <p:spPr>
          <a:xfrm rot="10800000">
            <a:off x="8540852" y="530460"/>
            <a:ext cx="0" cy="419100"/>
          </a:xfrm>
          <a:prstGeom prst="straightConnector1">
            <a:avLst/>
          </a:prstGeom>
          <a:noFill/>
          <a:ln cap="flat" cmpd="sng" w="38100">
            <a:solidFill>
              <a:srgbClr val="000000"/>
            </a:solidFill>
            <a:prstDash val="solid"/>
            <a:round/>
            <a:headEnd len="sm" w="sm" type="none"/>
            <a:tailEnd len="med" w="med" type="stealth"/>
          </a:ln>
        </p:spPr>
      </p:cxnSp>
      <p:sp>
        <p:nvSpPr>
          <p:cNvPr id="898" name="Google Shape;898;p123"/>
          <p:cNvSpPr/>
          <p:nvPr/>
        </p:nvSpPr>
        <p:spPr>
          <a:xfrm>
            <a:off x="7511150" y="75900"/>
            <a:ext cx="1571700" cy="1285800"/>
          </a:xfrm>
          <a:prstGeom prst="roundRect">
            <a:avLst>
              <a:gd fmla="val 7021" name="adj"/>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23"/>
          <p:cNvSpPr/>
          <p:nvPr/>
        </p:nvSpPr>
        <p:spPr>
          <a:xfrm>
            <a:off x="4410175" y="1185925"/>
            <a:ext cx="1914600" cy="1517700"/>
          </a:xfrm>
          <a:prstGeom prst="roundRect">
            <a:avLst>
              <a:gd fmla="val 7021" name="adj"/>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23"/>
          <p:cNvSpPr txBox="1"/>
          <p:nvPr/>
        </p:nvSpPr>
        <p:spPr>
          <a:xfrm>
            <a:off x="2258250" y="231150"/>
            <a:ext cx="4627500" cy="83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500">
                <a:solidFill>
                  <a:schemeClr val="lt1"/>
                </a:solidFill>
                <a:latin typeface="Lato"/>
                <a:ea typeface="Lato"/>
                <a:cs typeface="Lato"/>
                <a:sym typeface="Lato"/>
              </a:rPr>
              <a:t>The system will heat up until the radiation higher transparency altitude balances the radiation budget.</a:t>
            </a:r>
            <a:endParaRPr sz="1500">
              <a:solidFill>
                <a:schemeClr val="lt1"/>
              </a:solidFill>
              <a:latin typeface="Lato"/>
              <a:ea typeface="Lato"/>
              <a:cs typeface="Lato"/>
              <a:sym typeface="Lato"/>
            </a:endParaRPr>
          </a:p>
        </p:txBody>
      </p:sp>
      <p:grpSp>
        <p:nvGrpSpPr>
          <p:cNvPr id="901" name="Google Shape;901;p123"/>
          <p:cNvGrpSpPr/>
          <p:nvPr/>
        </p:nvGrpSpPr>
        <p:grpSpPr>
          <a:xfrm>
            <a:off x="257175" y="2639125"/>
            <a:ext cx="633425" cy="1047050"/>
            <a:chOff x="257175" y="2639125"/>
            <a:chExt cx="633425" cy="1047050"/>
          </a:xfrm>
        </p:grpSpPr>
        <p:pic>
          <p:nvPicPr>
            <p:cNvPr id="902" name="Google Shape;902;p123"/>
            <p:cNvPicPr preferRelativeResize="0"/>
            <p:nvPr/>
          </p:nvPicPr>
          <p:blipFill rotWithShape="1">
            <a:blip r:embed="rId4">
              <a:alphaModFix/>
            </a:blip>
            <a:srcRect b="51658" l="7171" r="64988" t="0"/>
            <a:stretch/>
          </p:blipFill>
          <p:spPr>
            <a:xfrm>
              <a:off x="257175" y="2639125"/>
              <a:ext cx="228600" cy="561277"/>
            </a:xfrm>
            <a:prstGeom prst="rect">
              <a:avLst/>
            </a:prstGeom>
            <a:noFill/>
            <a:ln>
              <a:noFill/>
            </a:ln>
          </p:spPr>
        </p:pic>
        <p:pic>
          <p:nvPicPr>
            <p:cNvPr id="903" name="Google Shape;903;p123"/>
            <p:cNvPicPr preferRelativeResize="0"/>
            <p:nvPr/>
          </p:nvPicPr>
          <p:blipFill>
            <a:blip r:embed="rId5">
              <a:alphaModFix/>
            </a:blip>
            <a:stretch>
              <a:fillRect/>
            </a:stretch>
          </p:blipFill>
          <p:spPr>
            <a:xfrm>
              <a:off x="381000" y="2667000"/>
              <a:ext cx="509600" cy="1019174"/>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pic>
        <p:nvPicPr>
          <p:cNvPr id="908" name="Google Shape;908;p124"/>
          <p:cNvPicPr preferRelativeResize="0"/>
          <p:nvPr/>
        </p:nvPicPr>
        <p:blipFill>
          <a:blip r:embed="rId3">
            <a:alphaModFix/>
          </a:blip>
          <a:stretch>
            <a:fillRect/>
          </a:stretch>
        </p:blipFill>
        <p:spPr>
          <a:xfrm>
            <a:off x="0" y="0"/>
            <a:ext cx="9143997" cy="5143499"/>
          </a:xfrm>
          <a:prstGeom prst="rect">
            <a:avLst/>
          </a:prstGeom>
          <a:noFill/>
          <a:ln>
            <a:noFill/>
          </a:ln>
        </p:spPr>
      </p:pic>
      <p:grpSp>
        <p:nvGrpSpPr>
          <p:cNvPr id="909" name="Google Shape;909;p124"/>
          <p:cNvGrpSpPr/>
          <p:nvPr/>
        </p:nvGrpSpPr>
        <p:grpSpPr>
          <a:xfrm>
            <a:off x="7595581" y="159424"/>
            <a:ext cx="1402800" cy="1072800"/>
            <a:chOff x="-9781" y="0"/>
            <a:chExt cx="1402800" cy="1072800"/>
          </a:xfrm>
        </p:grpSpPr>
        <p:sp>
          <p:nvSpPr>
            <p:cNvPr id="910" name="Google Shape;910;p124"/>
            <p:cNvSpPr/>
            <p:nvPr/>
          </p:nvSpPr>
          <p:spPr>
            <a:xfrm>
              <a:off x="-9781" y="0"/>
              <a:ext cx="1402800" cy="107280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911" name="Google Shape;911;p124"/>
            <p:cNvCxnSpPr/>
            <p:nvPr/>
          </p:nvCxnSpPr>
          <p:spPr>
            <a:xfrm>
              <a:off x="162192" y="866894"/>
              <a:ext cx="1078200" cy="0"/>
            </a:xfrm>
            <a:prstGeom prst="straightConnector1">
              <a:avLst/>
            </a:prstGeom>
            <a:noFill/>
            <a:ln cap="flat" cmpd="sng" w="25400">
              <a:solidFill>
                <a:srgbClr val="000000"/>
              </a:solidFill>
              <a:prstDash val="solid"/>
              <a:miter lim="800000"/>
              <a:headEnd len="sm" w="sm" type="none"/>
              <a:tailEnd len="sm" w="sm" type="none"/>
            </a:ln>
          </p:spPr>
        </p:cxnSp>
        <p:sp>
          <p:nvSpPr>
            <p:cNvPr id="912" name="Google Shape;912;p124"/>
            <p:cNvSpPr/>
            <p:nvPr/>
          </p:nvSpPr>
          <p:spPr>
            <a:xfrm rot="5400000">
              <a:off x="123093" y="373223"/>
              <a:ext cx="609300" cy="3474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3" name="Google Shape;913;p124"/>
            <p:cNvSpPr/>
            <p:nvPr/>
          </p:nvSpPr>
          <p:spPr>
            <a:xfrm rot="5400000">
              <a:off x="713826" y="470080"/>
              <a:ext cx="409200" cy="35520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4" name="Google Shape;914;p124"/>
            <p:cNvSpPr/>
            <p:nvPr/>
          </p:nvSpPr>
          <p:spPr>
            <a:xfrm flipH="1" rot="-5400000">
              <a:off x="808110" y="173124"/>
              <a:ext cx="220500" cy="3588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915" name="Google Shape;915;p124"/>
            <p:cNvCxnSpPr/>
            <p:nvPr/>
          </p:nvCxnSpPr>
          <p:spPr>
            <a:xfrm>
              <a:off x="172068" y="232492"/>
              <a:ext cx="1078200" cy="0"/>
            </a:xfrm>
            <a:prstGeom prst="straightConnector1">
              <a:avLst/>
            </a:prstGeom>
            <a:noFill/>
            <a:ln cap="flat" cmpd="sng" w="25400">
              <a:solidFill>
                <a:srgbClr val="000000"/>
              </a:solidFill>
              <a:prstDash val="dash"/>
              <a:miter lim="800000"/>
              <a:headEnd len="sm" w="sm" type="none"/>
              <a:tailEnd len="sm" w="sm" type="none"/>
            </a:ln>
          </p:spPr>
        </p:cxnSp>
      </p:grpSp>
      <p:cxnSp>
        <p:nvCxnSpPr>
          <p:cNvPr id="916" name="Google Shape;916;p124"/>
          <p:cNvCxnSpPr/>
          <p:nvPr/>
        </p:nvCxnSpPr>
        <p:spPr>
          <a:xfrm>
            <a:off x="8022522" y="510930"/>
            <a:ext cx="0" cy="445500"/>
          </a:xfrm>
          <a:prstGeom prst="straightConnector1">
            <a:avLst/>
          </a:prstGeom>
          <a:noFill/>
          <a:ln cap="flat" cmpd="sng" w="38100">
            <a:solidFill>
              <a:srgbClr val="000000"/>
            </a:solidFill>
            <a:prstDash val="solid"/>
            <a:round/>
            <a:headEnd len="sm" w="sm" type="none"/>
            <a:tailEnd len="med" w="med" type="stealth"/>
          </a:ln>
        </p:spPr>
      </p:cxnSp>
      <p:cxnSp>
        <p:nvCxnSpPr>
          <p:cNvPr id="917" name="Google Shape;917;p124"/>
          <p:cNvCxnSpPr/>
          <p:nvPr/>
        </p:nvCxnSpPr>
        <p:spPr>
          <a:xfrm rot="10800000">
            <a:off x="8540852" y="530460"/>
            <a:ext cx="0" cy="419100"/>
          </a:xfrm>
          <a:prstGeom prst="straightConnector1">
            <a:avLst/>
          </a:prstGeom>
          <a:noFill/>
          <a:ln cap="flat" cmpd="sng" w="38100">
            <a:solidFill>
              <a:srgbClr val="000000"/>
            </a:solidFill>
            <a:prstDash val="solid"/>
            <a:round/>
            <a:headEnd len="sm" w="sm" type="none"/>
            <a:tailEnd len="med" w="med" type="stealth"/>
          </a:ln>
        </p:spPr>
      </p:cxnSp>
      <p:sp>
        <p:nvSpPr>
          <p:cNvPr id="918" name="Google Shape;918;p124"/>
          <p:cNvSpPr/>
          <p:nvPr/>
        </p:nvSpPr>
        <p:spPr>
          <a:xfrm>
            <a:off x="7511150" y="75900"/>
            <a:ext cx="1571700" cy="1285800"/>
          </a:xfrm>
          <a:prstGeom prst="roundRect">
            <a:avLst>
              <a:gd fmla="val 7021" name="adj"/>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24"/>
          <p:cNvSpPr txBox="1"/>
          <p:nvPr/>
        </p:nvSpPr>
        <p:spPr>
          <a:xfrm>
            <a:off x="2258250" y="231150"/>
            <a:ext cx="4627500" cy="83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500">
                <a:solidFill>
                  <a:schemeClr val="lt1"/>
                </a:solidFill>
                <a:latin typeface="Lato"/>
                <a:ea typeface="Lato"/>
                <a:cs typeface="Lato"/>
                <a:sym typeface="Lato"/>
              </a:rPr>
              <a:t>This system heated up and </a:t>
            </a:r>
            <a:endParaRPr sz="1500">
              <a:solidFill>
                <a:schemeClr val="lt1"/>
              </a:solidFill>
              <a:latin typeface="Lato"/>
              <a:ea typeface="Lato"/>
              <a:cs typeface="Lato"/>
              <a:sym typeface="Lato"/>
            </a:endParaRPr>
          </a:p>
          <a:p>
            <a:pPr indent="0" lvl="0" marL="0" rtl="0" algn="ctr">
              <a:spcBef>
                <a:spcPts val="0"/>
              </a:spcBef>
              <a:spcAft>
                <a:spcPts val="0"/>
              </a:spcAft>
              <a:buNone/>
            </a:pPr>
            <a:r>
              <a:rPr lang="en-GB" sz="1500">
                <a:solidFill>
                  <a:schemeClr val="lt1"/>
                </a:solidFill>
                <a:latin typeface="Lato"/>
                <a:ea typeface="Lato"/>
                <a:cs typeface="Lato"/>
                <a:sym typeface="Lato"/>
              </a:rPr>
              <a:t>is in balance</a:t>
            </a:r>
            <a:endParaRPr sz="1500">
              <a:solidFill>
                <a:schemeClr val="lt1"/>
              </a:solidFill>
              <a:latin typeface="Lato"/>
              <a:ea typeface="Lato"/>
              <a:cs typeface="Lato"/>
              <a:sym typeface="Lato"/>
            </a:endParaRPr>
          </a:p>
        </p:txBody>
      </p:sp>
      <p:grpSp>
        <p:nvGrpSpPr>
          <p:cNvPr id="920" name="Google Shape;920;p124"/>
          <p:cNvGrpSpPr/>
          <p:nvPr/>
        </p:nvGrpSpPr>
        <p:grpSpPr>
          <a:xfrm>
            <a:off x="257175" y="2639125"/>
            <a:ext cx="633425" cy="1047050"/>
            <a:chOff x="257175" y="2639125"/>
            <a:chExt cx="633425" cy="1047050"/>
          </a:xfrm>
        </p:grpSpPr>
        <p:pic>
          <p:nvPicPr>
            <p:cNvPr id="921" name="Google Shape;921;p124"/>
            <p:cNvPicPr preferRelativeResize="0"/>
            <p:nvPr/>
          </p:nvPicPr>
          <p:blipFill rotWithShape="1">
            <a:blip r:embed="rId4">
              <a:alphaModFix/>
            </a:blip>
            <a:srcRect b="51658" l="7171" r="64988" t="0"/>
            <a:stretch/>
          </p:blipFill>
          <p:spPr>
            <a:xfrm>
              <a:off x="257175" y="2639125"/>
              <a:ext cx="228600" cy="561277"/>
            </a:xfrm>
            <a:prstGeom prst="rect">
              <a:avLst/>
            </a:prstGeom>
            <a:noFill/>
            <a:ln>
              <a:noFill/>
            </a:ln>
          </p:spPr>
        </p:pic>
        <p:pic>
          <p:nvPicPr>
            <p:cNvPr id="922" name="Google Shape;922;p124"/>
            <p:cNvPicPr preferRelativeResize="0"/>
            <p:nvPr/>
          </p:nvPicPr>
          <p:blipFill>
            <a:blip r:embed="rId5">
              <a:alphaModFix/>
            </a:blip>
            <a:stretch>
              <a:fillRect/>
            </a:stretch>
          </p:blipFill>
          <p:spPr>
            <a:xfrm>
              <a:off x="381000" y="2667000"/>
              <a:ext cx="509600" cy="1019174"/>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pic>
        <p:nvPicPr>
          <p:cNvPr id="927" name="Google Shape;927;p125"/>
          <p:cNvPicPr preferRelativeResize="0"/>
          <p:nvPr/>
        </p:nvPicPr>
        <p:blipFill>
          <a:blip r:embed="rId3">
            <a:alphaModFix/>
          </a:blip>
          <a:stretch>
            <a:fillRect/>
          </a:stretch>
        </p:blipFill>
        <p:spPr>
          <a:xfrm>
            <a:off x="0" y="0"/>
            <a:ext cx="9143997" cy="5143499"/>
          </a:xfrm>
          <a:prstGeom prst="rect">
            <a:avLst/>
          </a:prstGeom>
          <a:noFill/>
          <a:ln>
            <a:noFill/>
          </a:ln>
        </p:spPr>
      </p:pic>
      <p:grpSp>
        <p:nvGrpSpPr>
          <p:cNvPr id="928" name="Google Shape;928;p125"/>
          <p:cNvGrpSpPr/>
          <p:nvPr/>
        </p:nvGrpSpPr>
        <p:grpSpPr>
          <a:xfrm>
            <a:off x="7595581" y="159424"/>
            <a:ext cx="1402733" cy="1072821"/>
            <a:chOff x="-9781" y="0"/>
            <a:chExt cx="1402731" cy="1072820"/>
          </a:xfrm>
        </p:grpSpPr>
        <p:sp>
          <p:nvSpPr>
            <p:cNvPr id="929" name="Google Shape;929;p125"/>
            <p:cNvSpPr/>
            <p:nvPr/>
          </p:nvSpPr>
          <p:spPr>
            <a:xfrm>
              <a:off x="-9781" y="0"/>
              <a:ext cx="1402731" cy="107282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930" name="Google Shape;930;p125"/>
            <p:cNvCxnSpPr/>
            <p:nvPr/>
          </p:nvCxnSpPr>
          <p:spPr>
            <a:xfrm>
              <a:off x="162192" y="866894"/>
              <a:ext cx="1078347" cy="1"/>
            </a:xfrm>
            <a:prstGeom prst="straightConnector1">
              <a:avLst/>
            </a:prstGeom>
            <a:noFill/>
            <a:ln cap="flat" cmpd="sng" w="25400">
              <a:solidFill>
                <a:srgbClr val="000000"/>
              </a:solidFill>
              <a:prstDash val="solid"/>
              <a:miter lim="800000"/>
              <a:headEnd len="sm" w="sm" type="none"/>
              <a:tailEnd len="sm" w="sm" type="none"/>
            </a:ln>
          </p:spPr>
        </p:cxnSp>
        <p:sp>
          <p:nvSpPr>
            <p:cNvPr id="931" name="Google Shape;931;p125"/>
            <p:cNvSpPr/>
            <p:nvPr/>
          </p:nvSpPr>
          <p:spPr>
            <a:xfrm rot="5400000">
              <a:off x="123068" y="373328"/>
              <a:ext cx="609430" cy="34732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2" name="Google Shape;932;p125"/>
            <p:cNvSpPr/>
            <p:nvPr/>
          </p:nvSpPr>
          <p:spPr>
            <a:xfrm rot="5400000">
              <a:off x="713731" y="470116"/>
              <a:ext cx="409331" cy="355259"/>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3" name="Google Shape;933;p125"/>
            <p:cNvSpPr/>
            <p:nvPr/>
          </p:nvSpPr>
          <p:spPr>
            <a:xfrm flipH="1" rot="-5400000">
              <a:off x="861121" y="226106"/>
              <a:ext cx="114550" cy="358873"/>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934" name="Google Shape;934;p125"/>
            <p:cNvCxnSpPr/>
            <p:nvPr/>
          </p:nvCxnSpPr>
          <p:spPr>
            <a:xfrm>
              <a:off x="172068" y="232492"/>
              <a:ext cx="1078346" cy="1"/>
            </a:xfrm>
            <a:prstGeom prst="straightConnector1">
              <a:avLst/>
            </a:prstGeom>
            <a:noFill/>
            <a:ln cap="flat" cmpd="sng" w="25400">
              <a:solidFill>
                <a:srgbClr val="000000"/>
              </a:solidFill>
              <a:prstDash val="dash"/>
              <a:miter lim="800000"/>
              <a:headEnd len="sm" w="sm" type="none"/>
              <a:tailEnd len="sm" w="sm" type="none"/>
            </a:ln>
          </p:spPr>
        </p:cxnSp>
      </p:grpSp>
      <p:cxnSp>
        <p:nvCxnSpPr>
          <p:cNvPr id="935" name="Google Shape;935;p125"/>
          <p:cNvCxnSpPr/>
          <p:nvPr/>
        </p:nvCxnSpPr>
        <p:spPr>
          <a:xfrm>
            <a:off x="8022522" y="510930"/>
            <a:ext cx="0" cy="445500"/>
          </a:xfrm>
          <a:prstGeom prst="straightConnector1">
            <a:avLst/>
          </a:prstGeom>
          <a:noFill/>
          <a:ln cap="flat" cmpd="sng" w="38100">
            <a:solidFill>
              <a:srgbClr val="000000"/>
            </a:solidFill>
            <a:prstDash val="solid"/>
            <a:round/>
            <a:headEnd len="sm" w="sm" type="none"/>
            <a:tailEnd len="med" w="med" type="stealth"/>
          </a:ln>
        </p:spPr>
      </p:cxnSp>
      <p:cxnSp>
        <p:nvCxnSpPr>
          <p:cNvPr id="936" name="Google Shape;936;p125"/>
          <p:cNvCxnSpPr/>
          <p:nvPr/>
        </p:nvCxnSpPr>
        <p:spPr>
          <a:xfrm rot="10800000">
            <a:off x="8540852" y="530460"/>
            <a:ext cx="0" cy="419100"/>
          </a:xfrm>
          <a:prstGeom prst="straightConnector1">
            <a:avLst/>
          </a:prstGeom>
          <a:noFill/>
          <a:ln cap="flat" cmpd="sng" w="38100">
            <a:solidFill>
              <a:srgbClr val="000000"/>
            </a:solidFill>
            <a:prstDash val="solid"/>
            <a:round/>
            <a:headEnd len="sm" w="sm" type="none"/>
            <a:tailEnd len="med" w="med" type="stealth"/>
          </a:ln>
        </p:spPr>
      </p:cxnSp>
      <p:sp>
        <p:nvSpPr>
          <p:cNvPr id="937" name="Google Shape;937;p125"/>
          <p:cNvSpPr/>
          <p:nvPr/>
        </p:nvSpPr>
        <p:spPr>
          <a:xfrm>
            <a:off x="7511150" y="75900"/>
            <a:ext cx="1571700" cy="1285800"/>
          </a:xfrm>
          <a:prstGeom prst="roundRect">
            <a:avLst>
              <a:gd fmla="val 7021" name="adj"/>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25"/>
          <p:cNvSpPr/>
          <p:nvPr/>
        </p:nvSpPr>
        <p:spPr>
          <a:xfrm>
            <a:off x="71300" y="3941650"/>
            <a:ext cx="2413800" cy="1120500"/>
          </a:xfrm>
          <a:prstGeom prst="roundRect">
            <a:avLst>
              <a:gd fmla="val 7021" name="adj"/>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25"/>
          <p:cNvSpPr txBox="1"/>
          <p:nvPr/>
        </p:nvSpPr>
        <p:spPr>
          <a:xfrm>
            <a:off x="2258250" y="231150"/>
            <a:ext cx="4627500" cy="83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500">
                <a:solidFill>
                  <a:schemeClr val="lt1"/>
                </a:solidFill>
                <a:latin typeface="Lato"/>
                <a:ea typeface="Lato"/>
                <a:cs typeface="Lato"/>
                <a:sym typeface="Lato"/>
              </a:rPr>
              <a:t>Positive feedback: temperature rises → ice melts → less reflection → imbalance </a:t>
            </a:r>
            <a:endParaRPr sz="1500">
              <a:solidFill>
                <a:schemeClr val="lt1"/>
              </a:solidFill>
              <a:latin typeface="Lato"/>
              <a:ea typeface="Lato"/>
              <a:cs typeface="Lato"/>
              <a:sym typeface="Lato"/>
            </a:endParaRPr>
          </a:p>
        </p:txBody>
      </p:sp>
      <p:grpSp>
        <p:nvGrpSpPr>
          <p:cNvPr id="940" name="Google Shape;940;p125"/>
          <p:cNvGrpSpPr/>
          <p:nvPr/>
        </p:nvGrpSpPr>
        <p:grpSpPr>
          <a:xfrm>
            <a:off x="257175" y="2639125"/>
            <a:ext cx="633425" cy="1047050"/>
            <a:chOff x="257175" y="2639125"/>
            <a:chExt cx="633425" cy="1047050"/>
          </a:xfrm>
        </p:grpSpPr>
        <p:pic>
          <p:nvPicPr>
            <p:cNvPr id="941" name="Google Shape;941;p125"/>
            <p:cNvPicPr preferRelativeResize="0"/>
            <p:nvPr/>
          </p:nvPicPr>
          <p:blipFill rotWithShape="1">
            <a:blip r:embed="rId4">
              <a:alphaModFix/>
            </a:blip>
            <a:srcRect b="51658" l="7171" r="64988" t="0"/>
            <a:stretch/>
          </p:blipFill>
          <p:spPr>
            <a:xfrm>
              <a:off x="257175" y="2639125"/>
              <a:ext cx="228600" cy="561277"/>
            </a:xfrm>
            <a:prstGeom prst="rect">
              <a:avLst/>
            </a:prstGeom>
            <a:noFill/>
            <a:ln>
              <a:noFill/>
            </a:ln>
          </p:spPr>
        </p:pic>
        <p:pic>
          <p:nvPicPr>
            <p:cNvPr id="942" name="Google Shape;942;p125"/>
            <p:cNvPicPr preferRelativeResize="0"/>
            <p:nvPr/>
          </p:nvPicPr>
          <p:blipFill>
            <a:blip r:embed="rId5">
              <a:alphaModFix/>
            </a:blip>
            <a:stretch>
              <a:fillRect/>
            </a:stretch>
          </p:blipFill>
          <p:spPr>
            <a:xfrm>
              <a:off x="381000" y="2667000"/>
              <a:ext cx="509600" cy="1019174"/>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pic>
        <p:nvPicPr>
          <p:cNvPr id="947" name="Google Shape;947;p126"/>
          <p:cNvPicPr preferRelativeResize="0"/>
          <p:nvPr/>
        </p:nvPicPr>
        <p:blipFill>
          <a:blip r:embed="rId3">
            <a:alphaModFix/>
          </a:blip>
          <a:stretch>
            <a:fillRect/>
          </a:stretch>
        </p:blipFill>
        <p:spPr>
          <a:xfrm>
            <a:off x="0" y="1"/>
            <a:ext cx="9143997" cy="5143499"/>
          </a:xfrm>
          <a:prstGeom prst="rect">
            <a:avLst/>
          </a:prstGeom>
          <a:noFill/>
          <a:ln>
            <a:noFill/>
          </a:ln>
        </p:spPr>
      </p:pic>
      <p:sp>
        <p:nvSpPr>
          <p:cNvPr id="948" name="Google Shape;948;p126"/>
          <p:cNvSpPr txBox="1"/>
          <p:nvPr/>
        </p:nvSpPr>
        <p:spPr>
          <a:xfrm>
            <a:off x="2257275" y="1973575"/>
            <a:ext cx="4312800" cy="216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Lato"/>
              <a:buNone/>
            </a:pPr>
            <a:r>
              <a:t/>
            </a:r>
            <a:endParaRPr>
              <a:solidFill>
                <a:srgbClr val="FFFFFF"/>
              </a:solidFill>
              <a:latin typeface="Lato"/>
              <a:ea typeface="Lato"/>
              <a:cs typeface="Lato"/>
              <a:sym typeface="Lato"/>
            </a:endParaRPr>
          </a:p>
        </p:txBody>
      </p:sp>
      <p:grpSp>
        <p:nvGrpSpPr>
          <p:cNvPr id="949" name="Google Shape;949;p126"/>
          <p:cNvGrpSpPr/>
          <p:nvPr/>
        </p:nvGrpSpPr>
        <p:grpSpPr>
          <a:xfrm>
            <a:off x="7595581" y="159424"/>
            <a:ext cx="1402800" cy="1072800"/>
            <a:chOff x="-9781" y="0"/>
            <a:chExt cx="1402800" cy="1072800"/>
          </a:xfrm>
        </p:grpSpPr>
        <p:sp>
          <p:nvSpPr>
            <p:cNvPr id="950" name="Google Shape;950;p126"/>
            <p:cNvSpPr/>
            <p:nvPr/>
          </p:nvSpPr>
          <p:spPr>
            <a:xfrm>
              <a:off x="-9781" y="0"/>
              <a:ext cx="1402800" cy="107280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951" name="Google Shape;951;p126"/>
            <p:cNvCxnSpPr/>
            <p:nvPr/>
          </p:nvCxnSpPr>
          <p:spPr>
            <a:xfrm>
              <a:off x="162192" y="866894"/>
              <a:ext cx="1078200" cy="0"/>
            </a:xfrm>
            <a:prstGeom prst="straightConnector1">
              <a:avLst/>
            </a:prstGeom>
            <a:noFill/>
            <a:ln cap="flat" cmpd="sng" w="25400">
              <a:solidFill>
                <a:srgbClr val="000000"/>
              </a:solidFill>
              <a:prstDash val="solid"/>
              <a:miter lim="800000"/>
              <a:headEnd len="sm" w="sm" type="none"/>
              <a:tailEnd len="sm" w="sm" type="none"/>
            </a:ln>
          </p:spPr>
        </p:cxnSp>
        <p:sp>
          <p:nvSpPr>
            <p:cNvPr id="952" name="Google Shape;952;p126"/>
            <p:cNvSpPr/>
            <p:nvPr/>
          </p:nvSpPr>
          <p:spPr>
            <a:xfrm rot="5400000">
              <a:off x="123093" y="373223"/>
              <a:ext cx="609300" cy="3474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3" name="Google Shape;953;p126"/>
            <p:cNvSpPr/>
            <p:nvPr/>
          </p:nvSpPr>
          <p:spPr>
            <a:xfrm rot="5400000">
              <a:off x="806388" y="562628"/>
              <a:ext cx="224100" cy="35520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4" name="Google Shape;954;p126"/>
            <p:cNvSpPr/>
            <p:nvPr/>
          </p:nvSpPr>
          <p:spPr>
            <a:xfrm flipH="1" rot="-5400000">
              <a:off x="808185" y="356999"/>
              <a:ext cx="220500" cy="3588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955" name="Google Shape;955;p126"/>
            <p:cNvCxnSpPr/>
            <p:nvPr/>
          </p:nvCxnSpPr>
          <p:spPr>
            <a:xfrm>
              <a:off x="172068" y="232492"/>
              <a:ext cx="1078200" cy="0"/>
            </a:xfrm>
            <a:prstGeom prst="straightConnector1">
              <a:avLst/>
            </a:prstGeom>
            <a:noFill/>
            <a:ln cap="flat" cmpd="sng" w="25400">
              <a:solidFill>
                <a:srgbClr val="000000"/>
              </a:solidFill>
              <a:prstDash val="dash"/>
              <a:miter lim="800000"/>
              <a:headEnd len="sm" w="sm" type="none"/>
              <a:tailEnd len="sm" w="sm" type="none"/>
            </a:ln>
          </p:spPr>
        </p:cxnSp>
      </p:grpSp>
      <p:cxnSp>
        <p:nvCxnSpPr>
          <p:cNvPr id="956" name="Google Shape;956;p126"/>
          <p:cNvCxnSpPr/>
          <p:nvPr/>
        </p:nvCxnSpPr>
        <p:spPr>
          <a:xfrm>
            <a:off x="8022522" y="510930"/>
            <a:ext cx="0" cy="445500"/>
          </a:xfrm>
          <a:prstGeom prst="straightConnector1">
            <a:avLst/>
          </a:prstGeom>
          <a:noFill/>
          <a:ln cap="flat" cmpd="sng" w="38100">
            <a:solidFill>
              <a:srgbClr val="000000"/>
            </a:solidFill>
            <a:prstDash val="solid"/>
            <a:round/>
            <a:headEnd len="sm" w="sm" type="none"/>
            <a:tailEnd len="med" w="med" type="stealth"/>
          </a:ln>
        </p:spPr>
      </p:cxnSp>
      <p:cxnSp>
        <p:nvCxnSpPr>
          <p:cNvPr id="957" name="Google Shape;957;p126"/>
          <p:cNvCxnSpPr>
            <a:stCxn id="953" idx="3"/>
          </p:cNvCxnSpPr>
          <p:nvPr/>
        </p:nvCxnSpPr>
        <p:spPr>
          <a:xfrm flipH="1" rot="10800000">
            <a:off x="8523800" y="674802"/>
            <a:ext cx="3600" cy="336900"/>
          </a:xfrm>
          <a:prstGeom prst="straightConnector1">
            <a:avLst/>
          </a:prstGeom>
          <a:noFill/>
          <a:ln cap="flat" cmpd="sng" w="38100">
            <a:solidFill>
              <a:srgbClr val="000000"/>
            </a:solidFill>
            <a:prstDash val="solid"/>
            <a:round/>
            <a:headEnd len="sm" w="sm" type="none"/>
            <a:tailEnd len="med" w="med" type="stealth"/>
          </a:ln>
        </p:spPr>
      </p:cxnSp>
      <p:sp>
        <p:nvSpPr>
          <p:cNvPr id="958" name="Google Shape;958;p126"/>
          <p:cNvSpPr/>
          <p:nvPr/>
        </p:nvSpPr>
        <p:spPr>
          <a:xfrm>
            <a:off x="7511150" y="75900"/>
            <a:ext cx="1571700" cy="1285800"/>
          </a:xfrm>
          <a:prstGeom prst="roundRect">
            <a:avLst>
              <a:gd fmla="val 7021" name="adj"/>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26"/>
          <p:cNvSpPr/>
          <p:nvPr/>
        </p:nvSpPr>
        <p:spPr>
          <a:xfrm>
            <a:off x="7212650" y="2391850"/>
            <a:ext cx="1785600" cy="2428800"/>
          </a:xfrm>
          <a:prstGeom prst="roundRect">
            <a:avLst>
              <a:gd fmla="val 7021" name="adj"/>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26"/>
          <p:cNvSpPr txBox="1"/>
          <p:nvPr/>
        </p:nvSpPr>
        <p:spPr>
          <a:xfrm>
            <a:off x="2258250" y="231150"/>
            <a:ext cx="4627500" cy="83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500">
                <a:solidFill>
                  <a:schemeClr val="lt1"/>
                </a:solidFill>
                <a:latin typeface="Lato"/>
                <a:ea typeface="Lato"/>
                <a:cs typeface="Lato"/>
                <a:sym typeface="Lato"/>
              </a:rPr>
              <a:t>Positive feedback: temperature rises → more water vapor → transparency altitude even higher → imbalance </a:t>
            </a:r>
            <a:endParaRPr sz="1500">
              <a:solidFill>
                <a:schemeClr val="lt1"/>
              </a:solidFill>
              <a:latin typeface="Lato"/>
              <a:ea typeface="Lato"/>
              <a:cs typeface="Lato"/>
              <a:sym typeface="Lato"/>
            </a:endParaRPr>
          </a:p>
        </p:txBody>
      </p:sp>
      <p:grpSp>
        <p:nvGrpSpPr>
          <p:cNvPr id="961" name="Google Shape;961;p126"/>
          <p:cNvGrpSpPr/>
          <p:nvPr/>
        </p:nvGrpSpPr>
        <p:grpSpPr>
          <a:xfrm>
            <a:off x="257175" y="2639125"/>
            <a:ext cx="633425" cy="1047050"/>
            <a:chOff x="257175" y="2639125"/>
            <a:chExt cx="633425" cy="1047050"/>
          </a:xfrm>
        </p:grpSpPr>
        <p:pic>
          <p:nvPicPr>
            <p:cNvPr id="962" name="Google Shape;962;p126"/>
            <p:cNvPicPr preferRelativeResize="0"/>
            <p:nvPr/>
          </p:nvPicPr>
          <p:blipFill rotWithShape="1">
            <a:blip r:embed="rId4">
              <a:alphaModFix/>
            </a:blip>
            <a:srcRect b="51658" l="7171" r="64988" t="0"/>
            <a:stretch/>
          </p:blipFill>
          <p:spPr>
            <a:xfrm>
              <a:off x="257175" y="2639125"/>
              <a:ext cx="228600" cy="561277"/>
            </a:xfrm>
            <a:prstGeom prst="rect">
              <a:avLst/>
            </a:prstGeom>
            <a:noFill/>
            <a:ln>
              <a:noFill/>
            </a:ln>
          </p:spPr>
        </p:pic>
        <p:pic>
          <p:nvPicPr>
            <p:cNvPr id="963" name="Google Shape;963;p126"/>
            <p:cNvPicPr preferRelativeResize="0"/>
            <p:nvPr/>
          </p:nvPicPr>
          <p:blipFill>
            <a:blip r:embed="rId5">
              <a:alphaModFix/>
            </a:blip>
            <a:stretch>
              <a:fillRect/>
            </a:stretch>
          </p:blipFill>
          <p:spPr>
            <a:xfrm>
              <a:off x="381000" y="2667000"/>
              <a:ext cx="509600" cy="1019174"/>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pic>
        <p:nvPicPr>
          <p:cNvPr id="968" name="Google Shape;968;p127"/>
          <p:cNvPicPr preferRelativeResize="0"/>
          <p:nvPr/>
        </p:nvPicPr>
        <p:blipFill>
          <a:blip r:embed="rId3">
            <a:alphaModFix/>
          </a:blip>
          <a:stretch>
            <a:fillRect/>
          </a:stretch>
        </p:blipFill>
        <p:spPr>
          <a:xfrm>
            <a:off x="0" y="2"/>
            <a:ext cx="9143997" cy="5143499"/>
          </a:xfrm>
          <a:prstGeom prst="rect">
            <a:avLst/>
          </a:prstGeom>
          <a:noFill/>
          <a:ln>
            <a:noFill/>
          </a:ln>
        </p:spPr>
      </p:pic>
      <p:grpSp>
        <p:nvGrpSpPr>
          <p:cNvPr id="969" name="Google Shape;969;p127"/>
          <p:cNvGrpSpPr/>
          <p:nvPr/>
        </p:nvGrpSpPr>
        <p:grpSpPr>
          <a:xfrm>
            <a:off x="7595581" y="159424"/>
            <a:ext cx="1402733" cy="1072821"/>
            <a:chOff x="-9781" y="0"/>
            <a:chExt cx="1402731" cy="1072820"/>
          </a:xfrm>
        </p:grpSpPr>
        <p:sp>
          <p:nvSpPr>
            <p:cNvPr id="970" name="Google Shape;970;p127"/>
            <p:cNvSpPr/>
            <p:nvPr/>
          </p:nvSpPr>
          <p:spPr>
            <a:xfrm>
              <a:off x="-9781" y="0"/>
              <a:ext cx="1402731" cy="1072820"/>
            </a:xfrm>
            <a:prstGeom prst="roundRect">
              <a:avLst>
                <a:gd fmla="val 16667" name="adj"/>
              </a:avLst>
            </a:prstGeom>
            <a:solidFill>
              <a:srgbClr val="FFFFFF"/>
            </a:solidFill>
            <a:ln cap="flat" cmpd="sng" w="12700">
              <a:solidFill>
                <a:srgbClr val="31538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971" name="Google Shape;971;p127"/>
            <p:cNvCxnSpPr/>
            <p:nvPr/>
          </p:nvCxnSpPr>
          <p:spPr>
            <a:xfrm>
              <a:off x="162192" y="866894"/>
              <a:ext cx="1078347" cy="1"/>
            </a:xfrm>
            <a:prstGeom prst="straightConnector1">
              <a:avLst/>
            </a:prstGeom>
            <a:noFill/>
            <a:ln cap="flat" cmpd="sng" w="25400">
              <a:solidFill>
                <a:srgbClr val="000000"/>
              </a:solidFill>
              <a:prstDash val="solid"/>
              <a:miter lim="800000"/>
              <a:headEnd len="sm" w="sm" type="none"/>
              <a:tailEnd len="sm" w="sm" type="none"/>
            </a:ln>
          </p:spPr>
        </p:cxnSp>
        <p:sp>
          <p:nvSpPr>
            <p:cNvPr id="972" name="Google Shape;972;p127"/>
            <p:cNvSpPr/>
            <p:nvPr/>
          </p:nvSpPr>
          <p:spPr>
            <a:xfrm rot="5400000">
              <a:off x="123068" y="373328"/>
              <a:ext cx="609430" cy="347320"/>
            </a:xfrm>
            <a:prstGeom prst="rect">
              <a:avLst/>
            </a:prstGeom>
            <a:solidFill>
              <a:srgbClr val="F5DC3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3" name="Google Shape;973;p127"/>
            <p:cNvSpPr/>
            <p:nvPr/>
          </p:nvSpPr>
          <p:spPr>
            <a:xfrm rot="5400000">
              <a:off x="644019" y="400404"/>
              <a:ext cx="548754" cy="355260"/>
            </a:xfrm>
            <a:prstGeom prst="rect">
              <a:avLst/>
            </a:prstGeom>
            <a:solidFill>
              <a:srgbClr val="E87B3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4" name="Google Shape;974;p127"/>
            <p:cNvSpPr/>
            <p:nvPr/>
          </p:nvSpPr>
          <p:spPr>
            <a:xfrm flipH="1" rot="-5400000">
              <a:off x="808110" y="12936"/>
              <a:ext cx="220500" cy="358800"/>
            </a:xfrm>
            <a:prstGeom prst="rect">
              <a:avLst/>
            </a:prstGeom>
            <a:solidFill>
              <a:srgbClr val="F5DC3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975" name="Google Shape;975;p127"/>
            <p:cNvCxnSpPr/>
            <p:nvPr/>
          </p:nvCxnSpPr>
          <p:spPr>
            <a:xfrm>
              <a:off x="172068" y="232492"/>
              <a:ext cx="1078346" cy="1"/>
            </a:xfrm>
            <a:prstGeom prst="straightConnector1">
              <a:avLst/>
            </a:prstGeom>
            <a:noFill/>
            <a:ln cap="flat" cmpd="sng" w="25400">
              <a:solidFill>
                <a:srgbClr val="000000"/>
              </a:solidFill>
              <a:prstDash val="dash"/>
              <a:miter lim="800000"/>
              <a:headEnd len="sm" w="sm" type="none"/>
              <a:tailEnd len="sm" w="sm" type="none"/>
            </a:ln>
          </p:spPr>
        </p:cxnSp>
      </p:grpSp>
      <p:cxnSp>
        <p:nvCxnSpPr>
          <p:cNvPr id="976" name="Google Shape;976;p127"/>
          <p:cNvCxnSpPr/>
          <p:nvPr/>
        </p:nvCxnSpPr>
        <p:spPr>
          <a:xfrm>
            <a:off x="8022522" y="510930"/>
            <a:ext cx="0" cy="445500"/>
          </a:xfrm>
          <a:prstGeom prst="straightConnector1">
            <a:avLst/>
          </a:prstGeom>
          <a:noFill/>
          <a:ln cap="flat" cmpd="sng" w="38100">
            <a:solidFill>
              <a:srgbClr val="000000"/>
            </a:solidFill>
            <a:prstDash val="solid"/>
            <a:round/>
            <a:headEnd len="sm" w="sm" type="none"/>
            <a:tailEnd len="med" w="med" type="stealth"/>
          </a:ln>
        </p:spPr>
      </p:cxnSp>
      <p:cxnSp>
        <p:nvCxnSpPr>
          <p:cNvPr id="977" name="Google Shape;977;p127"/>
          <p:cNvCxnSpPr/>
          <p:nvPr/>
        </p:nvCxnSpPr>
        <p:spPr>
          <a:xfrm rot="10800000">
            <a:off x="8540852" y="530460"/>
            <a:ext cx="0" cy="419100"/>
          </a:xfrm>
          <a:prstGeom prst="straightConnector1">
            <a:avLst/>
          </a:prstGeom>
          <a:noFill/>
          <a:ln cap="flat" cmpd="sng" w="38100">
            <a:solidFill>
              <a:srgbClr val="000000"/>
            </a:solidFill>
            <a:prstDash val="solid"/>
            <a:round/>
            <a:headEnd len="sm" w="sm" type="none"/>
            <a:tailEnd len="med" w="med" type="stealth"/>
          </a:ln>
        </p:spPr>
      </p:cxnSp>
      <p:sp>
        <p:nvSpPr>
          <p:cNvPr id="978" name="Google Shape;978;p127"/>
          <p:cNvSpPr/>
          <p:nvPr/>
        </p:nvSpPr>
        <p:spPr>
          <a:xfrm>
            <a:off x="3916375" y="3677725"/>
            <a:ext cx="2597700" cy="1396800"/>
          </a:xfrm>
          <a:prstGeom prst="roundRect">
            <a:avLst>
              <a:gd fmla="val 7021" name="adj"/>
            </a:avLst>
          </a:prstGeom>
          <a:noFill/>
          <a:ln cap="flat" cmpd="sng" w="38100">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27"/>
          <p:cNvSpPr txBox="1"/>
          <p:nvPr/>
        </p:nvSpPr>
        <p:spPr>
          <a:xfrm>
            <a:off x="2258250" y="231150"/>
            <a:ext cx="4627500" cy="83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500">
                <a:solidFill>
                  <a:schemeClr val="lt1"/>
                </a:solidFill>
                <a:latin typeface="Lato"/>
                <a:ea typeface="Lato"/>
                <a:cs typeface="Lato"/>
                <a:sym typeface="Lato"/>
              </a:rPr>
              <a:t>Negative feedback: temperature rises </a:t>
            </a:r>
            <a:br>
              <a:rPr lang="en-GB" sz="1500">
                <a:solidFill>
                  <a:schemeClr val="lt1"/>
                </a:solidFill>
                <a:latin typeface="Lato"/>
                <a:ea typeface="Lato"/>
                <a:cs typeface="Lato"/>
                <a:sym typeface="Lato"/>
              </a:rPr>
            </a:br>
            <a:r>
              <a:rPr lang="en-GB" sz="1500">
                <a:solidFill>
                  <a:schemeClr val="lt1"/>
                </a:solidFill>
                <a:latin typeface="Lato"/>
                <a:ea typeface="Lato"/>
                <a:cs typeface="Lato"/>
                <a:sym typeface="Lato"/>
              </a:rPr>
              <a:t>→ trees grow faster and absorb CO2 </a:t>
            </a:r>
            <a:br>
              <a:rPr lang="en-GB" sz="1500">
                <a:solidFill>
                  <a:schemeClr val="lt1"/>
                </a:solidFill>
                <a:latin typeface="Lato"/>
                <a:ea typeface="Lato"/>
                <a:cs typeface="Lato"/>
                <a:sym typeface="Lato"/>
              </a:rPr>
            </a:br>
            <a:r>
              <a:rPr lang="en-GB" sz="1500">
                <a:solidFill>
                  <a:schemeClr val="lt1"/>
                </a:solidFill>
                <a:latin typeface="Lato"/>
                <a:ea typeface="Lato"/>
                <a:cs typeface="Lato"/>
                <a:sym typeface="Lato"/>
              </a:rPr>
              <a:t>→ less greenhouse gases → imbalance </a:t>
            </a:r>
            <a:endParaRPr sz="1500">
              <a:solidFill>
                <a:schemeClr val="lt1"/>
              </a:solidFill>
              <a:latin typeface="Lato"/>
              <a:ea typeface="Lato"/>
              <a:cs typeface="Lato"/>
              <a:sym typeface="Lato"/>
            </a:endParaRPr>
          </a:p>
        </p:txBody>
      </p:sp>
      <p:grpSp>
        <p:nvGrpSpPr>
          <p:cNvPr id="980" name="Google Shape;980;p127"/>
          <p:cNvGrpSpPr/>
          <p:nvPr/>
        </p:nvGrpSpPr>
        <p:grpSpPr>
          <a:xfrm>
            <a:off x="257175" y="2639125"/>
            <a:ext cx="633425" cy="1047050"/>
            <a:chOff x="257175" y="2639125"/>
            <a:chExt cx="633425" cy="1047050"/>
          </a:xfrm>
        </p:grpSpPr>
        <p:pic>
          <p:nvPicPr>
            <p:cNvPr id="981" name="Google Shape;981;p127"/>
            <p:cNvPicPr preferRelativeResize="0"/>
            <p:nvPr/>
          </p:nvPicPr>
          <p:blipFill rotWithShape="1">
            <a:blip r:embed="rId4">
              <a:alphaModFix/>
            </a:blip>
            <a:srcRect b="51658" l="7171" r="64988" t="0"/>
            <a:stretch/>
          </p:blipFill>
          <p:spPr>
            <a:xfrm>
              <a:off x="257175" y="2639125"/>
              <a:ext cx="228600" cy="561277"/>
            </a:xfrm>
            <a:prstGeom prst="rect">
              <a:avLst/>
            </a:prstGeom>
            <a:noFill/>
            <a:ln>
              <a:noFill/>
            </a:ln>
          </p:spPr>
        </p:pic>
        <p:pic>
          <p:nvPicPr>
            <p:cNvPr id="982" name="Google Shape;982;p127"/>
            <p:cNvPicPr preferRelativeResize="0"/>
            <p:nvPr/>
          </p:nvPicPr>
          <p:blipFill>
            <a:blip r:embed="rId5">
              <a:alphaModFix/>
            </a:blip>
            <a:stretch>
              <a:fillRect/>
            </a:stretch>
          </p:blipFill>
          <p:spPr>
            <a:xfrm>
              <a:off x="381000" y="2667000"/>
              <a:ext cx="509600" cy="1019174"/>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grpSp>
        <p:nvGrpSpPr>
          <p:cNvPr id="987" name="Google Shape;987;p128"/>
          <p:cNvGrpSpPr/>
          <p:nvPr/>
        </p:nvGrpSpPr>
        <p:grpSpPr>
          <a:xfrm>
            <a:off x="401939" y="425370"/>
            <a:ext cx="3001837" cy="4445859"/>
            <a:chOff x="401950" y="360050"/>
            <a:chExt cx="3271401" cy="4663651"/>
          </a:xfrm>
        </p:grpSpPr>
        <p:pic>
          <p:nvPicPr>
            <p:cNvPr descr="Google Shape;1710;p63" id="988" name="Google Shape;988;p128"/>
            <p:cNvPicPr preferRelativeResize="0"/>
            <p:nvPr/>
          </p:nvPicPr>
          <p:blipFill rotWithShape="1">
            <a:blip r:embed="rId3">
              <a:alphaModFix/>
            </a:blip>
            <a:srcRect b="0" l="0" r="0" t="0"/>
            <a:stretch/>
          </p:blipFill>
          <p:spPr>
            <a:xfrm>
              <a:off x="401950" y="552650"/>
              <a:ext cx="3271401" cy="4471051"/>
            </a:xfrm>
            <a:prstGeom prst="rect">
              <a:avLst/>
            </a:prstGeom>
            <a:noFill/>
            <a:ln>
              <a:noFill/>
            </a:ln>
          </p:spPr>
        </p:pic>
        <p:sp>
          <p:nvSpPr>
            <p:cNvPr id="989" name="Google Shape;989;p128"/>
            <p:cNvSpPr txBox="1"/>
            <p:nvPr/>
          </p:nvSpPr>
          <p:spPr>
            <a:xfrm>
              <a:off x="981972" y="360050"/>
              <a:ext cx="1785000" cy="2337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100"/>
                <a:buFont typeface="Helvetica Neue"/>
                <a:buNone/>
              </a:pPr>
              <a:r>
                <a:rPr i="0" lang="en-GB" sz="1100" u="none" cap="none" strike="noStrike">
                  <a:latin typeface="Lato"/>
                  <a:ea typeface="Lato"/>
                  <a:cs typeface="Lato"/>
                  <a:sym typeface="Lato"/>
                </a:rPr>
                <a:t>IPCC WG1 2013</a:t>
              </a:r>
              <a:endParaRPr>
                <a:latin typeface="Lato"/>
                <a:ea typeface="Lato"/>
                <a:cs typeface="Lato"/>
                <a:sym typeface="Lato"/>
              </a:endParaRPr>
            </a:p>
          </p:txBody>
        </p:sp>
      </p:grpSp>
      <p:sp>
        <p:nvSpPr>
          <p:cNvPr id="990" name="Google Shape;990;p128"/>
          <p:cNvSpPr txBox="1"/>
          <p:nvPr>
            <p:ph type="title"/>
          </p:nvPr>
        </p:nvSpPr>
        <p:spPr>
          <a:xfrm>
            <a:off x="4031900" y="531650"/>
            <a:ext cx="4587000" cy="9744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Can we determine the climate sensitivity from observations?</a:t>
            </a:r>
            <a:endParaRPr/>
          </a:p>
        </p:txBody>
      </p:sp>
      <p:sp>
        <p:nvSpPr>
          <p:cNvPr id="991" name="Google Shape;991;p128"/>
          <p:cNvSpPr txBox="1"/>
          <p:nvPr/>
        </p:nvSpPr>
        <p:spPr>
          <a:xfrm>
            <a:off x="3955700" y="1878700"/>
            <a:ext cx="4747800" cy="740700"/>
          </a:xfrm>
          <a:prstGeom prst="rect">
            <a:avLst/>
          </a:prstGeom>
          <a:noFill/>
          <a:ln>
            <a:noFill/>
          </a:ln>
        </p:spPr>
        <p:txBody>
          <a:bodyPr anchorCtr="0" anchor="t" bIns="0" lIns="0" spcFirstLastPara="1" rIns="0" wrap="square" tIns="0">
            <a:noAutofit/>
          </a:bodyPr>
          <a:lstStyle/>
          <a:p>
            <a:pPr indent="-330200" lvl="0" marL="457200" marR="0" rtl="0" algn="l">
              <a:lnSpc>
                <a:spcPct val="100000"/>
              </a:lnSpc>
              <a:spcBef>
                <a:spcPts val="0"/>
              </a:spcBef>
              <a:spcAft>
                <a:spcPts val="0"/>
              </a:spcAft>
              <a:buSzPts val="1600"/>
              <a:buFont typeface="Lato Light"/>
              <a:buChar char="●"/>
            </a:pPr>
            <a:r>
              <a:rPr lang="en-GB" sz="1600">
                <a:latin typeface="Lato Light"/>
                <a:ea typeface="Lato Light"/>
                <a:cs typeface="Lato Light"/>
                <a:sym typeface="Lato Light"/>
              </a:rPr>
              <a:t>Problem: system takes a very long time </a:t>
            </a:r>
            <a:br>
              <a:rPr lang="en-GB" sz="1600">
                <a:latin typeface="Lato Light"/>
                <a:ea typeface="Lato Light"/>
                <a:cs typeface="Lato Light"/>
                <a:sym typeface="Lato Light"/>
              </a:rPr>
            </a:br>
            <a:r>
              <a:rPr lang="en-GB" sz="1600">
                <a:latin typeface="Lato Light"/>
                <a:ea typeface="Lato Light"/>
                <a:cs typeface="Lato Light"/>
                <a:sym typeface="Lato Light"/>
              </a:rPr>
              <a:t>to equilibrate</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pic>
        <p:nvPicPr>
          <p:cNvPr descr="Google Shape;1721;p64" id="996" name="Google Shape;996;p129"/>
          <p:cNvPicPr preferRelativeResize="0"/>
          <p:nvPr/>
        </p:nvPicPr>
        <p:blipFill rotWithShape="1">
          <a:blip r:embed="rId3">
            <a:alphaModFix/>
          </a:blip>
          <a:srcRect b="0" l="0" r="0" t="0"/>
          <a:stretch/>
        </p:blipFill>
        <p:spPr>
          <a:xfrm>
            <a:off x="310625" y="452000"/>
            <a:ext cx="3482625" cy="4061805"/>
          </a:xfrm>
          <a:prstGeom prst="rect">
            <a:avLst/>
          </a:prstGeom>
          <a:noFill/>
          <a:ln>
            <a:noFill/>
          </a:ln>
        </p:spPr>
      </p:pic>
      <p:sp>
        <p:nvSpPr>
          <p:cNvPr id="997" name="Google Shape;997;p129"/>
          <p:cNvSpPr txBox="1"/>
          <p:nvPr/>
        </p:nvSpPr>
        <p:spPr>
          <a:xfrm>
            <a:off x="462198" y="4235410"/>
            <a:ext cx="1372800" cy="221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000"/>
              <a:buFont typeface="Helvetica Neue"/>
              <a:buNone/>
            </a:pPr>
            <a:r>
              <a:rPr i="0" lang="en-GB" sz="1000" u="none" cap="none" strike="noStrike">
                <a:latin typeface="Lato"/>
                <a:ea typeface="Lato"/>
                <a:cs typeface="Lato"/>
                <a:sym typeface="Lato"/>
              </a:rPr>
              <a:t>ETH Zürich</a:t>
            </a:r>
            <a:endParaRPr>
              <a:latin typeface="Lato"/>
              <a:ea typeface="Lato"/>
              <a:cs typeface="Lato"/>
              <a:sym typeface="Lato"/>
            </a:endParaRPr>
          </a:p>
        </p:txBody>
      </p:sp>
      <p:sp>
        <p:nvSpPr>
          <p:cNvPr id="998" name="Google Shape;998;p129"/>
          <p:cNvSpPr txBox="1"/>
          <p:nvPr/>
        </p:nvSpPr>
        <p:spPr>
          <a:xfrm>
            <a:off x="4084550" y="1497700"/>
            <a:ext cx="4747800" cy="3187500"/>
          </a:xfrm>
          <a:prstGeom prst="rect">
            <a:avLst/>
          </a:prstGeom>
          <a:noFill/>
          <a:ln>
            <a:noFill/>
          </a:ln>
        </p:spPr>
        <p:txBody>
          <a:bodyPr anchorCtr="0" anchor="t" bIns="0" lIns="0" spcFirstLastPara="1" rIns="0" wrap="square" tIns="0">
            <a:noAutofit/>
          </a:bodyPr>
          <a:lstStyle/>
          <a:p>
            <a:pPr indent="0" lvl="0" marL="457200" marR="0" rtl="0" algn="l">
              <a:lnSpc>
                <a:spcPct val="100000"/>
              </a:lnSpc>
              <a:spcBef>
                <a:spcPts val="0"/>
              </a:spcBef>
              <a:spcAft>
                <a:spcPts val="0"/>
              </a:spcAft>
              <a:buNone/>
            </a:pPr>
            <a:r>
              <a:t/>
            </a:r>
            <a:endParaRPr sz="1600">
              <a:latin typeface="Lato Light"/>
              <a:ea typeface="Lato Light"/>
              <a:cs typeface="Lato Light"/>
              <a:sym typeface="Lato Light"/>
            </a:endParaRPr>
          </a:p>
          <a:p>
            <a:pPr indent="-330200" lvl="0" marL="457200" marR="0" rtl="0" algn="l">
              <a:lnSpc>
                <a:spcPct val="100000"/>
              </a:lnSpc>
              <a:spcBef>
                <a:spcPts val="0"/>
              </a:spcBef>
              <a:spcAft>
                <a:spcPts val="0"/>
              </a:spcAft>
              <a:buSzPts val="1600"/>
              <a:buFont typeface="Lato Light"/>
              <a:buChar char="●"/>
            </a:pPr>
            <a:r>
              <a:rPr lang="en-GB" sz="1600">
                <a:latin typeface="Lato Light"/>
                <a:ea typeface="Lato Light"/>
                <a:cs typeface="Lato Light"/>
                <a:sym typeface="Lato Light"/>
              </a:rPr>
              <a:t>Quantitatively simulate the influence of climate drivers in the different compartments of the climate system.</a:t>
            </a:r>
            <a:br>
              <a:rPr lang="en-GB" sz="1600">
                <a:latin typeface="Lato Light"/>
                <a:ea typeface="Lato Light"/>
                <a:cs typeface="Lato Light"/>
                <a:sym typeface="Lato Light"/>
              </a:rPr>
            </a:br>
            <a:br>
              <a:rPr lang="en-GB" sz="1600">
                <a:latin typeface="Lato Light"/>
                <a:ea typeface="Lato Light"/>
                <a:cs typeface="Lato Light"/>
                <a:sym typeface="Lato Light"/>
              </a:rPr>
            </a:br>
            <a:endParaRPr sz="1600">
              <a:latin typeface="Lato Light"/>
              <a:ea typeface="Lato Light"/>
              <a:cs typeface="Lato Light"/>
              <a:sym typeface="Lato Light"/>
            </a:endParaRPr>
          </a:p>
          <a:p>
            <a:pPr indent="-330200" lvl="0" marL="457200" marR="0" rtl="0" algn="l">
              <a:lnSpc>
                <a:spcPct val="100000"/>
              </a:lnSpc>
              <a:spcBef>
                <a:spcPts val="0"/>
              </a:spcBef>
              <a:spcAft>
                <a:spcPts val="0"/>
              </a:spcAft>
              <a:buSzPts val="1600"/>
              <a:buFont typeface="Lato"/>
              <a:buChar char="●"/>
            </a:pPr>
            <a:r>
              <a:rPr i="1" lang="en-GB" sz="1600">
                <a:latin typeface="Lato Light"/>
                <a:ea typeface="Lato Light"/>
                <a:cs typeface="Lato Light"/>
                <a:sym typeface="Lato Light"/>
              </a:rPr>
              <a:t>Applications</a:t>
            </a:r>
            <a:r>
              <a:rPr lang="en-GB" sz="1600">
                <a:latin typeface="Lato Light"/>
                <a:ea typeface="Lato Light"/>
                <a:cs typeface="Lato Light"/>
                <a:sym typeface="Lato Light"/>
              </a:rPr>
              <a:t>:</a:t>
            </a:r>
            <a:endParaRPr sz="1600">
              <a:latin typeface="Lato Light"/>
              <a:ea typeface="Lato Light"/>
              <a:cs typeface="Lato Light"/>
              <a:sym typeface="Lato Light"/>
            </a:endParaRPr>
          </a:p>
          <a:p>
            <a:pPr indent="-330200" lvl="1" marL="914400" marR="0" rtl="0" algn="l">
              <a:lnSpc>
                <a:spcPct val="100000"/>
              </a:lnSpc>
              <a:spcBef>
                <a:spcPts val="0"/>
              </a:spcBef>
              <a:spcAft>
                <a:spcPts val="0"/>
              </a:spcAft>
              <a:buSzPts val="1600"/>
              <a:buFont typeface="Lato Light"/>
              <a:buChar char="○"/>
            </a:pPr>
            <a:r>
              <a:rPr lang="en-GB" sz="1600">
                <a:latin typeface="Lato Light"/>
                <a:ea typeface="Lato Light"/>
                <a:cs typeface="Lato Light"/>
                <a:sym typeface="Lato Light"/>
              </a:rPr>
              <a:t>attribution of observed change</a:t>
            </a:r>
            <a:endParaRPr sz="1600">
              <a:latin typeface="Lato Light"/>
              <a:ea typeface="Lato Light"/>
              <a:cs typeface="Lato Light"/>
              <a:sym typeface="Lato Light"/>
            </a:endParaRPr>
          </a:p>
          <a:p>
            <a:pPr indent="-330200" lvl="1" marL="914400" marR="0" rtl="0" algn="l">
              <a:lnSpc>
                <a:spcPct val="100000"/>
              </a:lnSpc>
              <a:spcBef>
                <a:spcPts val="0"/>
              </a:spcBef>
              <a:spcAft>
                <a:spcPts val="0"/>
              </a:spcAft>
              <a:buSzPts val="1600"/>
              <a:buFont typeface="Lato Light"/>
              <a:buChar char="○"/>
            </a:pPr>
            <a:r>
              <a:rPr lang="en-GB" sz="1600">
                <a:latin typeface="Lato Light"/>
                <a:ea typeface="Lato Light"/>
                <a:cs typeface="Lato Light"/>
                <a:sym typeface="Lato Light"/>
              </a:rPr>
              <a:t>projections of future developments</a:t>
            </a:r>
            <a:r>
              <a:rPr lang="en-GB" sz="1600">
                <a:latin typeface="Lato Light"/>
                <a:ea typeface="Lato Light"/>
                <a:cs typeface="Lato Light"/>
                <a:sym typeface="Lato Light"/>
              </a:rPr>
              <a:t> </a:t>
            </a:r>
            <a:endParaRPr sz="1600"/>
          </a:p>
        </p:txBody>
      </p:sp>
      <p:sp>
        <p:nvSpPr>
          <p:cNvPr id="999" name="Google Shape;999;p129"/>
          <p:cNvSpPr txBox="1"/>
          <p:nvPr>
            <p:ph idx="4294967295" type="title"/>
          </p:nvPr>
        </p:nvSpPr>
        <p:spPr>
          <a:xfrm>
            <a:off x="3793250" y="521200"/>
            <a:ext cx="5039100" cy="6027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Climate models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pic>
        <p:nvPicPr>
          <p:cNvPr descr="Google Shape;1749;p66" id="1004" name="Google Shape;1004;p130"/>
          <p:cNvPicPr preferRelativeResize="0"/>
          <p:nvPr/>
        </p:nvPicPr>
        <p:blipFill rotWithShape="1">
          <a:blip r:embed="rId3">
            <a:alphaModFix/>
          </a:blip>
          <a:srcRect b="23615" l="4241" r="42302" t="39722"/>
          <a:stretch/>
        </p:blipFill>
        <p:spPr>
          <a:xfrm>
            <a:off x="4584425" y="1264050"/>
            <a:ext cx="4444084" cy="2430688"/>
          </a:xfrm>
          <a:prstGeom prst="rect">
            <a:avLst/>
          </a:prstGeom>
          <a:noFill/>
          <a:ln>
            <a:noFill/>
          </a:ln>
        </p:spPr>
      </p:pic>
      <p:pic>
        <p:nvPicPr>
          <p:cNvPr descr="Google Shape;1750;p66" id="1005" name="Google Shape;1005;p130"/>
          <p:cNvPicPr preferRelativeResize="0"/>
          <p:nvPr/>
        </p:nvPicPr>
        <p:blipFill rotWithShape="1">
          <a:blip r:embed="rId3">
            <a:alphaModFix/>
          </a:blip>
          <a:srcRect b="60933" l="3844" r="42699" t="2405"/>
          <a:stretch/>
        </p:blipFill>
        <p:spPr>
          <a:xfrm>
            <a:off x="115494" y="1264050"/>
            <a:ext cx="4444084" cy="2430686"/>
          </a:xfrm>
          <a:prstGeom prst="rect">
            <a:avLst/>
          </a:prstGeom>
          <a:noFill/>
          <a:ln>
            <a:noFill/>
          </a:ln>
        </p:spPr>
      </p:pic>
      <p:sp>
        <p:nvSpPr>
          <p:cNvPr id="1006" name="Google Shape;1006;p130"/>
          <p:cNvSpPr txBox="1"/>
          <p:nvPr/>
        </p:nvSpPr>
        <p:spPr>
          <a:xfrm>
            <a:off x="7771124" y="4884985"/>
            <a:ext cx="1372877" cy="220951"/>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IPCC 2013 WG1</a:t>
            </a:r>
            <a:endParaRPr/>
          </a:p>
        </p:txBody>
      </p:sp>
      <p:sp>
        <p:nvSpPr>
          <p:cNvPr id="1007" name="Google Shape;1007;p130"/>
          <p:cNvSpPr txBox="1"/>
          <p:nvPr/>
        </p:nvSpPr>
        <p:spPr>
          <a:xfrm>
            <a:off x="2198100" y="3936100"/>
            <a:ext cx="4747800" cy="79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Lato Light"/>
              <a:buNone/>
            </a:pPr>
            <a:r>
              <a:rPr lang="en-GB" sz="1800">
                <a:latin typeface="Lato Light"/>
                <a:ea typeface="Lato Light"/>
                <a:cs typeface="Lato Light"/>
                <a:sym typeface="Lato Light"/>
              </a:rPr>
              <a:t>Simulate with and without a specific factor and compare to observations</a:t>
            </a:r>
            <a:endParaRPr sz="1800">
              <a:latin typeface="Lato Light"/>
              <a:ea typeface="Lato Light"/>
              <a:cs typeface="Lato Light"/>
              <a:sym typeface="Lato Light"/>
            </a:endParaRPr>
          </a:p>
          <a:p>
            <a:pPr indent="0" lvl="0" marL="0" marR="0" rtl="0" algn="ctr">
              <a:lnSpc>
                <a:spcPct val="100000"/>
              </a:lnSpc>
              <a:spcBef>
                <a:spcPts val="0"/>
              </a:spcBef>
              <a:spcAft>
                <a:spcPts val="0"/>
              </a:spcAft>
              <a:buClr>
                <a:srgbClr val="000000"/>
              </a:buClr>
              <a:buSzPts val="1500"/>
              <a:buFont typeface="Lato Light"/>
              <a:buNone/>
            </a:pPr>
            <a:r>
              <a:t/>
            </a:r>
            <a:endParaRPr sz="1800">
              <a:latin typeface="Lato Light"/>
              <a:ea typeface="Lato Light"/>
              <a:cs typeface="Lato Light"/>
              <a:sym typeface="Lato Light"/>
            </a:endParaRPr>
          </a:p>
          <a:p>
            <a:pPr indent="0" lvl="0" marL="0" marR="0" rtl="0" algn="ctr">
              <a:lnSpc>
                <a:spcPct val="100000"/>
              </a:lnSpc>
              <a:spcBef>
                <a:spcPts val="0"/>
              </a:spcBef>
              <a:spcAft>
                <a:spcPts val="0"/>
              </a:spcAft>
              <a:buClr>
                <a:srgbClr val="000000"/>
              </a:buClr>
              <a:buSzPts val="1500"/>
              <a:buFont typeface="Lato Light"/>
              <a:buNone/>
            </a:pPr>
            <a:r>
              <a:t/>
            </a:r>
            <a:endParaRPr sz="1800"/>
          </a:p>
        </p:txBody>
      </p:sp>
      <p:sp>
        <p:nvSpPr>
          <p:cNvPr id="1008" name="Google Shape;1008;p130"/>
          <p:cNvSpPr txBox="1"/>
          <p:nvPr>
            <p:ph idx="4294967295"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rtl="0" algn="ctr">
              <a:spcBef>
                <a:spcPts val="0"/>
              </a:spcBef>
              <a:spcAft>
                <a:spcPts val="0"/>
              </a:spcAft>
              <a:buClr>
                <a:srgbClr val="585858"/>
              </a:buClr>
              <a:buSzPts val="2100"/>
              <a:buFont typeface="Helvetica Neue"/>
              <a:buNone/>
            </a:pPr>
            <a:r>
              <a:rPr lang="en-GB">
                <a:latin typeface="Lato"/>
                <a:ea typeface="Lato"/>
                <a:cs typeface="Lato"/>
                <a:sym typeface="Lato"/>
              </a:rPr>
              <a:t>Attribution of climate change to different factors</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2576"/>
              <a:buFont typeface="Lato"/>
              <a:buNone/>
            </a:pPr>
            <a:r>
              <a:t/>
            </a:r>
            <a:endParaRPr sz="2576"/>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2" name="Shape 1012"/>
        <p:cNvGrpSpPr/>
        <p:nvPr/>
      </p:nvGrpSpPr>
      <p:grpSpPr>
        <a:xfrm>
          <a:off x="0" y="0"/>
          <a:ext cx="0" cy="0"/>
          <a:chOff x="0" y="0"/>
          <a:chExt cx="0" cy="0"/>
        </a:xfrm>
      </p:grpSpPr>
      <p:sp>
        <p:nvSpPr>
          <p:cNvPr id="1013" name="Google Shape;1013;p131"/>
          <p:cNvSpPr txBox="1"/>
          <p:nvPr>
            <p:ph idx="4294967295"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Global temperature rise limit</a:t>
            </a:r>
            <a:endParaRPr/>
          </a:p>
        </p:txBody>
      </p:sp>
      <p:sp>
        <p:nvSpPr>
          <p:cNvPr id="1014" name="Google Shape;1014;p131"/>
          <p:cNvSpPr txBox="1"/>
          <p:nvPr/>
        </p:nvSpPr>
        <p:spPr>
          <a:xfrm>
            <a:off x="461475" y="1283775"/>
            <a:ext cx="67212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1" lang="en-GB" sz="1800">
                <a:latin typeface="Lato"/>
                <a:ea typeface="Lato"/>
                <a:cs typeface="Lato"/>
                <a:sym typeface="Lato"/>
              </a:rPr>
              <a:t>2°C target </a:t>
            </a:r>
            <a:r>
              <a:rPr lang="en-GB" sz="1800">
                <a:latin typeface="Lato Light"/>
                <a:ea typeface="Lato Light"/>
                <a:cs typeface="Lato Light"/>
                <a:sym typeface="Lato Light"/>
              </a:rPr>
              <a:t>- not exceeding max</a:t>
            </a:r>
            <a:r>
              <a:rPr b="1" lang="en-GB" sz="1800">
                <a:latin typeface="Lato"/>
                <a:ea typeface="Lato"/>
                <a:cs typeface="Lato"/>
                <a:sym typeface="Lato"/>
              </a:rPr>
              <a:t> </a:t>
            </a:r>
            <a:r>
              <a:rPr lang="en-GB" sz="1800">
                <a:latin typeface="Lato Light"/>
                <a:ea typeface="Lato Light"/>
                <a:cs typeface="Lato Light"/>
                <a:sym typeface="Lato Light"/>
              </a:rPr>
              <a:t>historical observations, linked to doubling of CO2 (economist Nordhaus in 1977)</a:t>
            </a:r>
            <a:endParaRPr sz="1800">
              <a:latin typeface="Lato Light"/>
              <a:ea typeface="Lato Light"/>
              <a:cs typeface="Lato Light"/>
              <a:sym typeface="Lato Light"/>
            </a:endParaRPr>
          </a:p>
          <a:p>
            <a:pPr indent="-342900" lvl="0" marL="457200" rtl="0" algn="l">
              <a:lnSpc>
                <a:spcPct val="115000"/>
              </a:lnSpc>
              <a:spcBef>
                <a:spcPts val="1000"/>
              </a:spcBef>
              <a:spcAft>
                <a:spcPts val="0"/>
              </a:spcAft>
              <a:buSzPts val="1800"/>
              <a:buFont typeface="Lato Light"/>
              <a:buChar char="●"/>
            </a:pPr>
            <a:r>
              <a:rPr b="1" lang="en-GB" sz="1800">
                <a:latin typeface="Lato"/>
                <a:ea typeface="Lato"/>
                <a:cs typeface="Lato"/>
                <a:sym typeface="Lato"/>
              </a:rPr>
              <a:t>1,5°C target </a:t>
            </a:r>
            <a:r>
              <a:rPr lang="en-GB" sz="1800">
                <a:latin typeface="Lato Light"/>
                <a:ea typeface="Lato Light"/>
                <a:cs typeface="Lato Light"/>
                <a:sym typeface="Lato Light"/>
              </a:rPr>
              <a:t>-</a:t>
            </a:r>
            <a:r>
              <a:rPr b="1" lang="en-GB" sz="1800">
                <a:latin typeface="Lato"/>
                <a:ea typeface="Lato"/>
                <a:cs typeface="Lato"/>
                <a:sym typeface="Lato"/>
              </a:rPr>
              <a:t> </a:t>
            </a:r>
            <a:r>
              <a:rPr lang="en-GB" sz="1800">
                <a:latin typeface="Lato Light"/>
                <a:ea typeface="Lato Light"/>
                <a:cs typeface="Lato Light"/>
                <a:sym typeface="Lato Light"/>
              </a:rPr>
              <a:t>2009 demand of Alliance of Small Island States based on studies of consequences of a 2° warming for their islands</a:t>
            </a:r>
            <a:endParaRPr sz="1800">
              <a:latin typeface="Lato Light"/>
              <a:ea typeface="Lato Light"/>
              <a:cs typeface="Lato Light"/>
              <a:sym typeface="Lato Light"/>
            </a:endParaRPr>
          </a:p>
          <a:p>
            <a:pPr indent="0" lvl="0" marL="0" rtl="0" algn="l">
              <a:spcBef>
                <a:spcPts val="0"/>
              </a:spcBef>
              <a:spcAft>
                <a:spcPts val="0"/>
              </a:spcAft>
              <a:buNone/>
            </a:pPr>
            <a:r>
              <a:t/>
            </a:r>
            <a:endParaRPr b="1" sz="1800">
              <a:latin typeface="Lato"/>
              <a:ea typeface="Lato"/>
              <a:cs typeface="Lato"/>
              <a:sym typeface="Lato"/>
            </a:endParaRPr>
          </a:p>
        </p:txBody>
      </p:sp>
      <p:pic>
        <p:nvPicPr>
          <p:cNvPr id="1015" name="Google Shape;1015;p131"/>
          <p:cNvPicPr preferRelativeResize="0"/>
          <p:nvPr/>
        </p:nvPicPr>
        <p:blipFill>
          <a:blip r:embed="rId3">
            <a:alphaModFix/>
          </a:blip>
          <a:stretch>
            <a:fillRect/>
          </a:stretch>
        </p:blipFill>
        <p:spPr>
          <a:xfrm>
            <a:off x="7579650" y="1170125"/>
            <a:ext cx="878550" cy="1757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78"/>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do we observe climate change?</a:t>
            </a:r>
            <a:endParaRPr/>
          </a:p>
        </p:txBody>
      </p:sp>
      <p:sp>
        <p:nvSpPr>
          <p:cNvPr id="376" name="Google Shape;376;p78"/>
          <p:cNvSpPr txBox="1"/>
          <p:nvPr/>
        </p:nvSpPr>
        <p:spPr>
          <a:xfrm>
            <a:off x="4801225" y="1580875"/>
            <a:ext cx="3802500" cy="3010200"/>
          </a:xfrm>
          <a:prstGeom prst="rect">
            <a:avLst/>
          </a:prstGeom>
          <a:noFill/>
          <a:ln>
            <a:noFill/>
          </a:ln>
        </p:spPr>
        <p:txBody>
          <a:bodyPr anchorCtr="0" anchor="t" bIns="0" lIns="0" spcFirstLastPara="1" rIns="0" wrap="square" tIns="0">
            <a:noAutofit/>
          </a:bodyPr>
          <a:lstStyle/>
          <a:p>
            <a:pPr indent="-317500" lvl="0" marL="457200" marR="0" rtl="0" algn="l">
              <a:lnSpc>
                <a:spcPct val="115000"/>
              </a:lnSpc>
              <a:spcBef>
                <a:spcPts val="0"/>
              </a:spcBef>
              <a:spcAft>
                <a:spcPts val="0"/>
              </a:spcAft>
              <a:buClr>
                <a:srgbClr val="000000"/>
              </a:buClr>
              <a:buSzPts val="1400"/>
              <a:buChar char="●"/>
            </a:pPr>
            <a:r>
              <a:rPr b="1" i="0" lang="en-GB" u="none" cap="none" strike="noStrike">
                <a:solidFill>
                  <a:srgbClr val="000000"/>
                </a:solidFill>
                <a:latin typeface="Lato"/>
                <a:ea typeface="Lato"/>
                <a:cs typeface="Lato"/>
                <a:sym typeface="Lato"/>
              </a:rPr>
              <a:t>Globally averaged temperature anomaly</a:t>
            </a:r>
            <a:r>
              <a:rPr lang="en-GB">
                <a:latin typeface="Lato Light"/>
                <a:ea typeface="Lato Light"/>
                <a:cs typeface="Lato Light"/>
                <a:sym typeface="Lato Light"/>
              </a:rPr>
              <a:t> </a:t>
            </a:r>
            <a:r>
              <a:rPr i="0" lang="en-GB" u="none" cap="none" strike="noStrike">
                <a:solidFill>
                  <a:srgbClr val="000000"/>
                </a:solidFill>
                <a:latin typeface="Lato Light"/>
                <a:ea typeface="Lato Light"/>
                <a:cs typeface="Lato Light"/>
                <a:sym typeface="Lato Light"/>
              </a:rPr>
              <a:t>combin</a:t>
            </a:r>
            <a:r>
              <a:rPr lang="en-GB">
                <a:latin typeface="Lato Light"/>
                <a:ea typeface="Lato Light"/>
                <a:cs typeface="Lato Light"/>
                <a:sym typeface="Lato Light"/>
              </a:rPr>
              <a:t>ing</a:t>
            </a:r>
            <a:r>
              <a:rPr i="0" lang="en-GB" u="none" cap="none" strike="noStrike">
                <a:solidFill>
                  <a:srgbClr val="000000"/>
                </a:solidFill>
                <a:latin typeface="Lato Light"/>
                <a:ea typeface="Lato Light"/>
                <a:cs typeface="Lato Light"/>
                <a:sym typeface="Lato Light"/>
              </a:rPr>
              <a:t> land and ocean surface:</a:t>
            </a:r>
            <a:endParaRPr i="0" u="none" cap="none" strike="noStrike">
              <a:solidFill>
                <a:srgbClr val="000000"/>
              </a:solidFill>
              <a:latin typeface="Lato Light"/>
              <a:ea typeface="Lato Light"/>
              <a:cs typeface="Lato Light"/>
              <a:sym typeface="Lato Light"/>
            </a:endParaRPr>
          </a:p>
          <a:p>
            <a:pPr indent="-317500" lvl="1" marL="914400" rtl="0" algn="l">
              <a:lnSpc>
                <a:spcPct val="115000"/>
              </a:lnSpc>
              <a:spcBef>
                <a:spcPts val="1000"/>
              </a:spcBef>
              <a:spcAft>
                <a:spcPts val="0"/>
              </a:spcAft>
              <a:buSzPts val="1400"/>
              <a:buFont typeface="Lato Light"/>
              <a:buChar char="○"/>
            </a:pPr>
            <a:r>
              <a:rPr lang="en-GB">
                <a:latin typeface="Lato Light"/>
                <a:ea typeface="Lato Light"/>
                <a:cs typeface="Lato Light"/>
                <a:sym typeface="Lato Light"/>
              </a:rPr>
              <a:t>3 independent land datasets </a:t>
            </a:r>
            <a:br>
              <a:rPr lang="en-GB">
                <a:latin typeface="Lato Light"/>
                <a:ea typeface="Lato Light"/>
                <a:cs typeface="Lato Light"/>
                <a:sym typeface="Lato Light"/>
              </a:rPr>
            </a:br>
            <a:r>
              <a:rPr lang="en-GB">
                <a:latin typeface="Lato Light"/>
                <a:ea typeface="Lato Light"/>
                <a:cs typeface="Lato Light"/>
                <a:sym typeface="Lato Light"/>
              </a:rPr>
              <a:t>(5000 to 7000 stations each)</a:t>
            </a:r>
            <a:endParaRPr>
              <a:latin typeface="Lato Light"/>
              <a:ea typeface="Lato Light"/>
              <a:cs typeface="Lato Light"/>
              <a:sym typeface="Lato Light"/>
            </a:endParaRPr>
          </a:p>
          <a:p>
            <a:pPr indent="-317500" lvl="1" marL="914400" rtl="0" algn="l">
              <a:lnSpc>
                <a:spcPct val="115000"/>
              </a:lnSpc>
              <a:spcBef>
                <a:spcPts val="1000"/>
              </a:spcBef>
              <a:spcAft>
                <a:spcPts val="0"/>
              </a:spcAft>
              <a:buSzPts val="1400"/>
              <a:buFont typeface="Lato Light"/>
              <a:buChar char="○"/>
            </a:pPr>
            <a:r>
              <a:rPr lang="en-GB">
                <a:latin typeface="Lato Light"/>
                <a:ea typeface="Lato Light"/>
                <a:cs typeface="Lato Light"/>
                <a:sym typeface="Lato Light"/>
              </a:rPr>
              <a:t>2 independent interpolated </a:t>
            </a:r>
            <a:br>
              <a:rPr lang="en-GB">
                <a:latin typeface="Lato Light"/>
                <a:ea typeface="Lato Light"/>
                <a:cs typeface="Lato Light"/>
                <a:sym typeface="Lato Light"/>
              </a:rPr>
            </a:br>
            <a:r>
              <a:rPr lang="en-GB">
                <a:latin typeface="Lato Light"/>
                <a:ea typeface="Lato Light"/>
                <a:cs typeface="Lato Light"/>
                <a:sym typeface="Lato Light"/>
              </a:rPr>
              <a:t>marine data sets based </a:t>
            </a:r>
            <a:br>
              <a:rPr lang="en-GB">
                <a:latin typeface="Lato Light"/>
                <a:ea typeface="Lato Light"/>
                <a:cs typeface="Lato Light"/>
                <a:sym typeface="Lato Light"/>
              </a:rPr>
            </a:br>
            <a:r>
              <a:rPr lang="en-GB">
                <a:latin typeface="Lato Light"/>
                <a:ea typeface="Lato Light"/>
                <a:cs typeface="Lato Light"/>
                <a:sym typeface="Lato Light"/>
              </a:rPr>
              <a:t>on historic observations</a:t>
            </a:r>
            <a:endParaRPr>
              <a:latin typeface="Lato Light"/>
              <a:ea typeface="Lato Light"/>
              <a:cs typeface="Lato Light"/>
              <a:sym typeface="Lato Light"/>
            </a:endParaRPr>
          </a:p>
          <a:p>
            <a:pPr indent="0" lvl="0" marL="0" marR="0" rtl="0" algn="l">
              <a:lnSpc>
                <a:spcPct val="115000"/>
              </a:lnSpc>
              <a:spcBef>
                <a:spcPts val="1000"/>
              </a:spcBef>
              <a:spcAft>
                <a:spcPts val="1000"/>
              </a:spcAft>
              <a:buNone/>
            </a:pPr>
            <a:r>
              <a:t/>
            </a:r>
            <a:endParaRPr>
              <a:latin typeface="Lato Light"/>
              <a:ea typeface="Lato Light"/>
              <a:cs typeface="Lato Light"/>
              <a:sym typeface="Lato Light"/>
            </a:endParaRPr>
          </a:p>
        </p:txBody>
      </p:sp>
      <p:pic>
        <p:nvPicPr>
          <p:cNvPr descr="IPCC_plots.png" id="377" name="Google Shape;377;p78"/>
          <p:cNvPicPr preferRelativeResize="0"/>
          <p:nvPr/>
        </p:nvPicPr>
        <p:blipFill rotWithShape="1">
          <a:blip r:embed="rId3">
            <a:alphaModFix/>
          </a:blip>
          <a:srcRect b="40023" l="0" r="49572" t="7150"/>
          <a:stretch/>
        </p:blipFill>
        <p:spPr>
          <a:xfrm>
            <a:off x="240050" y="1182644"/>
            <a:ext cx="4331950" cy="3913956"/>
          </a:xfrm>
          <a:prstGeom prst="rect">
            <a:avLst/>
          </a:prstGeom>
          <a:noFill/>
          <a:ln>
            <a:noFill/>
          </a:ln>
        </p:spPr>
      </p:pic>
      <p:sp>
        <p:nvSpPr>
          <p:cNvPr id="378" name="Google Shape;378;p78"/>
          <p:cNvSpPr txBox="1"/>
          <p:nvPr/>
        </p:nvSpPr>
        <p:spPr>
          <a:xfrm>
            <a:off x="6821083" y="4513377"/>
            <a:ext cx="22269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800" u="none" cap="none" strike="noStrike">
                <a:solidFill>
                  <a:srgbClr val="585858"/>
                </a:solidFill>
                <a:latin typeface="Lato"/>
                <a:ea typeface="Lato"/>
                <a:cs typeface="Lato"/>
                <a:sym typeface="Lato"/>
              </a:rPr>
              <a:t>Source: IPCC WG1 2013</a:t>
            </a:r>
            <a:endParaRPr b="0" i="0" sz="800" u="none" cap="none" strike="noStrike">
              <a:solidFill>
                <a:srgbClr val="585858"/>
              </a:solidFill>
              <a:latin typeface="Lato"/>
              <a:ea typeface="Lato"/>
              <a:cs typeface="Lato"/>
              <a:sym typeface="Lato"/>
            </a:endParaRPr>
          </a:p>
          <a:p>
            <a:pPr indent="0" lvl="0" marL="0" marR="0" rtl="0" algn="r">
              <a:lnSpc>
                <a:spcPct val="100000"/>
              </a:lnSpc>
              <a:spcBef>
                <a:spcPts val="0"/>
              </a:spcBef>
              <a:spcAft>
                <a:spcPts val="0"/>
              </a:spcAft>
              <a:buClr>
                <a:srgbClr val="585858"/>
              </a:buClr>
              <a:buSzPts val="1000"/>
              <a:buFont typeface="Lato"/>
              <a:buNone/>
            </a:pPr>
            <a:r>
              <a:rPr lang="en-GB" sz="800">
                <a:solidFill>
                  <a:srgbClr val="585858"/>
                </a:solidFill>
                <a:latin typeface="Lato"/>
                <a:ea typeface="Lato"/>
                <a:cs typeface="Lato"/>
                <a:sym typeface="Lato"/>
              </a:rPr>
              <a:t>Morice et al. 2012</a:t>
            </a:r>
            <a:endParaRPr sz="800">
              <a:solidFill>
                <a:srgbClr val="585858"/>
              </a:solidFill>
              <a:latin typeface="Lato"/>
              <a:ea typeface="Lato"/>
              <a:cs typeface="Lato"/>
              <a:sym typeface="Lato"/>
            </a:endParaRPr>
          </a:p>
          <a:p>
            <a:pPr indent="0" lvl="0" marL="0" marR="0" rtl="0" algn="r">
              <a:lnSpc>
                <a:spcPct val="100000"/>
              </a:lnSpc>
              <a:spcBef>
                <a:spcPts val="0"/>
              </a:spcBef>
              <a:spcAft>
                <a:spcPts val="0"/>
              </a:spcAft>
              <a:buClr>
                <a:srgbClr val="585858"/>
              </a:buClr>
              <a:buSzPts val="1000"/>
              <a:buFont typeface="Lato"/>
              <a:buNone/>
            </a:pPr>
            <a:r>
              <a:rPr lang="en-GB" sz="800">
                <a:solidFill>
                  <a:srgbClr val="585858"/>
                </a:solidFill>
                <a:latin typeface="Lato"/>
                <a:ea typeface="Lato"/>
                <a:cs typeface="Lato"/>
                <a:sym typeface="Lato"/>
              </a:rPr>
              <a:t>Vose et al.2012</a:t>
            </a:r>
            <a:endParaRPr sz="800">
              <a:solidFill>
                <a:srgbClr val="585858"/>
              </a:solidFill>
              <a:latin typeface="Lato"/>
              <a:ea typeface="Lato"/>
              <a:cs typeface="Lato"/>
              <a:sym typeface="Lato"/>
            </a:endParaRPr>
          </a:p>
          <a:p>
            <a:pPr indent="0" lvl="0" marL="0" marR="0" rtl="0" algn="r">
              <a:lnSpc>
                <a:spcPct val="100000"/>
              </a:lnSpc>
              <a:spcBef>
                <a:spcPts val="0"/>
              </a:spcBef>
              <a:spcAft>
                <a:spcPts val="0"/>
              </a:spcAft>
              <a:buClr>
                <a:srgbClr val="585858"/>
              </a:buClr>
              <a:buSzPts val="1000"/>
              <a:buFont typeface="Lato"/>
              <a:buNone/>
            </a:pPr>
            <a:r>
              <a:rPr lang="en-GB" sz="800">
                <a:solidFill>
                  <a:srgbClr val="585858"/>
                </a:solidFill>
                <a:latin typeface="Lato"/>
                <a:ea typeface="Lato"/>
                <a:cs typeface="Lato"/>
                <a:sym typeface="Lato"/>
              </a:rPr>
              <a:t>Hansen et al. 2010</a:t>
            </a:r>
            <a:endParaRPr sz="800">
              <a:solidFill>
                <a:srgbClr val="585858"/>
              </a:solidFill>
              <a:latin typeface="Lato"/>
              <a:ea typeface="Lato"/>
              <a:cs typeface="Lato"/>
              <a:sym typeface="Lato"/>
            </a:endParaRPr>
          </a:p>
          <a:p>
            <a:pPr indent="0" lvl="0" marL="0" marR="0" rtl="0" algn="r">
              <a:lnSpc>
                <a:spcPct val="100000"/>
              </a:lnSpc>
              <a:spcBef>
                <a:spcPts val="0"/>
              </a:spcBef>
              <a:spcAft>
                <a:spcPts val="0"/>
              </a:spcAft>
              <a:buClr>
                <a:srgbClr val="585858"/>
              </a:buClr>
              <a:buSzPts val="1000"/>
              <a:buFont typeface="Lato"/>
              <a:buNone/>
            </a:pPr>
            <a:r>
              <a:t/>
            </a:r>
            <a:endParaRPr sz="800">
              <a:solidFill>
                <a:srgbClr val="585858"/>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32"/>
          <p:cNvSpPr txBox="1"/>
          <p:nvPr/>
        </p:nvSpPr>
        <p:spPr>
          <a:xfrm>
            <a:off x="103084" y="120025"/>
            <a:ext cx="8964902" cy="386051"/>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2100"/>
              <a:buFont typeface="Helvetica Neue"/>
              <a:buNone/>
            </a:pPr>
            <a:r>
              <a:rPr b="1" lang="en-GB" sz="2550">
                <a:latin typeface="Lato"/>
                <a:ea typeface="Lato"/>
                <a:cs typeface="Lato"/>
                <a:sym typeface="Lato"/>
              </a:rPr>
              <a:t>C</a:t>
            </a:r>
            <a:r>
              <a:rPr b="1" i="0" lang="en-GB" sz="2550" u="none" cap="none" strike="noStrike">
                <a:latin typeface="Lato"/>
                <a:ea typeface="Lato"/>
                <a:cs typeface="Lato"/>
                <a:sym typeface="Lato"/>
              </a:rPr>
              <a:t>arbon budget for temperature increase below 1.5</a:t>
            </a:r>
            <a:r>
              <a:rPr b="1" lang="en-GB" sz="2550">
                <a:latin typeface="Lato"/>
                <a:ea typeface="Lato"/>
                <a:cs typeface="Lato"/>
                <a:sym typeface="Lato"/>
              </a:rPr>
              <a:t>°C</a:t>
            </a:r>
            <a:endParaRPr b="1" sz="2550">
              <a:latin typeface="Lato"/>
              <a:ea typeface="Lato"/>
              <a:cs typeface="Lato"/>
              <a:sym typeface="Lato"/>
            </a:endParaRPr>
          </a:p>
        </p:txBody>
      </p:sp>
      <p:sp>
        <p:nvSpPr>
          <p:cNvPr id="1021" name="Google Shape;1021;p132"/>
          <p:cNvSpPr txBox="1"/>
          <p:nvPr/>
        </p:nvSpPr>
        <p:spPr>
          <a:xfrm>
            <a:off x="6964025" y="4841300"/>
            <a:ext cx="3026700" cy="2337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000"/>
              <a:buFont typeface="Calibri"/>
              <a:buNone/>
            </a:pPr>
            <a:r>
              <a:rPr i="0" lang="en-GB" sz="1000" u="none" cap="none" strike="noStrike">
                <a:latin typeface="Lato"/>
                <a:ea typeface="Lato"/>
                <a:cs typeface="Lato"/>
                <a:sym typeface="Lato"/>
              </a:rPr>
              <a:t>IPCC Global Warming of 1.5°C. (2018)</a:t>
            </a:r>
            <a:endParaRPr>
              <a:latin typeface="Lato"/>
              <a:ea typeface="Lato"/>
              <a:cs typeface="Lato"/>
              <a:sym typeface="Lato"/>
            </a:endParaRPr>
          </a:p>
        </p:txBody>
      </p:sp>
      <p:sp>
        <p:nvSpPr>
          <p:cNvPr id="1022" name="Google Shape;1022;p132"/>
          <p:cNvSpPr txBox="1"/>
          <p:nvPr/>
        </p:nvSpPr>
        <p:spPr>
          <a:xfrm>
            <a:off x="5590025" y="1163025"/>
            <a:ext cx="3401700" cy="25038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Clr>
                <a:srgbClr val="585858"/>
              </a:buClr>
              <a:buSzPts val="1500"/>
              <a:buFont typeface="Helvetica Neue"/>
              <a:buNone/>
            </a:pPr>
            <a:r>
              <a:rPr b="1" lang="en-GB">
                <a:latin typeface="Lato"/>
                <a:ea typeface="Lato"/>
                <a:cs typeface="Lato"/>
                <a:sym typeface="Lato"/>
              </a:rPr>
              <a:t>Budget for increase below 1.5°C:</a:t>
            </a:r>
            <a:r>
              <a:rPr lang="en-GB">
                <a:latin typeface="Lato Light"/>
                <a:ea typeface="Lato Light"/>
                <a:cs typeface="Lato Light"/>
                <a:sym typeface="Lato Light"/>
              </a:rPr>
              <a:t>     </a:t>
            </a:r>
            <a:br>
              <a:rPr lang="en-GB">
                <a:latin typeface="Lato Light"/>
                <a:ea typeface="Lato Light"/>
                <a:cs typeface="Lato Light"/>
                <a:sym typeface="Lato Light"/>
              </a:rPr>
            </a:br>
            <a:endParaRPr sz="600">
              <a:latin typeface="Lato Light"/>
              <a:ea typeface="Lato Light"/>
              <a:cs typeface="Lato Light"/>
              <a:sym typeface="Lato Light"/>
            </a:endParaRPr>
          </a:p>
          <a:p>
            <a:pPr indent="0" lvl="0" marL="0" rtl="0" algn="ctr">
              <a:spcBef>
                <a:spcPts val="0"/>
              </a:spcBef>
              <a:spcAft>
                <a:spcPts val="0"/>
              </a:spcAft>
              <a:buClr>
                <a:srgbClr val="585858"/>
              </a:buClr>
              <a:buSzPts val="1500"/>
              <a:buFont typeface="Helvetica Neue"/>
              <a:buNone/>
            </a:pPr>
            <a:r>
              <a:rPr lang="en-GB">
                <a:latin typeface="Lato Light"/>
                <a:ea typeface="Lato Light"/>
                <a:cs typeface="Lato Light"/>
                <a:sym typeface="Lato Light"/>
              </a:rPr>
              <a:t>420 GtCO</a:t>
            </a:r>
            <a:r>
              <a:rPr baseline="-25000" lang="en-GB">
                <a:latin typeface="Lato Light"/>
                <a:ea typeface="Lato Light"/>
                <a:cs typeface="Lato Light"/>
                <a:sym typeface="Lato Light"/>
              </a:rPr>
              <a:t>2 </a:t>
            </a:r>
            <a:br>
              <a:rPr baseline="-25000" lang="en-GB">
                <a:latin typeface="Lato Light"/>
                <a:ea typeface="Lato Light"/>
                <a:cs typeface="Lato Light"/>
                <a:sym typeface="Lato Light"/>
              </a:rPr>
            </a:br>
            <a:endParaRPr>
              <a:latin typeface="Lato Light"/>
              <a:ea typeface="Lato Light"/>
              <a:cs typeface="Lato Light"/>
              <a:sym typeface="Lato Light"/>
            </a:endParaRPr>
          </a:p>
          <a:p>
            <a:pPr indent="0" lvl="0" marL="0" marR="0" rtl="0" algn="ctr">
              <a:lnSpc>
                <a:spcPct val="100000"/>
              </a:lnSpc>
              <a:spcBef>
                <a:spcPts val="0"/>
              </a:spcBef>
              <a:spcAft>
                <a:spcPts val="0"/>
              </a:spcAft>
              <a:buClr>
                <a:srgbClr val="585858"/>
              </a:buClr>
              <a:buSzPts val="1500"/>
              <a:buFont typeface="Lato"/>
              <a:buNone/>
            </a:pPr>
            <a:r>
              <a:t/>
            </a:r>
            <a:endParaRPr i="0" u="none" cap="none" strike="noStrike">
              <a:latin typeface="Lato Light"/>
              <a:ea typeface="Lato Light"/>
              <a:cs typeface="Lato Light"/>
              <a:sym typeface="Lato Light"/>
            </a:endParaRPr>
          </a:p>
          <a:p>
            <a:pPr indent="0" lvl="0" marL="0" marR="0" rtl="0" algn="ctr">
              <a:lnSpc>
                <a:spcPct val="100000"/>
              </a:lnSpc>
              <a:spcBef>
                <a:spcPts val="0"/>
              </a:spcBef>
              <a:spcAft>
                <a:spcPts val="0"/>
              </a:spcAft>
              <a:buClr>
                <a:srgbClr val="585858"/>
              </a:buClr>
              <a:buSzPts val="1500"/>
              <a:buFont typeface="Helvetica Neue"/>
              <a:buNone/>
            </a:pPr>
            <a:br>
              <a:rPr b="1" lang="en-GB">
                <a:latin typeface="Lato"/>
                <a:ea typeface="Lato"/>
                <a:cs typeface="Lato"/>
                <a:sym typeface="Lato"/>
              </a:rPr>
            </a:br>
            <a:endParaRPr b="1">
              <a:latin typeface="Lato"/>
              <a:ea typeface="Lato"/>
              <a:cs typeface="Lato"/>
              <a:sym typeface="Lato"/>
            </a:endParaRPr>
          </a:p>
          <a:p>
            <a:pPr indent="0" lvl="0" marL="0" marR="0" rtl="0" algn="ctr">
              <a:lnSpc>
                <a:spcPct val="100000"/>
              </a:lnSpc>
              <a:spcBef>
                <a:spcPts val="0"/>
              </a:spcBef>
              <a:spcAft>
                <a:spcPts val="0"/>
              </a:spcAft>
              <a:buClr>
                <a:srgbClr val="585858"/>
              </a:buClr>
              <a:buSzPts val="1500"/>
              <a:buFont typeface="Helvetica Neue"/>
              <a:buNone/>
            </a:pPr>
            <a:r>
              <a:rPr b="1" lang="en-GB">
                <a:latin typeface="Lato"/>
                <a:ea typeface="Lato"/>
                <a:cs typeface="Lato"/>
                <a:sym typeface="Lato"/>
              </a:rPr>
              <a:t>G</a:t>
            </a:r>
            <a:r>
              <a:rPr b="1" i="0" lang="en-GB" u="none" cap="none" strike="noStrike">
                <a:latin typeface="Lato"/>
                <a:ea typeface="Lato"/>
                <a:cs typeface="Lato"/>
                <a:sym typeface="Lato"/>
              </a:rPr>
              <a:t>lobal emissions</a:t>
            </a:r>
            <a:r>
              <a:rPr i="0" lang="en-GB" u="none" cap="none" strike="noStrike">
                <a:latin typeface="Lato Light"/>
                <a:ea typeface="Lato Light"/>
                <a:cs typeface="Lato Light"/>
                <a:sym typeface="Lato Light"/>
              </a:rPr>
              <a:t> </a:t>
            </a:r>
            <a:r>
              <a:rPr b="1" i="0" lang="en-GB" u="none" cap="none" strike="noStrike">
                <a:latin typeface="Lato"/>
                <a:ea typeface="Lato"/>
                <a:cs typeface="Lato"/>
                <a:sym typeface="Lato"/>
              </a:rPr>
              <a:t>(2017)</a:t>
            </a:r>
            <a:r>
              <a:rPr i="0" lang="en-GB" u="none" cap="none" strike="noStrike">
                <a:latin typeface="Lato Light"/>
                <a:ea typeface="Lato Light"/>
                <a:cs typeface="Lato Light"/>
                <a:sym typeface="Lato Light"/>
              </a:rPr>
              <a:t>:</a:t>
            </a:r>
            <a:br>
              <a:rPr i="0" lang="en-GB" u="none" cap="none" strike="noStrike">
                <a:latin typeface="Lato Light"/>
                <a:ea typeface="Lato Light"/>
                <a:cs typeface="Lato Light"/>
                <a:sym typeface="Lato Light"/>
              </a:rPr>
            </a:br>
            <a:endParaRPr i="0" sz="300" u="none" cap="none" strike="noStrike">
              <a:latin typeface="Lato Light"/>
              <a:ea typeface="Lato Light"/>
              <a:cs typeface="Lato Light"/>
              <a:sym typeface="Lato Light"/>
            </a:endParaRPr>
          </a:p>
          <a:p>
            <a:pPr indent="0" lvl="0" marL="0" marR="0" rtl="0" algn="ctr">
              <a:lnSpc>
                <a:spcPct val="100000"/>
              </a:lnSpc>
              <a:spcBef>
                <a:spcPts val="0"/>
              </a:spcBef>
              <a:spcAft>
                <a:spcPts val="0"/>
              </a:spcAft>
              <a:buClr>
                <a:srgbClr val="585858"/>
              </a:buClr>
              <a:buSzPts val="1500"/>
              <a:buFont typeface="Helvetica Neue"/>
              <a:buNone/>
            </a:pPr>
            <a:r>
              <a:rPr i="0" lang="en-GB" u="none" cap="none" strike="noStrike">
                <a:latin typeface="Lato Light"/>
                <a:ea typeface="Lato Light"/>
                <a:cs typeface="Lato Light"/>
                <a:sym typeface="Lato Light"/>
              </a:rPr>
              <a:t>42 ± 3 GtCO</a:t>
            </a:r>
            <a:r>
              <a:rPr baseline="-25000" i="0" lang="en-GB" u="none" cap="none" strike="noStrike">
                <a:latin typeface="Lato Light"/>
                <a:ea typeface="Lato Light"/>
                <a:cs typeface="Lato Light"/>
                <a:sym typeface="Lato Light"/>
              </a:rPr>
              <a:t>2 </a:t>
            </a:r>
            <a:r>
              <a:rPr i="0" lang="en-GB" u="none" cap="none" strike="noStrike">
                <a:latin typeface="Lato Light"/>
                <a:ea typeface="Lato Light"/>
                <a:cs typeface="Lato Light"/>
                <a:sym typeface="Lato Light"/>
              </a:rPr>
              <a:t>per year</a:t>
            </a:r>
            <a:endParaRPr i="0" u="none" cap="none" strike="noStrike">
              <a:latin typeface="Lato Light"/>
              <a:ea typeface="Lato Light"/>
              <a:cs typeface="Lato Light"/>
              <a:sym typeface="Lato Light"/>
            </a:endParaRPr>
          </a:p>
          <a:p>
            <a:pPr indent="0" lvl="0" marL="0" marR="0" rtl="0" algn="ctr">
              <a:lnSpc>
                <a:spcPct val="100000"/>
              </a:lnSpc>
              <a:spcBef>
                <a:spcPts val="0"/>
              </a:spcBef>
              <a:spcAft>
                <a:spcPts val="0"/>
              </a:spcAft>
              <a:buClr>
                <a:srgbClr val="585858"/>
              </a:buClr>
              <a:buSzPts val="1500"/>
              <a:buFont typeface="Helvetica Neue"/>
              <a:buNone/>
            </a:pPr>
            <a:r>
              <a:t/>
            </a:r>
            <a:endParaRPr>
              <a:latin typeface="Lato Light"/>
              <a:ea typeface="Lato Light"/>
              <a:cs typeface="Lato Light"/>
              <a:sym typeface="Lato Light"/>
            </a:endParaRPr>
          </a:p>
          <a:p>
            <a:pPr indent="0" lvl="0" marL="0" marR="0" rtl="0" algn="ctr">
              <a:lnSpc>
                <a:spcPct val="100000"/>
              </a:lnSpc>
              <a:spcBef>
                <a:spcPts val="0"/>
              </a:spcBef>
              <a:spcAft>
                <a:spcPts val="0"/>
              </a:spcAft>
              <a:buClr>
                <a:srgbClr val="585858"/>
              </a:buClr>
              <a:buSzPts val="1500"/>
              <a:buFont typeface="Helvetica Neue"/>
              <a:buNone/>
            </a:pPr>
            <a:r>
              <a:t/>
            </a:r>
            <a:endParaRPr>
              <a:latin typeface="Lato Light"/>
              <a:ea typeface="Lato Light"/>
              <a:cs typeface="Lato Light"/>
              <a:sym typeface="Lato Light"/>
            </a:endParaRPr>
          </a:p>
          <a:p>
            <a:pPr indent="0" lvl="0" marL="0" marR="0" rtl="0" algn="ctr">
              <a:lnSpc>
                <a:spcPct val="100000"/>
              </a:lnSpc>
              <a:spcBef>
                <a:spcPts val="0"/>
              </a:spcBef>
              <a:spcAft>
                <a:spcPts val="0"/>
              </a:spcAft>
              <a:buClr>
                <a:srgbClr val="585858"/>
              </a:buClr>
              <a:buSzPts val="1500"/>
              <a:buFont typeface="Helvetica Neue"/>
              <a:buNone/>
            </a:pPr>
            <a:br>
              <a:rPr lang="en-GB">
                <a:latin typeface="Lato Light"/>
                <a:ea typeface="Lato Light"/>
                <a:cs typeface="Lato Light"/>
                <a:sym typeface="Lato Light"/>
              </a:rPr>
            </a:br>
            <a:r>
              <a:rPr b="1" lang="en-GB">
                <a:latin typeface="Lato"/>
                <a:ea typeface="Lato"/>
                <a:cs typeface="Lato"/>
                <a:sym typeface="Lato"/>
              </a:rPr>
              <a:t>~ 20 years left</a:t>
            </a:r>
            <a:endParaRPr b="1">
              <a:latin typeface="Lato"/>
              <a:ea typeface="Lato"/>
              <a:cs typeface="Lato"/>
              <a:sym typeface="Lato"/>
            </a:endParaRPr>
          </a:p>
          <a:p>
            <a:pPr indent="0" lvl="0" marL="0" marR="0" rtl="0" algn="ctr">
              <a:lnSpc>
                <a:spcPct val="100000"/>
              </a:lnSpc>
              <a:spcBef>
                <a:spcPts val="0"/>
              </a:spcBef>
              <a:spcAft>
                <a:spcPts val="0"/>
              </a:spcAft>
              <a:buClr>
                <a:srgbClr val="585858"/>
              </a:buClr>
              <a:buSzPts val="1500"/>
              <a:buFont typeface="Helvetica Neue"/>
              <a:buNone/>
            </a:pPr>
            <a:r>
              <a:rPr lang="en-GB" sz="1000">
                <a:latin typeface="Lato Light"/>
                <a:ea typeface="Lato Light"/>
                <a:cs typeface="Lato Light"/>
                <a:sym typeface="Lato Light"/>
              </a:rPr>
              <a:t>(with a linear decrease of emissions) </a:t>
            </a:r>
            <a:endParaRPr sz="1000">
              <a:latin typeface="Lato Light"/>
              <a:ea typeface="Lato Light"/>
              <a:cs typeface="Lato Light"/>
              <a:sym typeface="Lato Light"/>
            </a:endParaRPr>
          </a:p>
        </p:txBody>
      </p:sp>
      <p:sp>
        <p:nvSpPr>
          <p:cNvPr id="1023" name="Google Shape;1023;p132"/>
          <p:cNvSpPr txBox="1"/>
          <p:nvPr/>
        </p:nvSpPr>
        <p:spPr>
          <a:xfrm>
            <a:off x="292200" y="4866600"/>
            <a:ext cx="1052400" cy="2337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000"/>
              <a:buFont typeface="Calibri"/>
              <a:buNone/>
            </a:pPr>
            <a:r>
              <a:rPr i="0" lang="en-GB" sz="1000" u="none" cap="none" strike="noStrike">
                <a:latin typeface="Lato"/>
                <a:ea typeface="Lato"/>
                <a:cs typeface="Lato"/>
                <a:sym typeface="Lato"/>
              </a:rPr>
              <a:t>IPCC WG1 2013</a:t>
            </a:r>
            <a:endParaRPr sz="1000">
              <a:latin typeface="Lato"/>
              <a:ea typeface="Lato"/>
              <a:cs typeface="Lato"/>
              <a:sym typeface="Lato"/>
            </a:endParaRPr>
          </a:p>
        </p:txBody>
      </p:sp>
      <p:pic>
        <p:nvPicPr>
          <p:cNvPr id="1024" name="Google Shape;1024;p132"/>
          <p:cNvPicPr preferRelativeResize="0"/>
          <p:nvPr/>
        </p:nvPicPr>
        <p:blipFill rotWithShape="1">
          <a:blip r:embed="rId3">
            <a:alphaModFix/>
          </a:blip>
          <a:srcRect b="0" l="0" r="11008" t="48984"/>
          <a:stretch/>
        </p:blipFill>
        <p:spPr>
          <a:xfrm>
            <a:off x="430675" y="682300"/>
            <a:ext cx="5089174" cy="4184298"/>
          </a:xfrm>
          <a:prstGeom prst="rect">
            <a:avLst/>
          </a:prstGeom>
          <a:noFill/>
          <a:ln>
            <a:noFill/>
          </a:ln>
        </p:spPr>
      </p:pic>
      <p:cxnSp>
        <p:nvCxnSpPr>
          <p:cNvPr id="1025" name="Google Shape;1025;p132"/>
          <p:cNvCxnSpPr/>
          <p:nvPr/>
        </p:nvCxnSpPr>
        <p:spPr>
          <a:xfrm>
            <a:off x="7376750" y="1955075"/>
            <a:ext cx="12300" cy="540300"/>
          </a:xfrm>
          <a:prstGeom prst="straightConnector1">
            <a:avLst/>
          </a:prstGeom>
          <a:noFill/>
          <a:ln cap="flat" cmpd="sng" w="9525">
            <a:solidFill>
              <a:srgbClr val="000000"/>
            </a:solidFill>
            <a:prstDash val="solid"/>
            <a:round/>
            <a:headEnd len="med" w="med" type="none"/>
            <a:tailEnd len="med" w="med" type="triangle"/>
          </a:ln>
        </p:spPr>
      </p:cxnSp>
      <p:sp>
        <p:nvSpPr>
          <p:cNvPr id="1026" name="Google Shape;1026;p132"/>
          <p:cNvSpPr txBox="1"/>
          <p:nvPr/>
        </p:nvSpPr>
        <p:spPr>
          <a:xfrm>
            <a:off x="6442679" y="1666674"/>
            <a:ext cx="1801500" cy="2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latin typeface="Lato Light"/>
                <a:ea typeface="Lato Light"/>
                <a:cs typeface="Lato Light"/>
                <a:sym typeface="Lato Light"/>
              </a:rPr>
              <a:t>(66% probability)</a:t>
            </a:r>
            <a:endParaRPr sz="800">
              <a:latin typeface="Lato Light"/>
              <a:ea typeface="Lato Light"/>
              <a:cs typeface="Lato Light"/>
              <a:sym typeface="Lato Light"/>
            </a:endParaRPr>
          </a:p>
        </p:txBody>
      </p:sp>
      <p:cxnSp>
        <p:nvCxnSpPr>
          <p:cNvPr id="1027" name="Google Shape;1027;p132"/>
          <p:cNvCxnSpPr/>
          <p:nvPr/>
        </p:nvCxnSpPr>
        <p:spPr>
          <a:xfrm>
            <a:off x="7399553" y="3058170"/>
            <a:ext cx="12300" cy="5403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pic>
        <p:nvPicPr>
          <p:cNvPr id="1032" name="Google Shape;1032;p133"/>
          <p:cNvPicPr preferRelativeResize="0"/>
          <p:nvPr/>
        </p:nvPicPr>
        <p:blipFill>
          <a:blip r:embed="rId3">
            <a:alphaModFix/>
          </a:blip>
          <a:stretch>
            <a:fillRect/>
          </a:stretch>
        </p:blipFill>
        <p:spPr>
          <a:xfrm>
            <a:off x="152400" y="609600"/>
            <a:ext cx="8839202" cy="3701888"/>
          </a:xfrm>
          <a:prstGeom prst="rect">
            <a:avLst/>
          </a:prstGeom>
          <a:noFill/>
          <a:ln>
            <a:noFill/>
          </a:ln>
        </p:spPr>
      </p:pic>
      <p:sp>
        <p:nvSpPr>
          <p:cNvPr id="1033" name="Google Shape;1033;p133"/>
          <p:cNvSpPr txBox="1"/>
          <p:nvPr/>
        </p:nvSpPr>
        <p:spPr>
          <a:xfrm rot="760">
            <a:off x="2099770" y="4597165"/>
            <a:ext cx="1357800" cy="221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1000"/>
              <a:buFont typeface="Helvetica Neue"/>
              <a:buNone/>
            </a:pPr>
            <a:r>
              <a:rPr i="0" lang="en-GB" sz="1000" u="none" cap="none" strike="noStrike">
                <a:latin typeface="Lato"/>
                <a:ea typeface="Lato"/>
                <a:cs typeface="Lato"/>
                <a:sym typeface="Lato"/>
              </a:rPr>
              <a:t>Earliest bipedal</a:t>
            </a:r>
            <a:endParaRPr>
              <a:latin typeface="Lato"/>
              <a:ea typeface="Lato"/>
              <a:cs typeface="Lato"/>
              <a:sym typeface="Lato"/>
            </a:endParaRPr>
          </a:p>
        </p:txBody>
      </p:sp>
      <p:cxnSp>
        <p:nvCxnSpPr>
          <p:cNvPr id="1034" name="Google Shape;1034;p133"/>
          <p:cNvCxnSpPr/>
          <p:nvPr/>
        </p:nvCxnSpPr>
        <p:spPr>
          <a:xfrm flipH="1">
            <a:off x="2776871" y="4295632"/>
            <a:ext cx="3600" cy="247500"/>
          </a:xfrm>
          <a:prstGeom prst="straightConnector1">
            <a:avLst/>
          </a:prstGeom>
          <a:noFill/>
          <a:ln cap="flat" cmpd="sng" w="19050">
            <a:solidFill>
              <a:srgbClr val="000000"/>
            </a:solidFill>
            <a:prstDash val="solid"/>
            <a:round/>
            <a:headEnd len="med" w="med" type="stealth"/>
            <a:tailEnd len="med" w="med" type="none"/>
          </a:ln>
        </p:spPr>
      </p:cxnSp>
      <p:sp>
        <p:nvSpPr>
          <p:cNvPr id="1035" name="Google Shape;1035;p133"/>
          <p:cNvSpPr txBox="1"/>
          <p:nvPr/>
        </p:nvSpPr>
        <p:spPr>
          <a:xfrm rot="760">
            <a:off x="3842348" y="4575591"/>
            <a:ext cx="1357800" cy="221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1000"/>
              <a:buFont typeface="Helvetica Neue"/>
              <a:buNone/>
            </a:pPr>
            <a:r>
              <a:rPr lang="en-GB" sz="1000">
                <a:latin typeface="Lato"/>
                <a:ea typeface="Lato"/>
                <a:cs typeface="Lato"/>
                <a:sym typeface="Lato"/>
              </a:rPr>
              <a:t>Homo sapiens</a:t>
            </a:r>
            <a:endParaRPr>
              <a:latin typeface="Lato"/>
              <a:ea typeface="Lato"/>
              <a:cs typeface="Lato"/>
              <a:sym typeface="Lato"/>
            </a:endParaRPr>
          </a:p>
        </p:txBody>
      </p:sp>
      <p:sp>
        <p:nvSpPr>
          <p:cNvPr id="1036" name="Google Shape;1036;p133"/>
          <p:cNvSpPr txBox="1"/>
          <p:nvPr/>
        </p:nvSpPr>
        <p:spPr>
          <a:xfrm rot="760">
            <a:off x="5664681" y="4564347"/>
            <a:ext cx="1357800" cy="221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1000"/>
              <a:buFont typeface="Helvetica Neue"/>
              <a:buNone/>
            </a:pPr>
            <a:r>
              <a:rPr lang="en-GB" sz="1000">
                <a:latin typeface="Lato"/>
                <a:ea typeface="Lato"/>
                <a:cs typeface="Lato"/>
                <a:sym typeface="Lato"/>
              </a:rPr>
              <a:t>Agriculture</a:t>
            </a:r>
            <a:endParaRPr>
              <a:latin typeface="Lato"/>
              <a:ea typeface="Lato"/>
              <a:cs typeface="Lato"/>
              <a:sym typeface="Lato"/>
            </a:endParaRPr>
          </a:p>
        </p:txBody>
      </p:sp>
      <p:cxnSp>
        <p:nvCxnSpPr>
          <p:cNvPr id="1037" name="Google Shape;1037;p133"/>
          <p:cNvCxnSpPr/>
          <p:nvPr/>
        </p:nvCxnSpPr>
        <p:spPr>
          <a:xfrm flipH="1">
            <a:off x="4519449" y="4274066"/>
            <a:ext cx="3600" cy="247500"/>
          </a:xfrm>
          <a:prstGeom prst="straightConnector1">
            <a:avLst/>
          </a:prstGeom>
          <a:noFill/>
          <a:ln cap="flat" cmpd="sng" w="19050">
            <a:solidFill>
              <a:srgbClr val="000000"/>
            </a:solidFill>
            <a:prstDash val="solid"/>
            <a:round/>
            <a:headEnd len="med" w="med" type="stealth"/>
            <a:tailEnd len="med" w="med" type="none"/>
          </a:ln>
        </p:spPr>
      </p:cxnSp>
      <p:cxnSp>
        <p:nvCxnSpPr>
          <p:cNvPr id="1038" name="Google Shape;1038;p133"/>
          <p:cNvCxnSpPr/>
          <p:nvPr/>
        </p:nvCxnSpPr>
        <p:spPr>
          <a:xfrm flipH="1">
            <a:off x="6341783" y="4251685"/>
            <a:ext cx="3600" cy="247500"/>
          </a:xfrm>
          <a:prstGeom prst="straightConnector1">
            <a:avLst/>
          </a:prstGeom>
          <a:noFill/>
          <a:ln cap="flat" cmpd="sng" w="19050">
            <a:solidFill>
              <a:srgbClr val="000000"/>
            </a:solidFill>
            <a:prstDash val="solid"/>
            <a:round/>
            <a:headEnd len="med" w="med" type="stealth"/>
            <a:tailEnd len="med" w="med" type="none"/>
          </a:ln>
        </p:spPr>
      </p:cxnSp>
      <p:sp>
        <p:nvSpPr>
          <p:cNvPr id="1039" name="Google Shape;1039;p133"/>
          <p:cNvSpPr txBox="1"/>
          <p:nvPr/>
        </p:nvSpPr>
        <p:spPr>
          <a:xfrm rot="760">
            <a:off x="6696546" y="4564354"/>
            <a:ext cx="1357800" cy="221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585858"/>
              </a:buClr>
              <a:buSzPts val="1000"/>
              <a:buFont typeface="Helvetica Neue"/>
              <a:buNone/>
            </a:pPr>
            <a:r>
              <a:rPr lang="en-GB" sz="1000">
                <a:latin typeface="Lato"/>
                <a:ea typeface="Lato"/>
                <a:cs typeface="Lato"/>
                <a:sym typeface="Lato"/>
              </a:rPr>
              <a:t>Industrialization</a:t>
            </a:r>
            <a:endParaRPr>
              <a:latin typeface="Lato"/>
              <a:ea typeface="Lato"/>
              <a:cs typeface="Lato"/>
              <a:sym typeface="Lato"/>
            </a:endParaRPr>
          </a:p>
        </p:txBody>
      </p:sp>
      <p:cxnSp>
        <p:nvCxnSpPr>
          <p:cNvPr id="1040" name="Google Shape;1040;p133"/>
          <p:cNvCxnSpPr/>
          <p:nvPr/>
        </p:nvCxnSpPr>
        <p:spPr>
          <a:xfrm flipH="1">
            <a:off x="7154773" y="4251667"/>
            <a:ext cx="3600" cy="247500"/>
          </a:xfrm>
          <a:prstGeom prst="straightConnector1">
            <a:avLst/>
          </a:prstGeom>
          <a:noFill/>
          <a:ln cap="flat" cmpd="sng" w="19050">
            <a:solidFill>
              <a:srgbClr val="000000"/>
            </a:solidFill>
            <a:prstDash val="solid"/>
            <a:round/>
            <a:headEnd len="med" w="med" type="stealth"/>
            <a:tailEnd len="med" w="med" type="none"/>
          </a:ln>
        </p:spPr>
      </p:cxnSp>
      <p:sp>
        <p:nvSpPr>
          <p:cNvPr id="1041" name="Google Shape;1041;p133"/>
          <p:cNvSpPr txBox="1"/>
          <p:nvPr>
            <p:ph idx="4294967295" type="body"/>
          </p:nvPr>
        </p:nvSpPr>
        <p:spPr>
          <a:xfrm>
            <a:off x="1145751" y="98391"/>
            <a:ext cx="2085600" cy="4497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sz="1400">
                <a:solidFill>
                  <a:srgbClr val="CC0000"/>
                </a:solidFill>
                <a:latin typeface="Lato"/>
                <a:ea typeface="Lato"/>
                <a:cs typeface="Lato"/>
                <a:sym typeface="Lato"/>
              </a:rPr>
              <a:t>60 million years</a:t>
            </a:r>
            <a:endParaRPr sz="1400">
              <a:solidFill>
                <a:srgbClr val="CC0000"/>
              </a:solidFill>
              <a:latin typeface="Lato Light"/>
              <a:ea typeface="Lato Light"/>
              <a:cs typeface="Lato Light"/>
              <a:sym typeface="Lato Light"/>
            </a:endParaRPr>
          </a:p>
        </p:txBody>
      </p:sp>
      <p:cxnSp>
        <p:nvCxnSpPr>
          <p:cNvPr id="1042" name="Google Shape;1042;p133"/>
          <p:cNvCxnSpPr/>
          <p:nvPr/>
        </p:nvCxnSpPr>
        <p:spPr>
          <a:xfrm>
            <a:off x="669075" y="535775"/>
            <a:ext cx="3100500" cy="0"/>
          </a:xfrm>
          <a:prstGeom prst="straightConnector1">
            <a:avLst/>
          </a:prstGeom>
          <a:noFill/>
          <a:ln cap="flat" cmpd="sng" w="28575">
            <a:solidFill>
              <a:srgbClr val="CC0000"/>
            </a:solidFill>
            <a:prstDash val="solid"/>
            <a:round/>
            <a:headEnd len="med" w="med" type="stealth"/>
            <a:tailEnd len="med" w="med" type="stealth"/>
          </a:ln>
        </p:spPr>
      </p:cxnSp>
      <p:cxnSp>
        <p:nvCxnSpPr>
          <p:cNvPr id="1043" name="Google Shape;1043;p133"/>
          <p:cNvCxnSpPr/>
          <p:nvPr/>
        </p:nvCxnSpPr>
        <p:spPr>
          <a:xfrm>
            <a:off x="3826250" y="530375"/>
            <a:ext cx="3282600" cy="0"/>
          </a:xfrm>
          <a:prstGeom prst="straightConnector1">
            <a:avLst/>
          </a:prstGeom>
          <a:noFill/>
          <a:ln cap="flat" cmpd="sng" w="28575">
            <a:solidFill>
              <a:srgbClr val="CC0000"/>
            </a:solidFill>
            <a:prstDash val="solid"/>
            <a:round/>
            <a:headEnd len="med" w="med" type="stealth"/>
            <a:tailEnd len="med" w="med" type="stealth"/>
          </a:ln>
        </p:spPr>
      </p:cxnSp>
      <p:sp>
        <p:nvSpPr>
          <p:cNvPr id="1044" name="Google Shape;1044;p133"/>
          <p:cNvSpPr txBox="1"/>
          <p:nvPr>
            <p:ph idx="4294967295" type="body"/>
          </p:nvPr>
        </p:nvSpPr>
        <p:spPr>
          <a:xfrm>
            <a:off x="4472326" y="98398"/>
            <a:ext cx="2085600" cy="4497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sz="1400">
                <a:solidFill>
                  <a:srgbClr val="CC0000"/>
                </a:solidFill>
                <a:latin typeface="Lato"/>
                <a:ea typeface="Lato"/>
                <a:cs typeface="Lato"/>
                <a:sym typeface="Lato"/>
              </a:rPr>
              <a:t>350.000 years</a:t>
            </a:r>
            <a:endParaRPr sz="1400">
              <a:solidFill>
                <a:srgbClr val="CC0000"/>
              </a:solidFill>
              <a:latin typeface="Lato Light"/>
              <a:ea typeface="Lato Light"/>
              <a:cs typeface="Lato Light"/>
              <a:sym typeface="Lato Light"/>
            </a:endParaRPr>
          </a:p>
        </p:txBody>
      </p:sp>
      <p:cxnSp>
        <p:nvCxnSpPr>
          <p:cNvPr id="1045" name="Google Shape;1045;p133"/>
          <p:cNvCxnSpPr/>
          <p:nvPr/>
        </p:nvCxnSpPr>
        <p:spPr>
          <a:xfrm flipH="1" rot="10800000">
            <a:off x="7154775" y="523350"/>
            <a:ext cx="1506300" cy="6900"/>
          </a:xfrm>
          <a:prstGeom prst="straightConnector1">
            <a:avLst/>
          </a:prstGeom>
          <a:noFill/>
          <a:ln cap="flat" cmpd="sng" w="28575">
            <a:solidFill>
              <a:srgbClr val="CC0000"/>
            </a:solidFill>
            <a:prstDash val="solid"/>
            <a:round/>
            <a:headEnd len="med" w="med" type="stealth"/>
            <a:tailEnd len="med" w="med" type="stealth"/>
          </a:ln>
        </p:spPr>
      </p:cxnSp>
      <p:sp>
        <p:nvSpPr>
          <p:cNvPr id="1046" name="Google Shape;1046;p133"/>
          <p:cNvSpPr txBox="1"/>
          <p:nvPr>
            <p:ph idx="4294967295" type="body"/>
          </p:nvPr>
        </p:nvSpPr>
        <p:spPr>
          <a:xfrm>
            <a:off x="6865126" y="-5702"/>
            <a:ext cx="2085600" cy="4497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sz="1400">
                <a:solidFill>
                  <a:srgbClr val="CC0000"/>
                </a:solidFill>
                <a:latin typeface="Lato"/>
                <a:ea typeface="Lato"/>
                <a:cs typeface="Lato"/>
                <a:sym typeface="Lato"/>
              </a:rPr>
              <a:t>3</a:t>
            </a:r>
            <a:r>
              <a:rPr lang="en-GB" sz="1400">
                <a:solidFill>
                  <a:srgbClr val="CC0000"/>
                </a:solidFill>
                <a:latin typeface="Lato"/>
                <a:ea typeface="Lato"/>
                <a:cs typeface="Lato"/>
                <a:sym typeface="Lato"/>
              </a:rPr>
              <a:t>00 years</a:t>
            </a:r>
            <a:endParaRPr sz="1400">
              <a:solidFill>
                <a:srgbClr val="CC0000"/>
              </a:solidFill>
              <a:latin typeface="Lato Light"/>
              <a:ea typeface="Lato Light"/>
              <a:cs typeface="Lato Light"/>
              <a:sym typeface="Lato Light"/>
            </a:endParaRPr>
          </a:p>
        </p:txBody>
      </p:sp>
      <p:sp>
        <p:nvSpPr>
          <p:cNvPr id="1047" name="Google Shape;1047;p133"/>
          <p:cNvSpPr txBox="1"/>
          <p:nvPr/>
        </p:nvSpPr>
        <p:spPr>
          <a:xfrm>
            <a:off x="344823" y="4866499"/>
            <a:ext cx="1801200" cy="221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000"/>
              <a:buFont typeface="Helvetica Neue"/>
              <a:buNone/>
            </a:pPr>
            <a:r>
              <a:rPr i="0" lang="en-GB" sz="1000" u="none" cap="none" strike="noStrike">
                <a:latin typeface="Lato"/>
                <a:ea typeface="Lato"/>
                <a:cs typeface="Lato"/>
                <a:sym typeface="Lato"/>
              </a:rPr>
              <a:t>Burke et al. 2018</a:t>
            </a:r>
            <a:endParaRPr sz="1000">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pic>
        <p:nvPicPr>
          <p:cNvPr descr="Google Shape;1801;p70" id="1052" name="Google Shape;1052;p134"/>
          <p:cNvPicPr preferRelativeResize="0"/>
          <p:nvPr/>
        </p:nvPicPr>
        <p:blipFill rotWithShape="1">
          <a:blip r:embed="rId3">
            <a:alphaModFix/>
          </a:blip>
          <a:srcRect b="793" l="0" r="0" t="0"/>
          <a:stretch/>
        </p:blipFill>
        <p:spPr>
          <a:xfrm>
            <a:off x="1549450" y="1315525"/>
            <a:ext cx="6045101" cy="3827976"/>
          </a:xfrm>
          <a:prstGeom prst="rect">
            <a:avLst/>
          </a:prstGeom>
          <a:noFill/>
          <a:ln>
            <a:noFill/>
          </a:ln>
        </p:spPr>
      </p:pic>
      <p:sp>
        <p:nvSpPr>
          <p:cNvPr id="1053" name="Google Shape;1053;p134"/>
          <p:cNvSpPr txBox="1"/>
          <p:nvPr/>
        </p:nvSpPr>
        <p:spPr>
          <a:xfrm>
            <a:off x="7461000" y="4769350"/>
            <a:ext cx="14241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Helvetica Neue"/>
              <a:buNone/>
            </a:pPr>
            <a:r>
              <a:rPr i="0" lang="en-GB" sz="1000" u="none" cap="none" strike="noStrike">
                <a:solidFill>
                  <a:srgbClr val="585858"/>
                </a:solidFill>
                <a:latin typeface="Lato"/>
                <a:ea typeface="Lato"/>
                <a:cs typeface="Lato"/>
                <a:sym typeface="Lato"/>
              </a:rPr>
              <a:t>Steffen et al. 2018</a:t>
            </a:r>
            <a:endParaRPr>
              <a:latin typeface="Lato"/>
              <a:ea typeface="Lato"/>
              <a:cs typeface="Lato"/>
              <a:sym typeface="Lato"/>
            </a:endParaRPr>
          </a:p>
        </p:txBody>
      </p:sp>
      <p:sp>
        <p:nvSpPr>
          <p:cNvPr id="1054" name="Google Shape;1054;p134"/>
          <p:cNvSpPr txBox="1"/>
          <p:nvPr>
            <p:ph idx="4294967295"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We risk to cross thresholds of no-return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58" name="Shape 1058"/>
        <p:cNvGrpSpPr/>
        <p:nvPr/>
      </p:nvGrpSpPr>
      <p:grpSpPr>
        <a:xfrm>
          <a:off x="0" y="0"/>
          <a:ext cx="0" cy="0"/>
          <a:chOff x="0" y="0"/>
          <a:chExt cx="0" cy="0"/>
        </a:xfrm>
      </p:grpSpPr>
      <p:sp>
        <p:nvSpPr>
          <p:cNvPr id="1059" name="Google Shape;1059;p135"/>
          <p:cNvSpPr txBox="1"/>
          <p:nvPr>
            <p:ph idx="4294967295"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We risk to cross thresholds of no-return</a:t>
            </a:r>
            <a:endParaRPr/>
          </a:p>
        </p:txBody>
      </p:sp>
      <p:sp>
        <p:nvSpPr>
          <p:cNvPr id="1060" name="Google Shape;1060;p135"/>
          <p:cNvSpPr txBox="1"/>
          <p:nvPr/>
        </p:nvSpPr>
        <p:spPr>
          <a:xfrm>
            <a:off x="7461000" y="4769350"/>
            <a:ext cx="1424100" cy="221100"/>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Helvetica Neue"/>
              <a:buNone/>
            </a:pPr>
            <a:r>
              <a:rPr i="0" lang="en-GB" sz="1000" u="none" cap="none" strike="noStrike">
                <a:solidFill>
                  <a:srgbClr val="585858"/>
                </a:solidFill>
                <a:latin typeface="Lato"/>
                <a:ea typeface="Lato"/>
                <a:cs typeface="Lato"/>
                <a:sym typeface="Lato"/>
              </a:rPr>
              <a:t>Steffen et al. 2018</a:t>
            </a:r>
            <a:endParaRPr>
              <a:latin typeface="Lato"/>
              <a:ea typeface="Lato"/>
              <a:cs typeface="Lato"/>
              <a:sym typeface="Lato"/>
            </a:endParaRPr>
          </a:p>
        </p:txBody>
      </p:sp>
      <p:pic>
        <p:nvPicPr>
          <p:cNvPr descr="Google Shape;1811;p71" id="1061" name="Google Shape;1061;p135"/>
          <p:cNvPicPr preferRelativeResize="0"/>
          <p:nvPr/>
        </p:nvPicPr>
        <p:blipFill rotWithShape="1">
          <a:blip r:embed="rId3">
            <a:alphaModFix/>
          </a:blip>
          <a:srcRect b="0" l="67314" r="0" t="87387"/>
          <a:stretch/>
        </p:blipFill>
        <p:spPr>
          <a:xfrm>
            <a:off x="4383450" y="2148541"/>
            <a:ext cx="3980823" cy="1558932"/>
          </a:xfrm>
          <a:prstGeom prst="rect">
            <a:avLst/>
          </a:prstGeom>
          <a:noFill/>
          <a:ln>
            <a:noFill/>
          </a:ln>
        </p:spPr>
      </p:pic>
      <p:grpSp>
        <p:nvGrpSpPr>
          <p:cNvPr id="1062" name="Google Shape;1062;p135"/>
          <p:cNvGrpSpPr/>
          <p:nvPr/>
        </p:nvGrpSpPr>
        <p:grpSpPr>
          <a:xfrm>
            <a:off x="600387" y="1092694"/>
            <a:ext cx="3980823" cy="4040003"/>
            <a:chOff x="2581587" y="1168894"/>
            <a:chExt cx="3980823" cy="4040003"/>
          </a:xfrm>
        </p:grpSpPr>
        <p:pic>
          <p:nvPicPr>
            <p:cNvPr descr="Google Shape;1811;p71" id="1063" name="Google Shape;1063;p135"/>
            <p:cNvPicPr preferRelativeResize="0"/>
            <p:nvPr/>
          </p:nvPicPr>
          <p:blipFill rotWithShape="1">
            <a:blip r:embed="rId3">
              <a:alphaModFix/>
            </a:blip>
            <a:srcRect b="0" l="0" r="0" t="0"/>
            <a:stretch/>
          </p:blipFill>
          <p:spPr>
            <a:xfrm>
              <a:off x="2581587" y="1168894"/>
              <a:ext cx="3980823" cy="4040003"/>
            </a:xfrm>
            <a:prstGeom prst="rect">
              <a:avLst/>
            </a:prstGeom>
            <a:noFill/>
            <a:ln>
              <a:noFill/>
            </a:ln>
          </p:spPr>
        </p:pic>
        <p:sp>
          <p:nvSpPr>
            <p:cNvPr id="1064" name="Google Shape;1064;p135"/>
            <p:cNvSpPr/>
            <p:nvPr/>
          </p:nvSpPr>
          <p:spPr>
            <a:xfrm>
              <a:off x="5348800" y="4769350"/>
              <a:ext cx="1213500" cy="37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pic>
        <p:nvPicPr>
          <p:cNvPr id="1069" name="Google Shape;1069;p136"/>
          <p:cNvPicPr preferRelativeResize="0"/>
          <p:nvPr/>
        </p:nvPicPr>
        <p:blipFill rotWithShape="1">
          <a:blip r:embed="rId3">
            <a:alphaModFix/>
          </a:blip>
          <a:srcRect b="15626" l="0" r="0" t="0"/>
          <a:stretch/>
        </p:blipFill>
        <p:spPr>
          <a:xfrm>
            <a:off x="0" y="0"/>
            <a:ext cx="9144000" cy="5143501"/>
          </a:xfrm>
          <a:prstGeom prst="rect">
            <a:avLst/>
          </a:prstGeom>
          <a:noFill/>
          <a:ln>
            <a:noFill/>
          </a:ln>
        </p:spPr>
      </p:pic>
      <p:sp>
        <p:nvSpPr>
          <p:cNvPr id="1070" name="Google Shape;1070;p136"/>
          <p:cNvSpPr txBox="1"/>
          <p:nvPr>
            <p:ph type="title"/>
          </p:nvPr>
        </p:nvSpPr>
        <p:spPr>
          <a:xfrm>
            <a:off x="311699" y="781141"/>
            <a:ext cx="8520600" cy="841800"/>
          </a:xfrm>
          <a:prstGeom prst="rect">
            <a:avLst/>
          </a:prstGeom>
          <a:effectLst>
            <a:outerShdw blurRad="57150" rotWithShape="0" algn="bl" dir="5400000" dist="19050">
              <a:srgbClr val="FFFFFF">
                <a:alpha val="78000"/>
              </a:srgbClr>
            </a:outerShdw>
          </a:effectLst>
        </p:spPr>
        <p:txBody>
          <a:bodyPr anchorCtr="0" anchor="ctr" bIns="91400" lIns="91400" spcFirstLastPara="1" rIns="91400" wrap="square" tIns="91400">
            <a:noAutofit/>
          </a:bodyPr>
          <a:lstStyle/>
          <a:p>
            <a:pPr indent="0" lvl="0" marL="0" rtl="0" algn="ctr">
              <a:spcBef>
                <a:spcPts val="0"/>
              </a:spcBef>
              <a:spcAft>
                <a:spcPts val="0"/>
              </a:spcAft>
              <a:buNone/>
            </a:pPr>
            <a:r>
              <a:rPr lang="en-GB" sz="3000"/>
              <a:t>Land use change</a:t>
            </a:r>
            <a:endParaRPr sz="3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37"/>
          <p:cNvSpPr txBox="1"/>
          <p:nvPr>
            <p:ph type="title"/>
          </p:nvPr>
        </p:nvSpPr>
        <p:spPr>
          <a:xfrm>
            <a:off x="311699" y="445025"/>
            <a:ext cx="8520600" cy="572700"/>
          </a:xfrm>
          <a:prstGeom prst="rect">
            <a:avLst/>
          </a:prstGeom>
        </p:spPr>
        <p:txBody>
          <a:bodyPr anchorCtr="0" anchor="t" bIns="91400" lIns="91400" spcFirstLastPara="1" rIns="91400" wrap="square" tIns="91400">
            <a:noAutofit/>
          </a:bodyPr>
          <a:lstStyle/>
          <a:p>
            <a:pPr indent="0" lvl="0" marL="0" rtl="0" algn="ctr">
              <a:spcBef>
                <a:spcPts val="0"/>
              </a:spcBef>
              <a:spcAft>
                <a:spcPts val="0"/>
              </a:spcAft>
              <a:buNone/>
            </a:pPr>
            <a:r>
              <a:rPr lang="en-GB"/>
              <a:t>Greenhouse gases</a:t>
            </a:r>
            <a:endParaRPr/>
          </a:p>
        </p:txBody>
      </p:sp>
      <p:sp>
        <p:nvSpPr>
          <p:cNvPr id="1076" name="Google Shape;1076;p137"/>
          <p:cNvSpPr txBox="1"/>
          <p:nvPr>
            <p:ph idx="1" type="body"/>
          </p:nvPr>
        </p:nvSpPr>
        <p:spPr>
          <a:xfrm>
            <a:off x="311699" y="1381300"/>
            <a:ext cx="3767400" cy="3416400"/>
          </a:xfrm>
          <a:prstGeom prst="rect">
            <a:avLst/>
          </a:prstGeom>
        </p:spPr>
        <p:txBody>
          <a:bodyPr anchorCtr="0" anchor="t" bIns="91400" lIns="91400" spcFirstLastPara="1" rIns="91400" wrap="square" tIns="91400">
            <a:noAutofit/>
          </a:bodyPr>
          <a:lstStyle/>
          <a:p>
            <a:pPr indent="-342900" lvl="0" marL="457200" rtl="0" algn="l">
              <a:lnSpc>
                <a:spcPct val="115000"/>
              </a:lnSpc>
              <a:spcBef>
                <a:spcPts val="0"/>
              </a:spcBef>
              <a:spcAft>
                <a:spcPts val="0"/>
              </a:spcAft>
              <a:buClr>
                <a:srgbClr val="000000"/>
              </a:buClr>
              <a:buSzPts val="1800"/>
              <a:buChar char="●"/>
            </a:pPr>
            <a:r>
              <a:rPr lang="en-GB">
                <a:solidFill>
                  <a:srgbClr val="000000"/>
                </a:solidFill>
              </a:rPr>
              <a:t>Forests, wetlands, peatlands, mangroves and grasslands efficiently</a:t>
            </a:r>
            <a:r>
              <a:rPr b="1" lang="en-GB">
                <a:solidFill>
                  <a:srgbClr val="000000"/>
                </a:solidFill>
                <a:latin typeface="Lato"/>
                <a:ea typeface="Lato"/>
                <a:cs typeface="Lato"/>
                <a:sym typeface="Lato"/>
              </a:rPr>
              <a:t> absorb and store CO2</a:t>
            </a:r>
            <a:r>
              <a:rPr lang="en-GB">
                <a:solidFill>
                  <a:srgbClr val="000000"/>
                </a:solidFill>
              </a:rPr>
              <a:t>. </a:t>
            </a:r>
            <a:endParaRPr>
              <a:solidFill>
                <a:srgbClr val="000000"/>
              </a:solidFill>
            </a:endParaRPr>
          </a:p>
          <a:p>
            <a:pPr indent="0" lvl="0" marL="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Clr>
                <a:srgbClr val="000000"/>
              </a:buClr>
              <a:buSzPts val="1800"/>
              <a:buChar char="●"/>
            </a:pPr>
            <a:r>
              <a:rPr lang="en-GB">
                <a:solidFill>
                  <a:srgbClr val="000000"/>
                </a:solidFill>
              </a:rPr>
              <a:t>Clearing forests and draining peatlands releases carbon from the land into the atmosphere.</a:t>
            </a:r>
            <a:endParaRPr>
              <a:solidFill>
                <a:srgbClr val="000000"/>
              </a:solidFill>
            </a:endParaRPr>
          </a:p>
        </p:txBody>
      </p:sp>
      <p:sp>
        <p:nvSpPr>
          <p:cNvPr id="1077" name="Google Shape;1077;p137"/>
          <p:cNvSpPr txBox="1"/>
          <p:nvPr/>
        </p:nvSpPr>
        <p:spPr>
          <a:xfrm>
            <a:off x="249450" y="4698225"/>
            <a:ext cx="80151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Wolosin &amp; Harris 2018, </a:t>
            </a:r>
            <a:r>
              <a:rPr i="1" lang="en-GB" sz="1000">
                <a:latin typeface="Lato Light"/>
                <a:ea typeface="Lato Light"/>
                <a:cs typeface="Lato Light"/>
                <a:sym typeface="Lato Light"/>
              </a:rPr>
              <a:t>World Resources Institute</a:t>
            </a:r>
            <a:endParaRPr i="1" sz="1000">
              <a:latin typeface="Lato Light"/>
              <a:ea typeface="Lato Light"/>
              <a:cs typeface="Lato Light"/>
              <a:sym typeface="Lato Light"/>
            </a:endParaRPr>
          </a:p>
        </p:txBody>
      </p:sp>
      <p:pic>
        <p:nvPicPr>
          <p:cNvPr id="1078" name="Google Shape;1078;p137"/>
          <p:cNvPicPr preferRelativeResize="0"/>
          <p:nvPr/>
        </p:nvPicPr>
        <p:blipFill rotWithShape="1">
          <a:blip r:embed="rId3">
            <a:alphaModFix/>
          </a:blip>
          <a:srcRect b="0" l="4596" r="7173" t="0"/>
          <a:stretch/>
        </p:blipFill>
        <p:spPr>
          <a:xfrm>
            <a:off x="4572000" y="1381288"/>
            <a:ext cx="4335329" cy="305691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50"/>
              <a:t>B</a:t>
            </a:r>
            <a:r>
              <a:rPr b="1" lang="en-GB" sz="2550"/>
              <a:t>iogenic volatile organic compounds</a:t>
            </a:r>
            <a:endParaRPr b="1" sz="2550"/>
          </a:p>
        </p:txBody>
      </p:sp>
      <p:sp>
        <p:nvSpPr>
          <p:cNvPr id="1084" name="Google Shape;1084;p138"/>
          <p:cNvSpPr txBox="1"/>
          <p:nvPr>
            <p:ph idx="1" type="body"/>
          </p:nvPr>
        </p:nvSpPr>
        <p:spPr>
          <a:xfrm>
            <a:off x="464100" y="1381075"/>
            <a:ext cx="379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dk1"/>
                </a:solidFill>
                <a:latin typeface="Lato Light"/>
                <a:ea typeface="Lato Light"/>
                <a:cs typeface="Lato Light"/>
                <a:sym typeface="Lato Light"/>
              </a:rPr>
              <a:t>Forests </a:t>
            </a:r>
            <a:r>
              <a:rPr b="1" lang="en-GB">
                <a:solidFill>
                  <a:schemeClr val="dk1"/>
                </a:solidFill>
                <a:latin typeface="Lato"/>
                <a:ea typeface="Lato"/>
                <a:cs typeface="Lato"/>
                <a:sym typeface="Lato"/>
              </a:rPr>
              <a:t>release</a:t>
            </a:r>
            <a:r>
              <a:rPr lang="en-GB">
                <a:solidFill>
                  <a:schemeClr val="dk1"/>
                </a:solidFill>
                <a:latin typeface="Lato Light"/>
                <a:ea typeface="Lato Light"/>
                <a:cs typeface="Lato Light"/>
                <a:sym typeface="Lato Light"/>
              </a:rPr>
              <a:t> </a:t>
            </a:r>
            <a:r>
              <a:rPr b="1" lang="en-GB">
                <a:solidFill>
                  <a:schemeClr val="dk1"/>
                </a:solidFill>
                <a:latin typeface="Lato"/>
                <a:ea typeface="Lato"/>
                <a:cs typeface="Lato"/>
                <a:sym typeface="Lato"/>
              </a:rPr>
              <a:t>biogenic volatile organic compounds</a:t>
            </a:r>
            <a:r>
              <a:rPr lang="en-GB">
                <a:solidFill>
                  <a:schemeClr val="dk1"/>
                </a:solidFill>
                <a:latin typeface="Lato Light"/>
                <a:ea typeface="Lato Light"/>
                <a:cs typeface="Lato Light"/>
                <a:sym typeface="Lato Light"/>
              </a:rPr>
              <a:t> (BVOC), which have both positive and negative radiative forcing. In sum, lower BVOC emissions after deforestation result in warming.</a:t>
            </a:r>
            <a:endParaRPr>
              <a:solidFill>
                <a:srgbClr val="000000"/>
              </a:solidFill>
              <a:latin typeface="Lato Light"/>
              <a:ea typeface="Lato Light"/>
              <a:cs typeface="Lato Light"/>
              <a:sym typeface="Lato Light"/>
            </a:endParaRPr>
          </a:p>
        </p:txBody>
      </p:sp>
      <p:sp>
        <p:nvSpPr>
          <p:cNvPr id="1085" name="Google Shape;1085;p138"/>
          <p:cNvSpPr txBox="1"/>
          <p:nvPr/>
        </p:nvSpPr>
        <p:spPr>
          <a:xfrm>
            <a:off x="249450" y="4698225"/>
            <a:ext cx="80151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Wolosin &amp; Harris 2018, </a:t>
            </a:r>
            <a:r>
              <a:rPr i="1" lang="en-GB" sz="1000">
                <a:latin typeface="Lato Light"/>
                <a:ea typeface="Lato Light"/>
                <a:cs typeface="Lato Light"/>
                <a:sym typeface="Lato Light"/>
              </a:rPr>
              <a:t>World Resources Institute</a:t>
            </a:r>
            <a:endParaRPr i="1" sz="1000">
              <a:latin typeface="Lato Light"/>
              <a:ea typeface="Lato Light"/>
              <a:cs typeface="Lato Light"/>
              <a:sym typeface="Lato Light"/>
            </a:endParaRPr>
          </a:p>
        </p:txBody>
      </p:sp>
      <p:pic>
        <p:nvPicPr>
          <p:cNvPr id="1086" name="Google Shape;1086;p138"/>
          <p:cNvPicPr preferRelativeResize="0"/>
          <p:nvPr/>
        </p:nvPicPr>
        <p:blipFill rotWithShape="1">
          <a:blip r:embed="rId3">
            <a:alphaModFix/>
          </a:blip>
          <a:srcRect b="0" l="5256" r="7854" t="0"/>
          <a:stretch/>
        </p:blipFill>
        <p:spPr>
          <a:xfrm>
            <a:off x="4581900" y="1398725"/>
            <a:ext cx="4286175" cy="302697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50"/>
              <a:t>Non-radiative forcing</a:t>
            </a:r>
            <a:endParaRPr b="1" sz="2550"/>
          </a:p>
        </p:txBody>
      </p:sp>
      <p:sp>
        <p:nvSpPr>
          <p:cNvPr id="1092" name="Google Shape;1092;p139"/>
          <p:cNvSpPr txBox="1"/>
          <p:nvPr>
            <p:ph idx="1" type="body"/>
          </p:nvPr>
        </p:nvSpPr>
        <p:spPr>
          <a:xfrm>
            <a:off x="464100" y="1381075"/>
            <a:ext cx="839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Lato Light"/>
                <a:ea typeface="Lato Light"/>
                <a:cs typeface="Lato Light"/>
                <a:sym typeface="Lato Light"/>
              </a:rPr>
              <a:t>Forests drive movement of air, water, and heat</a:t>
            </a:r>
            <a:endParaRPr>
              <a:solidFill>
                <a:schemeClr val="dk1"/>
              </a:solidFill>
              <a:latin typeface="Lato Light"/>
              <a:ea typeface="Lato Light"/>
              <a:cs typeface="Lato Light"/>
              <a:sym typeface="Lato Light"/>
            </a:endParaRPr>
          </a:p>
          <a:p>
            <a:pPr indent="-330200" lvl="0" marL="457200" rtl="0" algn="l">
              <a:lnSpc>
                <a:spcPct val="115000"/>
              </a:lnSpc>
              <a:spcBef>
                <a:spcPts val="1600"/>
              </a:spcBef>
              <a:spcAft>
                <a:spcPts val="0"/>
              </a:spcAft>
              <a:buClr>
                <a:schemeClr val="dk1"/>
              </a:buClr>
              <a:buSzPts val="1600"/>
              <a:buFont typeface="Lato Light"/>
              <a:buChar char="●"/>
            </a:pPr>
            <a:r>
              <a:rPr lang="en-GB" sz="1600">
                <a:solidFill>
                  <a:schemeClr val="dk1"/>
                </a:solidFill>
                <a:latin typeface="Lato Light"/>
                <a:ea typeface="Lato Light"/>
                <a:cs typeface="Lato Light"/>
                <a:sym typeface="Lato Light"/>
              </a:rPr>
              <a:t>Accumulating water in roots and soil, humidifying the air causes surface cooling</a:t>
            </a:r>
            <a:endParaRPr sz="1600">
              <a:solidFill>
                <a:schemeClr val="dk1"/>
              </a:solidFill>
              <a:latin typeface="Lato Light"/>
              <a:ea typeface="Lato Light"/>
              <a:cs typeface="Lato Light"/>
              <a:sym typeface="Lato Light"/>
            </a:endParaRPr>
          </a:p>
          <a:p>
            <a:pPr indent="-330200" lvl="0" marL="457200" rtl="0" algn="l">
              <a:lnSpc>
                <a:spcPct val="115000"/>
              </a:lnSpc>
              <a:spcBef>
                <a:spcPts val="1000"/>
              </a:spcBef>
              <a:spcAft>
                <a:spcPts val="0"/>
              </a:spcAft>
              <a:buClr>
                <a:schemeClr val="dk1"/>
              </a:buClr>
              <a:buSzPts val="1600"/>
              <a:buFont typeface="Lato Light"/>
              <a:buChar char="●"/>
            </a:pPr>
            <a:r>
              <a:rPr lang="en-GB" sz="1600">
                <a:solidFill>
                  <a:schemeClr val="dk1"/>
                </a:solidFill>
                <a:latin typeface="Lato Light"/>
                <a:ea typeface="Lato Light"/>
                <a:cs typeface="Lato Light"/>
                <a:sym typeface="Lato Light"/>
              </a:rPr>
              <a:t>Transpiration can cause building clouds and rainfall</a:t>
            </a:r>
            <a:endParaRPr sz="1600">
              <a:solidFill>
                <a:schemeClr val="dk1"/>
              </a:solidFill>
              <a:latin typeface="Lato Light"/>
              <a:ea typeface="Lato Light"/>
              <a:cs typeface="Lato Light"/>
              <a:sym typeface="Lato Light"/>
            </a:endParaRPr>
          </a:p>
          <a:p>
            <a:pPr indent="-330200" lvl="0" marL="457200" rtl="0" algn="l">
              <a:lnSpc>
                <a:spcPct val="115000"/>
              </a:lnSpc>
              <a:spcBef>
                <a:spcPts val="1000"/>
              </a:spcBef>
              <a:spcAft>
                <a:spcPts val="0"/>
              </a:spcAft>
              <a:buClr>
                <a:schemeClr val="dk1"/>
              </a:buClr>
              <a:buSzPts val="1600"/>
              <a:buFont typeface="Lato Light"/>
              <a:buChar char="●"/>
            </a:pPr>
            <a:r>
              <a:rPr lang="en-GB" sz="1600">
                <a:solidFill>
                  <a:schemeClr val="dk1"/>
                </a:solidFill>
                <a:latin typeface="Lato Light"/>
                <a:ea typeface="Lato Light"/>
                <a:cs typeface="Lato Light"/>
                <a:sym typeface="Lato Light"/>
              </a:rPr>
              <a:t>Impact on the texture of the Earth’s surface, which influences how and where heat and water are distributed</a:t>
            </a:r>
            <a:endParaRPr sz="1600">
              <a:solidFill>
                <a:schemeClr val="dk1"/>
              </a:solidFill>
              <a:latin typeface="Lato Light"/>
              <a:ea typeface="Lato Light"/>
              <a:cs typeface="Lato Light"/>
              <a:sym typeface="Lato Light"/>
            </a:endParaRPr>
          </a:p>
          <a:p>
            <a:pPr indent="-330200" lvl="0" marL="457200" rtl="0" algn="l">
              <a:lnSpc>
                <a:spcPct val="115000"/>
              </a:lnSpc>
              <a:spcBef>
                <a:spcPts val="1000"/>
              </a:spcBef>
              <a:spcAft>
                <a:spcPts val="1000"/>
              </a:spcAft>
              <a:buClr>
                <a:schemeClr val="dk1"/>
              </a:buClr>
              <a:buSzPts val="1600"/>
              <a:buFont typeface="Lato Light"/>
              <a:buChar char="●"/>
            </a:pPr>
            <a:r>
              <a:rPr lang="en-GB" sz="1600">
                <a:solidFill>
                  <a:schemeClr val="dk1"/>
                </a:solidFill>
                <a:latin typeface="Lato Light"/>
                <a:ea typeface="Lato Light"/>
                <a:cs typeface="Lato Light"/>
                <a:sym typeface="Lato Light"/>
              </a:rPr>
              <a:t>Nonradiative forcing impacts of deforestation in the tropics show net local warming</a:t>
            </a:r>
            <a:endParaRPr sz="1600">
              <a:solidFill>
                <a:schemeClr val="dk1"/>
              </a:solidFill>
              <a:latin typeface="Lato Light"/>
              <a:ea typeface="Lato Light"/>
              <a:cs typeface="Lato Light"/>
              <a:sym typeface="Lato Light"/>
            </a:endParaRPr>
          </a:p>
        </p:txBody>
      </p:sp>
      <p:sp>
        <p:nvSpPr>
          <p:cNvPr id="1093" name="Google Shape;1093;p139"/>
          <p:cNvSpPr txBox="1"/>
          <p:nvPr/>
        </p:nvSpPr>
        <p:spPr>
          <a:xfrm>
            <a:off x="249450" y="4698225"/>
            <a:ext cx="80151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Wolosin &amp; Harris 2018, </a:t>
            </a:r>
            <a:r>
              <a:rPr i="1" lang="en-GB" sz="1000">
                <a:latin typeface="Lato Light"/>
                <a:ea typeface="Lato Light"/>
                <a:cs typeface="Lato Light"/>
                <a:sym typeface="Lato Light"/>
              </a:rPr>
              <a:t>World Resources Institute</a:t>
            </a:r>
            <a:endParaRPr i="1" sz="1000">
              <a:latin typeface="Lato Light"/>
              <a:ea typeface="Lato Light"/>
              <a:cs typeface="Lato Light"/>
              <a:sym typeface="Lato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50"/>
              <a:t>Land use change impact</a:t>
            </a:r>
            <a:endParaRPr b="1" sz="2550"/>
          </a:p>
        </p:txBody>
      </p:sp>
      <p:sp>
        <p:nvSpPr>
          <p:cNvPr id="1099" name="Google Shape;1099;p140"/>
          <p:cNvSpPr txBox="1"/>
          <p:nvPr>
            <p:ph idx="1" type="body"/>
          </p:nvPr>
        </p:nvSpPr>
        <p:spPr>
          <a:xfrm>
            <a:off x="5729150" y="1974125"/>
            <a:ext cx="30525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1400">
                <a:solidFill>
                  <a:srgbClr val="000000"/>
                </a:solidFill>
                <a:latin typeface="Lato Light"/>
                <a:ea typeface="Lato Light"/>
                <a:cs typeface="Lato Light"/>
                <a:sym typeface="Lato Light"/>
              </a:rPr>
              <a:t>CO2  emissions from fossil fuels far exceed those from land use change</a:t>
            </a:r>
            <a:endParaRPr sz="1400">
              <a:solidFill>
                <a:srgbClr val="000000"/>
              </a:solidFill>
              <a:latin typeface="Lato Light"/>
              <a:ea typeface="Lato Light"/>
              <a:cs typeface="Lato Light"/>
              <a:sym typeface="Lato Light"/>
            </a:endParaRPr>
          </a:p>
        </p:txBody>
      </p:sp>
      <p:grpSp>
        <p:nvGrpSpPr>
          <p:cNvPr id="1100" name="Google Shape;1100;p140"/>
          <p:cNvGrpSpPr/>
          <p:nvPr/>
        </p:nvGrpSpPr>
        <p:grpSpPr>
          <a:xfrm>
            <a:off x="284174" y="1170125"/>
            <a:ext cx="5333550" cy="2375312"/>
            <a:chOff x="284174" y="1017725"/>
            <a:chExt cx="5333550" cy="2375312"/>
          </a:xfrm>
        </p:grpSpPr>
        <p:pic>
          <p:nvPicPr>
            <p:cNvPr descr="CO2_partition.png" id="1101" name="Google Shape;1101;p140"/>
            <p:cNvPicPr preferRelativeResize="0"/>
            <p:nvPr/>
          </p:nvPicPr>
          <p:blipFill rotWithShape="1">
            <a:blip r:embed="rId3">
              <a:alphaModFix/>
            </a:blip>
            <a:srcRect b="6848" l="0" r="22468" t="14256"/>
            <a:stretch/>
          </p:blipFill>
          <p:spPr>
            <a:xfrm>
              <a:off x="284174" y="1216637"/>
              <a:ext cx="5333550" cy="2176399"/>
            </a:xfrm>
            <a:prstGeom prst="rect">
              <a:avLst/>
            </a:prstGeom>
            <a:noFill/>
            <a:ln>
              <a:noFill/>
            </a:ln>
          </p:spPr>
        </p:pic>
        <p:sp>
          <p:nvSpPr>
            <p:cNvPr id="1102" name="Google Shape;1102;p140"/>
            <p:cNvSpPr txBox="1"/>
            <p:nvPr/>
          </p:nvSpPr>
          <p:spPr>
            <a:xfrm>
              <a:off x="685800" y="1017725"/>
              <a:ext cx="1185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sz="1000">
                  <a:solidFill>
                    <a:schemeClr val="dk1"/>
                  </a:solidFill>
                  <a:latin typeface="Lato Light"/>
                  <a:ea typeface="Lato Light"/>
                  <a:cs typeface="Lato Light"/>
                  <a:sym typeface="Lato Light"/>
                </a:rPr>
                <a:t>IPCC WG1 2013</a:t>
              </a:r>
              <a:endParaRPr sz="1000">
                <a:latin typeface="Lato Light"/>
                <a:ea typeface="Lato Light"/>
                <a:cs typeface="Lato Light"/>
                <a:sym typeface="Lato Light"/>
              </a:endParaRPr>
            </a:p>
          </p:txBody>
        </p:sp>
      </p:grpSp>
      <p:grpSp>
        <p:nvGrpSpPr>
          <p:cNvPr id="1103" name="Google Shape;1103;p140"/>
          <p:cNvGrpSpPr/>
          <p:nvPr/>
        </p:nvGrpSpPr>
        <p:grpSpPr>
          <a:xfrm>
            <a:off x="777825" y="3716025"/>
            <a:ext cx="8133219" cy="1158000"/>
            <a:chOff x="924959" y="3995433"/>
            <a:chExt cx="7485017" cy="1158000"/>
          </a:xfrm>
        </p:grpSpPr>
        <p:sp>
          <p:nvSpPr>
            <p:cNvPr id="1104" name="Google Shape;1104;p140"/>
            <p:cNvSpPr/>
            <p:nvPr/>
          </p:nvSpPr>
          <p:spPr>
            <a:xfrm>
              <a:off x="1205467" y="3995433"/>
              <a:ext cx="6996000" cy="11580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0"/>
            <p:cNvSpPr txBox="1"/>
            <p:nvPr/>
          </p:nvSpPr>
          <p:spPr>
            <a:xfrm>
              <a:off x="924959" y="4301608"/>
              <a:ext cx="2327700" cy="57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Lato"/>
                <a:buNone/>
              </a:pPr>
              <a:r>
                <a:rPr lang="en-GB" sz="1800">
                  <a:latin typeface="Lato Light"/>
                  <a:ea typeface="Lato Light"/>
                  <a:cs typeface="Lato Light"/>
                  <a:sym typeface="Lato Light"/>
                </a:rPr>
                <a:t>Land use change emissions</a:t>
              </a:r>
              <a:endParaRPr b="1" sz="1800"/>
            </a:p>
          </p:txBody>
        </p:sp>
        <p:sp>
          <p:nvSpPr>
            <p:cNvPr id="1106" name="Google Shape;1106;p140"/>
            <p:cNvSpPr/>
            <p:nvPr/>
          </p:nvSpPr>
          <p:spPr>
            <a:xfrm>
              <a:off x="3089988" y="4436085"/>
              <a:ext cx="668400" cy="217200"/>
            </a:xfrm>
            <a:prstGeom prst="leftRightArrow">
              <a:avLst>
                <a:gd fmla="val 50000" name="adj1"/>
                <a:gd fmla="val 50000" name="adj2"/>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0"/>
            <p:cNvSpPr txBox="1"/>
            <p:nvPr/>
          </p:nvSpPr>
          <p:spPr>
            <a:xfrm>
              <a:off x="3597975" y="4109158"/>
              <a:ext cx="4812000" cy="950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GB" sz="1800">
                  <a:solidFill>
                    <a:schemeClr val="dk1"/>
                  </a:solidFill>
                  <a:latin typeface="Lato Light"/>
                  <a:ea typeface="Lato Light"/>
                  <a:cs typeface="Lato Light"/>
                  <a:sym typeface="Lato Light"/>
                </a:rPr>
                <a:t>Deforestation/wetlands drainage emissions </a:t>
              </a:r>
              <a:endParaRPr sz="1800">
                <a:solidFill>
                  <a:schemeClr val="dk1"/>
                </a:solidFill>
                <a:latin typeface="Lato Light"/>
                <a:ea typeface="Lato Light"/>
                <a:cs typeface="Lato Light"/>
                <a:sym typeface="Lato Light"/>
              </a:endParaRPr>
            </a:p>
            <a:p>
              <a:pPr indent="0" lvl="0" marL="0" rtl="0" algn="ctr">
                <a:lnSpc>
                  <a:spcPct val="100000"/>
                </a:lnSpc>
                <a:spcBef>
                  <a:spcPts val="0"/>
                </a:spcBef>
                <a:spcAft>
                  <a:spcPts val="0"/>
                </a:spcAft>
                <a:buClr>
                  <a:schemeClr val="dk1"/>
                </a:buClr>
                <a:buSzPts val="1100"/>
                <a:buFont typeface="Arial"/>
                <a:buNone/>
              </a:pPr>
              <a:r>
                <a:rPr lang="en-GB" sz="1800">
                  <a:solidFill>
                    <a:schemeClr val="dk1"/>
                  </a:solidFill>
                  <a:latin typeface="Lato Light"/>
                  <a:ea typeface="Lato Light"/>
                  <a:cs typeface="Lato Light"/>
                  <a:sym typeface="Lato Light"/>
                </a:rPr>
                <a:t>MINUS </a:t>
              </a:r>
              <a:endParaRPr sz="1800">
                <a:solidFill>
                  <a:schemeClr val="dk1"/>
                </a:solidFill>
                <a:latin typeface="Lato Light"/>
                <a:ea typeface="Lato Light"/>
                <a:cs typeface="Lato Light"/>
                <a:sym typeface="Lato Light"/>
              </a:endParaRPr>
            </a:p>
            <a:p>
              <a:pPr indent="0" lvl="0" marL="0" rtl="0" algn="ctr">
                <a:lnSpc>
                  <a:spcPct val="100000"/>
                </a:lnSpc>
                <a:spcBef>
                  <a:spcPts val="0"/>
                </a:spcBef>
                <a:spcAft>
                  <a:spcPts val="0"/>
                </a:spcAft>
                <a:buClr>
                  <a:schemeClr val="dk1"/>
                </a:buClr>
                <a:buSzPts val="1100"/>
                <a:buFont typeface="Arial"/>
                <a:buNone/>
              </a:pPr>
              <a:r>
                <a:rPr lang="en-GB" sz="1800">
                  <a:solidFill>
                    <a:schemeClr val="dk1"/>
                  </a:solidFill>
                  <a:latin typeface="Lato Light"/>
                  <a:ea typeface="Lato Light"/>
                  <a:cs typeface="Lato Light"/>
                  <a:sym typeface="Lato Light"/>
                </a:rPr>
                <a:t>Carbon sequestration by forests and wetlands</a:t>
              </a:r>
              <a:endParaRPr sz="1800">
                <a:latin typeface="Lato Light"/>
                <a:ea typeface="Lato Light"/>
                <a:cs typeface="Lato Light"/>
                <a:sym typeface="Lato Light"/>
              </a:endParaRPr>
            </a:p>
          </p:txBody>
        </p:sp>
      </p:grpSp>
      <p:sp>
        <p:nvSpPr>
          <p:cNvPr id="1108" name="Google Shape;1108;p140"/>
          <p:cNvSpPr txBox="1"/>
          <p:nvPr>
            <p:ph idx="1" type="body"/>
          </p:nvPr>
        </p:nvSpPr>
        <p:spPr>
          <a:xfrm>
            <a:off x="181587" y="4040425"/>
            <a:ext cx="1125600" cy="44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solidFill>
                  <a:srgbClr val="CC0000"/>
                </a:solidFill>
                <a:latin typeface="Lato"/>
                <a:ea typeface="Lato"/>
                <a:cs typeface="Lato"/>
                <a:sym typeface="Lato"/>
              </a:rPr>
              <a:t>But:</a:t>
            </a:r>
            <a:endParaRPr>
              <a:solidFill>
                <a:srgbClr val="CC0000"/>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12" name="Shape 1112"/>
        <p:cNvGrpSpPr/>
        <p:nvPr/>
      </p:nvGrpSpPr>
      <p:grpSpPr>
        <a:xfrm>
          <a:off x="0" y="0"/>
          <a:ext cx="0" cy="0"/>
          <a:chOff x="0" y="0"/>
          <a:chExt cx="0" cy="0"/>
        </a:xfrm>
      </p:grpSpPr>
      <p:sp>
        <p:nvSpPr>
          <p:cNvPr id="1113" name="Google Shape;1113;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50"/>
              <a:t>Mitigation potentials by 2030 to limit warming below </a:t>
            </a:r>
            <a:r>
              <a:rPr b="1" lang="en-GB" sz="2550"/>
              <a:t>2°C</a:t>
            </a:r>
            <a:endParaRPr b="1" sz="2550"/>
          </a:p>
        </p:txBody>
      </p:sp>
      <p:pic>
        <p:nvPicPr>
          <p:cNvPr id="1114" name="Google Shape;1114;p141"/>
          <p:cNvPicPr preferRelativeResize="0"/>
          <p:nvPr/>
        </p:nvPicPr>
        <p:blipFill rotWithShape="1">
          <a:blip r:embed="rId3">
            <a:alphaModFix/>
          </a:blip>
          <a:srcRect b="0" l="0" r="10321" t="0"/>
          <a:stretch/>
        </p:blipFill>
        <p:spPr>
          <a:xfrm>
            <a:off x="2274075" y="1206200"/>
            <a:ext cx="6368525" cy="3480100"/>
          </a:xfrm>
          <a:prstGeom prst="rect">
            <a:avLst/>
          </a:prstGeom>
          <a:noFill/>
          <a:ln>
            <a:noFill/>
          </a:ln>
        </p:spPr>
      </p:pic>
      <p:sp>
        <p:nvSpPr>
          <p:cNvPr id="1115" name="Google Shape;1115;p141"/>
          <p:cNvSpPr txBox="1"/>
          <p:nvPr/>
        </p:nvSpPr>
        <p:spPr>
          <a:xfrm>
            <a:off x="249450" y="4698225"/>
            <a:ext cx="80151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Wolosin &amp; Harris 2018, </a:t>
            </a:r>
            <a:r>
              <a:rPr i="1" lang="en-GB" sz="1000">
                <a:latin typeface="Lato Light"/>
                <a:ea typeface="Lato Light"/>
                <a:cs typeface="Lato Light"/>
                <a:sym typeface="Lato Light"/>
              </a:rPr>
              <a:t>World Resources Institute</a:t>
            </a:r>
            <a:endParaRPr i="1" sz="1000">
              <a:latin typeface="Lato Light"/>
              <a:ea typeface="Lato Light"/>
              <a:cs typeface="Lato Light"/>
              <a:sym typeface="Lato Light"/>
            </a:endParaRPr>
          </a:p>
        </p:txBody>
      </p:sp>
      <p:sp>
        <p:nvSpPr>
          <p:cNvPr id="1116" name="Google Shape;1116;p141"/>
          <p:cNvSpPr txBox="1"/>
          <p:nvPr>
            <p:ph idx="1" type="body"/>
          </p:nvPr>
        </p:nvSpPr>
        <p:spPr>
          <a:xfrm>
            <a:off x="426225" y="1881825"/>
            <a:ext cx="2401500" cy="69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000000"/>
                </a:solidFill>
                <a:latin typeface="Lato Light"/>
                <a:ea typeface="Lato Light"/>
                <a:cs typeface="Lato Light"/>
                <a:sym typeface="Lato Light"/>
              </a:rPr>
              <a:t>Land sector can offer </a:t>
            </a:r>
            <a:r>
              <a:rPr b="1" lang="en-GB" sz="1400">
                <a:solidFill>
                  <a:srgbClr val="000000"/>
                </a:solidFill>
                <a:latin typeface="Lato"/>
                <a:ea typeface="Lato"/>
                <a:cs typeface="Lato"/>
                <a:sym typeface="Lato"/>
              </a:rPr>
              <a:t>37%</a:t>
            </a:r>
            <a:r>
              <a:rPr lang="en-GB" sz="1400">
                <a:solidFill>
                  <a:srgbClr val="000000"/>
                </a:solidFill>
                <a:latin typeface="Lato Light"/>
                <a:ea typeface="Lato Light"/>
                <a:cs typeface="Lato Light"/>
                <a:sym typeface="Lato Light"/>
              </a:rPr>
              <a:t> of the solution</a:t>
            </a:r>
            <a:endParaRPr sz="1400">
              <a:solidFill>
                <a:srgbClr val="000000"/>
              </a:solidFill>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2" name="Shape 382"/>
        <p:cNvGrpSpPr/>
        <p:nvPr/>
      </p:nvGrpSpPr>
      <p:grpSpPr>
        <a:xfrm>
          <a:off x="0" y="0"/>
          <a:ext cx="0" cy="0"/>
          <a:chOff x="0" y="0"/>
          <a:chExt cx="0" cy="0"/>
        </a:xfrm>
      </p:grpSpPr>
      <p:sp>
        <p:nvSpPr>
          <p:cNvPr id="383" name="Google Shape;383;p79"/>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do we observe climate change?</a:t>
            </a:r>
            <a:endParaRPr/>
          </a:p>
        </p:txBody>
      </p:sp>
      <p:sp>
        <p:nvSpPr>
          <p:cNvPr id="384" name="Google Shape;384;p79"/>
          <p:cNvSpPr txBox="1"/>
          <p:nvPr/>
        </p:nvSpPr>
        <p:spPr>
          <a:xfrm>
            <a:off x="2286947" y="4324337"/>
            <a:ext cx="4780312" cy="26670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Lato"/>
              <a:buNone/>
            </a:pPr>
            <a:r>
              <a:rPr i="0" lang="en-GB" sz="1700" u="none" cap="none" strike="noStrike">
                <a:solidFill>
                  <a:srgbClr val="000000"/>
                </a:solidFill>
                <a:latin typeface="Lato"/>
                <a:ea typeface="Lato"/>
                <a:cs typeface="Lato"/>
                <a:sym typeface="Lato"/>
              </a:rPr>
              <a:t>Land surface air </a:t>
            </a:r>
            <a:r>
              <a:rPr b="1" i="0" lang="en-GB" sz="1700" u="none" cap="none" strike="noStrike">
                <a:solidFill>
                  <a:srgbClr val="000000"/>
                </a:solidFill>
                <a:latin typeface="Lato"/>
                <a:ea typeface="Lato"/>
                <a:cs typeface="Lato"/>
                <a:sym typeface="Lato"/>
              </a:rPr>
              <a:t>temperature anomaly</a:t>
            </a:r>
            <a:r>
              <a:rPr i="0" lang="en-GB" sz="1700" u="none" cap="none" strike="noStrike">
                <a:solidFill>
                  <a:srgbClr val="000000"/>
                </a:solidFill>
                <a:latin typeface="Lato"/>
                <a:ea typeface="Lato"/>
                <a:cs typeface="Lato"/>
                <a:sym typeface="Lato"/>
              </a:rPr>
              <a:t> (°C) by year</a:t>
            </a:r>
            <a:endParaRPr>
              <a:latin typeface="Lato"/>
              <a:ea typeface="Lato"/>
              <a:cs typeface="Lato"/>
              <a:sym typeface="Lato"/>
            </a:endParaRPr>
          </a:p>
        </p:txBody>
      </p:sp>
      <p:sp>
        <p:nvSpPr>
          <p:cNvPr id="385" name="Google Shape;385;p79"/>
          <p:cNvSpPr txBox="1"/>
          <p:nvPr/>
        </p:nvSpPr>
        <p:spPr>
          <a:xfrm>
            <a:off x="6841983" y="4797052"/>
            <a:ext cx="2226791" cy="220951"/>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grpSp>
        <p:nvGrpSpPr>
          <p:cNvPr id="386" name="Google Shape;386;p79"/>
          <p:cNvGrpSpPr/>
          <p:nvPr/>
        </p:nvGrpSpPr>
        <p:grpSpPr>
          <a:xfrm>
            <a:off x="327770" y="1465977"/>
            <a:ext cx="7857971" cy="2728550"/>
            <a:chOff x="0" y="0"/>
            <a:chExt cx="7857970" cy="2728548"/>
          </a:xfrm>
        </p:grpSpPr>
        <p:grpSp>
          <p:nvGrpSpPr>
            <p:cNvPr id="387" name="Google Shape;387;p79"/>
            <p:cNvGrpSpPr/>
            <p:nvPr/>
          </p:nvGrpSpPr>
          <p:grpSpPr>
            <a:xfrm>
              <a:off x="468565" y="0"/>
              <a:ext cx="7389405" cy="2400229"/>
              <a:chOff x="0" y="0"/>
              <a:chExt cx="7389403" cy="2400228"/>
            </a:xfrm>
          </p:grpSpPr>
          <p:pic>
            <p:nvPicPr>
              <p:cNvPr descr="Google Shape;146;p20" id="388" name="Google Shape;388;p79"/>
              <p:cNvPicPr preferRelativeResize="0"/>
              <p:nvPr/>
            </p:nvPicPr>
            <p:blipFill rotWithShape="1">
              <a:blip r:embed="rId3">
                <a:alphaModFix/>
              </a:blip>
              <a:srcRect b="79251" l="4619" r="33119" t="0"/>
              <a:stretch/>
            </p:blipFill>
            <p:spPr>
              <a:xfrm>
                <a:off x="0" y="0"/>
                <a:ext cx="7389403" cy="2400228"/>
              </a:xfrm>
              <a:prstGeom prst="rect">
                <a:avLst/>
              </a:prstGeom>
              <a:noFill/>
              <a:ln>
                <a:noFill/>
              </a:ln>
            </p:spPr>
          </p:pic>
          <p:sp>
            <p:nvSpPr>
              <p:cNvPr id="389" name="Google Shape;389;p79"/>
              <p:cNvSpPr/>
              <p:nvPr/>
            </p:nvSpPr>
            <p:spPr>
              <a:xfrm>
                <a:off x="604410" y="236658"/>
                <a:ext cx="3694590" cy="38291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Google Shape;390;p79"/>
            <p:cNvGrpSpPr/>
            <p:nvPr/>
          </p:nvGrpSpPr>
          <p:grpSpPr>
            <a:xfrm>
              <a:off x="0" y="807989"/>
              <a:ext cx="7767663" cy="1920559"/>
              <a:chOff x="114300" y="758879"/>
              <a:chExt cx="7767662" cy="1920557"/>
            </a:xfrm>
          </p:grpSpPr>
          <p:pic>
            <p:nvPicPr>
              <p:cNvPr descr="Google Shape;148;p20" id="391" name="Google Shape;391;p79"/>
              <p:cNvPicPr preferRelativeResize="0"/>
              <p:nvPr/>
            </p:nvPicPr>
            <p:blipFill rotWithShape="1">
              <a:blip r:embed="rId3">
                <a:alphaModFix/>
              </a:blip>
              <a:srcRect b="2741" l="0" r="33613" t="94032"/>
              <a:stretch/>
            </p:blipFill>
            <p:spPr>
              <a:xfrm>
                <a:off x="114300" y="2311662"/>
                <a:ext cx="7767662" cy="367774"/>
              </a:xfrm>
              <a:prstGeom prst="rect">
                <a:avLst/>
              </a:prstGeom>
              <a:noFill/>
              <a:ln>
                <a:noFill/>
              </a:ln>
            </p:spPr>
          </p:pic>
          <p:sp>
            <p:nvSpPr>
              <p:cNvPr id="392" name="Google Shape;392;p79"/>
              <p:cNvSpPr/>
              <p:nvPr/>
            </p:nvSpPr>
            <p:spPr>
              <a:xfrm>
                <a:off x="1096210" y="758879"/>
                <a:ext cx="3559087" cy="432755"/>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Google Shape;1121;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50"/>
              <a:t>Land sector can offer 37% of CO2 mitigation by 2030</a:t>
            </a:r>
            <a:endParaRPr b="1" sz="2550"/>
          </a:p>
        </p:txBody>
      </p:sp>
      <p:sp>
        <p:nvSpPr>
          <p:cNvPr id="1122" name="Google Shape;1122;p142"/>
          <p:cNvSpPr txBox="1"/>
          <p:nvPr/>
        </p:nvSpPr>
        <p:spPr>
          <a:xfrm>
            <a:off x="4896725" y="4774425"/>
            <a:ext cx="39687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Griscom et al. 2017; Wolosin &amp; Harris 2018, </a:t>
            </a:r>
            <a:r>
              <a:rPr i="1" lang="en-GB" sz="1000">
                <a:latin typeface="Lato Light"/>
                <a:ea typeface="Lato Light"/>
                <a:cs typeface="Lato Light"/>
                <a:sym typeface="Lato Light"/>
              </a:rPr>
              <a:t>World Resources Institute</a:t>
            </a:r>
            <a:endParaRPr i="1" sz="1000">
              <a:latin typeface="Lato Light"/>
              <a:ea typeface="Lato Light"/>
              <a:cs typeface="Lato Light"/>
              <a:sym typeface="Lato Light"/>
            </a:endParaRPr>
          </a:p>
        </p:txBody>
      </p:sp>
      <p:pic>
        <p:nvPicPr>
          <p:cNvPr id="1123" name="Google Shape;1123;p142"/>
          <p:cNvPicPr preferRelativeResize="0"/>
          <p:nvPr/>
        </p:nvPicPr>
        <p:blipFill rotWithShape="1">
          <a:blip r:embed="rId3">
            <a:alphaModFix/>
          </a:blip>
          <a:srcRect b="0" l="0" r="9272" t="0"/>
          <a:stretch/>
        </p:blipFill>
        <p:spPr>
          <a:xfrm>
            <a:off x="1307575" y="1090275"/>
            <a:ext cx="6354851" cy="3042300"/>
          </a:xfrm>
          <a:prstGeom prst="rect">
            <a:avLst/>
          </a:prstGeom>
          <a:noFill/>
          <a:ln>
            <a:noFill/>
          </a:ln>
        </p:spPr>
      </p:pic>
      <p:sp>
        <p:nvSpPr>
          <p:cNvPr id="1124" name="Google Shape;1124;p142"/>
          <p:cNvSpPr txBox="1"/>
          <p:nvPr/>
        </p:nvSpPr>
        <p:spPr>
          <a:xfrm>
            <a:off x="419525" y="4200025"/>
            <a:ext cx="88203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Light"/>
                <a:ea typeface="Lato Light"/>
                <a:cs typeface="Lato Light"/>
                <a:sym typeface="Lato Light"/>
              </a:rPr>
              <a:t>Conservation, restoration, and improved management of </a:t>
            </a:r>
            <a:r>
              <a:rPr b="1" lang="en-GB">
                <a:latin typeface="Lato"/>
                <a:ea typeface="Lato"/>
                <a:cs typeface="Lato"/>
                <a:sym typeface="Lato"/>
              </a:rPr>
              <a:t>tropical </a:t>
            </a:r>
            <a:r>
              <a:rPr lang="en-GB">
                <a:latin typeface="Lato Light"/>
                <a:ea typeface="Lato Light"/>
                <a:cs typeface="Lato Light"/>
                <a:sym typeface="Lato Light"/>
              </a:rPr>
              <a:t>forests, mangroves, and peatlands -</a:t>
            </a:r>
            <a:endParaRPr>
              <a:latin typeface="Lato Light"/>
              <a:ea typeface="Lato Light"/>
              <a:cs typeface="Lato Light"/>
              <a:sym typeface="Lato Light"/>
            </a:endParaRPr>
          </a:p>
          <a:p>
            <a:pPr indent="0" lvl="0" marL="0" rtl="0" algn="l">
              <a:spcBef>
                <a:spcPts val="0"/>
              </a:spcBef>
              <a:spcAft>
                <a:spcPts val="0"/>
              </a:spcAft>
              <a:buNone/>
            </a:pPr>
            <a:r>
              <a:rPr b="1" lang="en-GB">
                <a:latin typeface="Lato"/>
                <a:ea typeface="Lato"/>
                <a:cs typeface="Lato"/>
                <a:sym typeface="Lato"/>
              </a:rPr>
              <a:t>23%</a:t>
            </a:r>
            <a:r>
              <a:rPr lang="en-GB">
                <a:latin typeface="Lato Light"/>
                <a:ea typeface="Lato Light"/>
                <a:cs typeface="Lato Light"/>
                <a:sym typeface="Lato Light"/>
              </a:rPr>
              <a:t> of total mitigation till 2030.</a:t>
            </a:r>
            <a:endParaRPr>
              <a:latin typeface="Lato Light"/>
              <a:ea typeface="Lato Light"/>
              <a:cs typeface="Lato Light"/>
              <a:sym typeface="Lato Light"/>
            </a:endParaRPr>
          </a:p>
        </p:txBody>
      </p:sp>
      <p:sp>
        <p:nvSpPr>
          <p:cNvPr id="1125" name="Google Shape;1125;p142"/>
          <p:cNvSpPr txBox="1"/>
          <p:nvPr/>
        </p:nvSpPr>
        <p:spPr>
          <a:xfrm>
            <a:off x="7662425" y="2059225"/>
            <a:ext cx="1265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999999"/>
                </a:solidFill>
                <a:latin typeface="Lato"/>
                <a:ea typeface="Lato"/>
                <a:cs typeface="Lato"/>
                <a:sym typeface="Lato"/>
              </a:rPr>
              <a:t>Fossil fuel mitigation</a:t>
            </a:r>
            <a:endParaRPr b="1">
              <a:solidFill>
                <a:srgbClr val="999999"/>
              </a:solidFill>
              <a:latin typeface="Lato"/>
              <a:ea typeface="Lato"/>
              <a:cs typeface="Lato"/>
              <a:sym typeface="Lato"/>
            </a:endParaRPr>
          </a:p>
        </p:txBody>
      </p:sp>
      <p:sp>
        <p:nvSpPr>
          <p:cNvPr id="1126" name="Google Shape;1126;p142"/>
          <p:cNvSpPr txBox="1"/>
          <p:nvPr/>
        </p:nvSpPr>
        <p:spPr>
          <a:xfrm>
            <a:off x="7662425" y="3507025"/>
            <a:ext cx="12654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93C47D"/>
                </a:solidFill>
                <a:latin typeface="Lato"/>
                <a:ea typeface="Lato"/>
                <a:cs typeface="Lato"/>
                <a:sym typeface="Lato"/>
              </a:rPr>
              <a:t>Land sector mitigation</a:t>
            </a:r>
            <a:endParaRPr b="1">
              <a:solidFill>
                <a:srgbClr val="93C47D"/>
              </a:solidFill>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50"/>
              <a:t>CO2 emissions caused by tropical deforestation</a:t>
            </a:r>
            <a:endParaRPr b="1" sz="2550"/>
          </a:p>
        </p:txBody>
      </p:sp>
      <p:pic>
        <p:nvPicPr>
          <p:cNvPr id="1132" name="Google Shape;1132;p143"/>
          <p:cNvPicPr preferRelativeResize="0"/>
          <p:nvPr/>
        </p:nvPicPr>
        <p:blipFill rotWithShape="1">
          <a:blip r:embed="rId3">
            <a:alphaModFix/>
          </a:blip>
          <a:srcRect b="16694" l="0" r="0" t="7936"/>
          <a:stretch/>
        </p:blipFill>
        <p:spPr>
          <a:xfrm>
            <a:off x="4267200" y="1473400"/>
            <a:ext cx="4662875" cy="2879825"/>
          </a:xfrm>
          <a:prstGeom prst="rect">
            <a:avLst/>
          </a:prstGeom>
          <a:noFill/>
          <a:ln>
            <a:noFill/>
          </a:ln>
        </p:spPr>
      </p:pic>
      <p:pic>
        <p:nvPicPr>
          <p:cNvPr id="1133" name="Google Shape;1133;p143"/>
          <p:cNvPicPr preferRelativeResize="0"/>
          <p:nvPr/>
        </p:nvPicPr>
        <p:blipFill rotWithShape="1">
          <a:blip r:embed="rId4">
            <a:alphaModFix/>
          </a:blip>
          <a:srcRect b="14405" l="0" r="0" t="0"/>
          <a:stretch/>
        </p:blipFill>
        <p:spPr>
          <a:xfrm>
            <a:off x="368875" y="1591323"/>
            <a:ext cx="3947725" cy="2263025"/>
          </a:xfrm>
          <a:prstGeom prst="rect">
            <a:avLst/>
          </a:prstGeom>
          <a:noFill/>
          <a:ln>
            <a:noFill/>
          </a:ln>
        </p:spPr>
      </p:pic>
      <p:sp>
        <p:nvSpPr>
          <p:cNvPr id="1134" name="Google Shape;1134;p143"/>
          <p:cNvSpPr txBox="1"/>
          <p:nvPr/>
        </p:nvSpPr>
        <p:spPr>
          <a:xfrm>
            <a:off x="249450" y="4673425"/>
            <a:ext cx="80151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Gibbs et al. 2018</a:t>
            </a:r>
            <a:endParaRPr sz="1000">
              <a:latin typeface="Lato Light"/>
              <a:ea typeface="Lato Light"/>
              <a:cs typeface="Lato Light"/>
              <a:sym typeface="Lato Light"/>
            </a:endParaRPr>
          </a:p>
          <a:p>
            <a:pPr indent="0" lvl="0" marL="0" rtl="0" algn="l">
              <a:spcBef>
                <a:spcPts val="0"/>
              </a:spcBef>
              <a:spcAft>
                <a:spcPts val="0"/>
              </a:spcAft>
              <a:buNone/>
            </a:pPr>
            <a:r>
              <a:rPr lang="en-GB" sz="1000">
                <a:solidFill>
                  <a:schemeClr val="dk1"/>
                </a:solidFill>
                <a:latin typeface="Lato Light"/>
                <a:ea typeface="Lato Light"/>
                <a:cs typeface="Lato Light"/>
                <a:sym typeface="Lato Light"/>
              </a:rPr>
              <a:t>Fritts 2018</a:t>
            </a:r>
            <a:r>
              <a:rPr i="1" lang="en-GB" sz="1000">
                <a:solidFill>
                  <a:schemeClr val="dk1"/>
                </a:solidFill>
                <a:latin typeface="Lato Light"/>
                <a:ea typeface="Lato Light"/>
                <a:cs typeface="Lato Light"/>
                <a:sym typeface="Lato Light"/>
              </a:rPr>
              <a:t>, World Resources Institute, </a:t>
            </a:r>
            <a:r>
              <a:rPr lang="en-GB" sz="1000">
                <a:solidFill>
                  <a:schemeClr val="dk1"/>
                </a:solidFill>
                <a:latin typeface="Lato Light"/>
                <a:ea typeface="Lato Light"/>
                <a:cs typeface="Lato Light"/>
                <a:sym typeface="Lato Light"/>
              </a:rPr>
              <a:t>https://www.wri.org/blog/2018/10/numbers-value-tropical-forests-climate-change-equation</a:t>
            </a:r>
            <a:endParaRPr sz="1000">
              <a:solidFill>
                <a:schemeClr val="dk1"/>
              </a:solidFill>
              <a:latin typeface="Lato Light"/>
              <a:ea typeface="Lato Light"/>
              <a:cs typeface="Lato Light"/>
              <a:sym typeface="Lato Light"/>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550"/>
              <a:t>Causes of deforestation</a:t>
            </a:r>
            <a:endParaRPr b="1" sz="2550"/>
          </a:p>
        </p:txBody>
      </p:sp>
      <p:pic>
        <p:nvPicPr>
          <p:cNvPr id="1140" name="Google Shape;1140;p144"/>
          <p:cNvPicPr preferRelativeResize="0"/>
          <p:nvPr/>
        </p:nvPicPr>
        <p:blipFill rotWithShape="1">
          <a:blip r:embed="rId3">
            <a:alphaModFix/>
          </a:blip>
          <a:srcRect b="75324" l="0" r="0" t="10478"/>
          <a:stretch/>
        </p:blipFill>
        <p:spPr>
          <a:xfrm>
            <a:off x="5906675" y="1251650"/>
            <a:ext cx="3230424" cy="1205501"/>
          </a:xfrm>
          <a:prstGeom prst="rect">
            <a:avLst/>
          </a:prstGeom>
          <a:noFill/>
          <a:ln>
            <a:noFill/>
          </a:ln>
        </p:spPr>
      </p:pic>
      <p:pic>
        <p:nvPicPr>
          <p:cNvPr id="1141" name="Google Shape;1141;p144"/>
          <p:cNvPicPr preferRelativeResize="0"/>
          <p:nvPr/>
        </p:nvPicPr>
        <p:blipFill rotWithShape="1">
          <a:blip r:embed="rId4">
            <a:alphaModFix/>
          </a:blip>
          <a:srcRect b="47815" l="6129" r="0" t="25065"/>
          <a:stretch/>
        </p:blipFill>
        <p:spPr>
          <a:xfrm>
            <a:off x="200025" y="2077275"/>
            <a:ext cx="2879825" cy="2186800"/>
          </a:xfrm>
          <a:prstGeom prst="rect">
            <a:avLst/>
          </a:prstGeom>
          <a:noFill/>
          <a:ln>
            <a:noFill/>
          </a:ln>
        </p:spPr>
      </p:pic>
      <p:pic>
        <p:nvPicPr>
          <p:cNvPr id="1142" name="Google Shape;1142;p144"/>
          <p:cNvPicPr preferRelativeResize="0"/>
          <p:nvPr/>
        </p:nvPicPr>
        <p:blipFill rotWithShape="1">
          <a:blip r:embed="rId4">
            <a:alphaModFix/>
          </a:blip>
          <a:srcRect b="21135" l="6129" r="0" t="53744"/>
          <a:stretch/>
        </p:blipFill>
        <p:spPr>
          <a:xfrm>
            <a:off x="3156050" y="2266950"/>
            <a:ext cx="2879825" cy="2025699"/>
          </a:xfrm>
          <a:prstGeom prst="rect">
            <a:avLst/>
          </a:prstGeom>
          <a:noFill/>
          <a:ln>
            <a:noFill/>
          </a:ln>
        </p:spPr>
      </p:pic>
      <p:pic>
        <p:nvPicPr>
          <p:cNvPr id="1143" name="Google Shape;1143;p144"/>
          <p:cNvPicPr preferRelativeResize="0"/>
          <p:nvPr/>
        </p:nvPicPr>
        <p:blipFill rotWithShape="1">
          <a:blip r:embed="rId4">
            <a:alphaModFix/>
          </a:blip>
          <a:srcRect b="0" l="6129" r="0" t="78864"/>
          <a:stretch/>
        </p:blipFill>
        <p:spPr>
          <a:xfrm>
            <a:off x="6112075" y="2506037"/>
            <a:ext cx="2879825" cy="1704426"/>
          </a:xfrm>
          <a:prstGeom prst="rect">
            <a:avLst/>
          </a:prstGeom>
          <a:noFill/>
          <a:ln>
            <a:noFill/>
          </a:ln>
        </p:spPr>
      </p:pic>
      <p:sp>
        <p:nvSpPr>
          <p:cNvPr id="1144" name="Google Shape;1144;p144"/>
          <p:cNvSpPr txBox="1"/>
          <p:nvPr/>
        </p:nvSpPr>
        <p:spPr>
          <a:xfrm>
            <a:off x="249450" y="4698225"/>
            <a:ext cx="80151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Light"/>
                <a:ea typeface="Lato Light"/>
                <a:cs typeface="Lato Light"/>
                <a:sym typeface="Lato Light"/>
              </a:rPr>
              <a:t>Seymour &amp; Harris 2019, </a:t>
            </a:r>
            <a:r>
              <a:rPr i="1" lang="en-GB" sz="1000">
                <a:latin typeface="Lato Light"/>
                <a:ea typeface="Lato Light"/>
                <a:cs typeface="Lato Light"/>
                <a:sym typeface="Lato Light"/>
              </a:rPr>
              <a:t>Science</a:t>
            </a:r>
            <a:endParaRPr i="1" sz="1000">
              <a:latin typeface="Lato Light"/>
              <a:ea typeface="Lato Light"/>
              <a:cs typeface="Lato Light"/>
              <a:sym typeface="Lato Light"/>
            </a:endParaRPr>
          </a:p>
        </p:txBody>
      </p:sp>
      <p:sp>
        <p:nvSpPr>
          <p:cNvPr id="1145" name="Google Shape;1145;p144"/>
          <p:cNvSpPr txBox="1"/>
          <p:nvPr/>
        </p:nvSpPr>
        <p:spPr>
          <a:xfrm>
            <a:off x="2916450" y="4241025"/>
            <a:ext cx="35253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Open Sans"/>
                <a:ea typeface="Open Sans"/>
                <a:cs typeface="Open Sans"/>
                <a:sym typeface="Open Sans"/>
              </a:rPr>
              <a:t>Primary forest loss (million hectares per year)</a:t>
            </a:r>
            <a:endParaRPr i="1" sz="1200">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grpSp>
        <p:nvGrpSpPr>
          <p:cNvPr id="1150" name="Google Shape;1150;p145"/>
          <p:cNvGrpSpPr/>
          <p:nvPr/>
        </p:nvGrpSpPr>
        <p:grpSpPr>
          <a:xfrm>
            <a:off x="0" y="0"/>
            <a:ext cx="9144002" cy="5143500"/>
            <a:chOff x="0" y="0"/>
            <a:chExt cx="9144002" cy="5143500"/>
          </a:xfrm>
        </p:grpSpPr>
        <p:pic>
          <p:nvPicPr>
            <p:cNvPr id="1151" name="Google Shape;1151;p145"/>
            <p:cNvPicPr preferRelativeResize="0"/>
            <p:nvPr/>
          </p:nvPicPr>
          <p:blipFill rotWithShape="1">
            <a:blip r:embed="rId3">
              <a:alphaModFix/>
            </a:blip>
            <a:srcRect b="4232" l="0" r="2075" t="0"/>
            <a:stretch/>
          </p:blipFill>
          <p:spPr>
            <a:xfrm>
              <a:off x="0" y="0"/>
              <a:ext cx="9144002" cy="5143500"/>
            </a:xfrm>
            <a:prstGeom prst="rect">
              <a:avLst/>
            </a:prstGeom>
            <a:noFill/>
            <a:ln>
              <a:noFill/>
            </a:ln>
          </p:spPr>
        </p:pic>
        <p:pic>
          <p:nvPicPr>
            <p:cNvPr id="1152" name="Google Shape;1152;p145"/>
            <p:cNvPicPr preferRelativeResize="0"/>
            <p:nvPr/>
          </p:nvPicPr>
          <p:blipFill rotWithShape="1">
            <a:blip r:embed="rId3">
              <a:alphaModFix/>
            </a:blip>
            <a:srcRect b="19418" l="57973" r="27295" t="75733"/>
            <a:stretch/>
          </p:blipFill>
          <p:spPr>
            <a:xfrm>
              <a:off x="5639675" y="3733562"/>
              <a:ext cx="1375524" cy="260377"/>
            </a:xfrm>
            <a:prstGeom prst="rect">
              <a:avLst/>
            </a:prstGeom>
            <a:noFill/>
            <a:ln>
              <a:noFill/>
            </a:ln>
          </p:spPr>
        </p:pic>
      </p:grpSp>
      <p:sp>
        <p:nvSpPr>
          <p:cNvPr id="1153" name="Google Shape;1153;p145"/>
          <p:cNvSpPr txBox="1"/>
          <p:nvPr/>
        </p:nvSpPr>
        <p:spPr>
          <a:xfrm>
            <a:off x="6192325" y="4709000"/>
            <a:ext cx="2592300" cy="38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a:latin typeface="Lato Light"/>
                <a:ea typeface="Lato Light"/>
                <a:cs typeface="Lato Light"/>
                <a:sym typeface="Lato Light"/>
              </a:rPr>
              <a:t>Forest Watch www.globalforestwatch.org</a:t>
            </a:r>
            <a:endParaRPr sz="1000">
              <a:latin typeface="Lato Light"/>
              <a:ea typeface="Lato Light"/>
              <a:cs typeface="Lato Light"/>
              <a:sym typeface="Lato Light"/>
            </a:endParaRPr>
          </a:p>
        </p:txBody>
      </p:sp>
      <p:sp>
        <p:nvSpPr>
          <p:cNvPr id="1154" name="Google Shape;1154;p145"/>
          <p:cNvSpPr txBox="1"/>
          <p:nvPr>
            <p:ph type="title"/>
          </p:nvPr>
        </p:nvSpPr>
        <p:spPr>
          <a:xfrm>
            <a:off x="2798675" y="4194225"/>
            <a:ext cx="6033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GB" sz="3000">
                <a:solidFill>
                  <a:srgbClr val="000000"/>
                </a:solidFill>
              </a:rPr>
              <a:t>Deforestation alerts right now</a:t>
            </a:r>
            <a:endParaRPr b="1" sz="3000">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pic>
        <p:nvPicPr>
          <p:cNvPr id="1159" name="Google Shape;1159;p146"/>
          <p:cNvPicPr preferRelativeResize="0"/>
          <p:nvPr/>
        </p:nvPicPr>
        <p:blipFill rotWithShape="1">
          <a:blip r:embed="rId3">
            <a:alphaModFix/>
          </a:blip>
          <a:srcRect b="0" l="0" r="2066" t="0"/>
          <a:stretch/>
        </p:blipFill>
        <p:spPr>
          <a:xfrm>
            <a:off x="0" y="0"/>
            <a:ext cx="9144002" cy="5143499"/>
          </a:xfrm>
          <a:prstGeom prst="rect">
            <a:avLst/>
          </a:prstGeom>
          <a:noFill/>
          <a:ln>
            <a:noFill/>
          </a:ln>
        </p:spPr>
      </p:pic>
      <p:sp>
        <p:nvSpPr>
          <p:cNvPr id="1160" name="Google Shape;1160;p146"/>
          <p:cNvSpPr txBox="1"/>
          <p:nvPr/>
        </p:nvSpPr>
        <p:spPr>
          <a:xfrm>
            <a:off x="6192325" y="4709000"/>
            <a:ext cx="2592300" cy="38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a:latin typeface="Lato Light"/>
                <a:ea typeface="Lato Light"/>
                <a:cs typeface="Lato Light"/>
                <a:sym typeface="Lato Light"/>
              </a:rPr>
              <a:t>Forest Watch www.globalforestwatch.org</a:t>
            </a:r>
            <a:endParaRPr sz="1000">
              <a:latin typeface="Lato Light"/>
              <a:ea typeface="Lato Light"/>
              <a:cs typeface="Lato Light"/>
              <a:sym typeface="Lato Light"/>
            </a:endParaRPr>
          </a:p>
        </p:txBody>
      </p:sp>
      <p:sp>
        <p:nvSpPr>
          <p:cNvPr id="1161" name="Google Shape;1161;p146"/>
          <p:cNvSpPr txBox="1"/>
          <p:nvPr>
            <p:ph type="title"/>
          </p:nvPr>
        </p:nvSpPr>
        <p:spPr>
          <a:xfrm>
            <a:off x="2798675" y="4194225"/>
            <a:ext cx="6033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GB" sz="3000">
                <a:solidFill>
                  <a:srgbClr val="000000"/>
                </a:solidFill>
              </a:rPr>
              <a:t>Forest fires right now</a:t>
            </a:r>
            <a:endParaRPr b="1" sz="3000">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47"/>
          <p:cNvSpPr txBox="1"/>
          <p:nvPr>
            <p:ph type="title"/>
          </p:nvPr>
        </p:nvSpPr>
        <p:spPr>
          <a:xfrm>
            <a:off x="311699" y="381525"/>
            <a:ext cx="8520600" cy="572700"/>
          </a:xfrm>
          <a:prstGeom prst="rect">
            <a:avLst/>
          </a:prstGeom>
          <a:noFill/>
          <a:ln>
            <a:noFill/>
          </a:ln>
        </p:spPr>
        <p:txBody>
          <a:bodyPr anchorCtr="0" anchor="t" bIns="91400" lIns="91400" spcFirstLastPara="1" rIns="91400" wrap="square" tIns="91400">
            <a:noAutofit/>
          </a:bodyPr>
          <a:lstStyle/>
          <a:p>
            <a:pPr indent="0" lvl="0" marL="0" rtl="0" algn="ctr">
              <a:spcBef>
                <a:spcPts val="0"/>
              </a:spcBef>
              <a:spcAft>
                <a:spcPts val="0"/>
              </a:spcAft>
              <a:buClr>
                <a:schemeClr val="dk1"/>
              </a:buClr>
              <a:buSzPts val="1100"/>
              <a:buFont typeface="Arial"/>
              <a:buNone/>
            </a:pPr>
            <a:r>
              <a:rPr b="1" lang="en-GB" sz="3000">
                <a:latin typeface="Lato"/>
                <a:ea typeface="Lato"/>
                <a:cs typeface="Lato"/>
                <a:sym typeface="Lato"/>
              </a:rPr>
              <a:t>Impact of climate change</a:t>
            </a:r>
            <a:endParaRPr b="1" sz="3000">
              <a:latin typeface="Lato"/>
              <a:ea typeface="Lato"/>
              <a:cs typeface="Lato"/>
              <a:sym typeface="Lato"/>
            </a:endParaRPr>
          </a:p>
          <a:p>
            <a:pPr indent="0" lvl="0" marL="0" marR="0" rtl="0" algn="l">
              <a:lnSpc>
                <a:spcPct val="100000"/>
              </a:lnSpc>
              <a:spcBef>
                <a:spcPts val="0"/>
              </a:spcBef>
              <a:spcAft>
                <a:spcPts val="0"/>
              </a:spcAft>
              <a:buClr>
                <a:srgbClr val="000000"/>
              </a:buClr>
              <a:buSzPts val="2576"/>
              <a:buFont typeface="Lato"/>
              <a:buNone/>
            </a:pPr>
            <a:r>
              <a:t/>
            </a:r>
            <a:endParaRPr sz="2576"/>
          </a:p>
        </p:txBody>
      </p:sp>
      <p:pic>
        <p:nvPicPr>
          <p:cNvPr id="1167" name="Google Shape;1167;p147"/>
          <p:cNvPicPr preferRelativeResize="0"/>
          <p:nvPr/>
        </p:nvPicPr>
        <p:blipFill rotWithShape="1">
          <a:blip r:embed="rId3">
            <a:alphaModFix/>
          </a:blip>
          <a:srcRect b="0" l="8644" r="4910" t="0"/>
          <a:stretch/>
        </p:blipFill>
        <p:spPr>
          <a:xfrm>
            <a:off x="486400" y="1305575"/>
            <a:ext cx="4161800" cy="3209751"/>
          </a:xfrm>
          <a:prstGeom prst="rect">
            <a:avLst/>
          </a:prstGeom>
          <a:noFill/>
          <a:ln>
            <a:noFill/>
          </a:ln>
        </p:spPr>
      </p:pic>
      <p:pic>
        <p:nvPicPr>
          <p:cNvPr id="1168" name="Google Shape;1168;p147"/>
          <p:cNvPicPr preferRelativeResize="0"/>
          <p:nvPr/>
        </p:nvPicPr>
        <p:blipFill rotWithShape="1">
          <a:blip r:embed="rId4">
            <a:alphaModFix/>
          </a:blip>
          <a:srcRect b="0" l="2340" r="14360" t="0"/>
          <a:stretch/>
        </p:blipFill>
        <p:spPr>
          <a:xfrm>
            <a:off x="4648200" y="1305575"/>
            <a:ext cx="4010749" cy="32097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48"/>
          <p:cNvSpPr txBox="1"/>
          <p:nvPr/>
        </p:nvSpPr>
        <p:spPr>
          <a:xfrm>
            <a:off x="739013" y="4359950"/>
            <a:ext cx="73401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000">
                <a:solidFill>
                  <a:schemeClr val="dk1"/>
                </a:solidFill>
                <a:latin typeface="Lato Light"/>
                <a:ea typeface="Lato Light"/>
                <a:cs typeface="Lato Light"/>
                <a:sym typeface="Lato Light"/>
              </a:rPr>
              <a:t>IPCC report AR5: Impacts, Adaptation, and Vulnerability</a:t>
            </a:r>
            <a:endParaRPr i="1" sz="1000">
              <a:solidFill>
                <a:schemeClr val="dk1"/>
              </a:solidFill>
              <a:latin typeface="Lato Light"/>
              <a:ea typeface="Lato Light"/>
              <a:cs typeface="Lato Light"/>
              <a:sym typeface="Lato Light"/>
            </a:endParaRPr>
          </a:p>
          <a:p>
            <a:pPr indent="0" lvl="0" marL="0" rtl="0" algn="ctr">
              <a:spcBef>
                <a:spcPts val="0"/>
              </a:spcBef>
              <a:spcAft>
                <a:spcPts val="0"/>
              </a:spcAft>
              <a:buNone/>
            </a:pPr>
            <a:r>
              <a:t/>
            </a:r>
            <a:endParaRPr>
              <a:latin typeface="Open Sans"/>
              <a:ea typeface="Open Sans"/>
              <a:cs typeface="Open Sans"/>
              <a:sym typeface="Open Sans"/>
            </a:endParaRPr>
          </a:p>
        </p:txBody>
      </p:sp>
      <p:pic>
        <p:nvPicPr>
          <p:cNvPr id="1174" name="Google Shape;1174;p148"/>
          <p:cNvPicPr preferRelativeResize="0"/>
          <p:nvPr/>
        </p:nvPicPr>
        <p:blipFill rotWithShape="1">
          <a:blip r:embed="rId3">
            <a:alphaModFix/>
          </a:blip>
          <a:srcRect b="25223" l="823" r="9667" t="36564"/>
          <a:stretch/>
        </p:blipFill>
        <p:spPr>
          <a:xfrm>
            <a:off x="-30400" y="1338100"/>
            <a:ext cx="9204775" cy="2619699"/>
          </a:xfrm>
          <a:prstGeom prst="rect">
            <a:avLst/>
          </a:prstGeom>
          <a:noFill/>
          <a:ln>
            <a:noFill/>
          </a:ln>
        </p:spPr>
      </p:pic>
      <p:sp>
        <p:nvSpPr>
          <p:cNvPr id="1175" name="Google Shape;1175;p148"/>
          <p:cNvSpPr txBox="1"/>
          <p:nvPr>
            <p:ph type="title"/>
          </p:nvPr>
        </p:nvSpPr>
        <p:spPr>
          <a:xfrm>
            <a:off x="311699" y="381525"/>
            <a:ext cx="8520600" cy="572700"/>
          </a:xfrm>
          <a:prstGeom prst="rect">
            <a:avLst/>
          </a:prstGeom>
          <a:noFill/>
          <a:ln>
            <a:noFill/>
          </a:ln>
        </p:spPr>
        <p:txBody>
          <a:bodyPr anchorCtr="0" anchor="t" bIns="91400" lIns="91400" spcFirstLastPara="1" rIns="91400" wrap="square" tIns="91400">
            <a:noAutofit/>
          </a:bodyPr>
          <a:lstStyle/>
          <a:p>
            <a:pPr indent="0" lvl="0" marL="0" rtl="0" algn="ctr">
              <a:spcBef>
                <a:spcPts val="0"/>
              </a:spcBef>
              <a:spcAft>
                <a:spcPts val="0"/>
              </a:spcAft>
              <a:buClr>
                <a:schemeClr val="dk1"/>
              </a:buClr>
              <a:buSzPts val="1100"/>
              <a:buFont typeface="Arial"/>
              <a:buNone/>
            </a:pPr>
            <a:r>
              <a:rPr b="1" lang="en-GB" sz="3000">
                <a:latin typeface="Lato"/>
                <a:ea typeface="Lato"/>
                <a:cs typeface="Lato"/>
                <a:sym typeface="Lato"/>
              </a:rPr>
              <a:t>Impact on humans</a:t>
            </a:r>
            <a:endParaRPr b="1" sz="3000">
              <a:latin typeface="Lato"/>
              <a:ea typeface="Lato"/>
              <a:cs typeface="Lato"/>
              <a:sym typeface="Lato"/>
            </a:endParaRPr>
          </a:p>
          <a:p>
            <a:pPr indent="0" lvl="0" marL="0" marR="0" rtl="0" algn="l">
              <a:lnSpc>
                <a:spcPct val="100000"/>
              </a:lnSpc>
              <a:spcBef>
                <a:spcPts val="0"/>
              </a:spcBef>
              <a:spcAft>
                <a:spcPts val="0"/>
              </a:spcAft>
              <a:buClr>
                <a:srgbClr val="000000"/>
              </a:buClr>
              <a:buSzPts val="2576"/>
              <a:buFont typeface="Lato"/>
              <a:buNone/>
            </a:pPr>
            <a:r>
              <a:t/>
            </a:r>
            <a:endParaRPr sz="2576"/>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49"/>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are we affected by climate change?</a:t>
            </a:r>
            <a:endParaRPr/>
          </a:p>
        </p:txBody>
      </p:sp>
      <p:sp>
        <p:nvSpPr>
          <p:cNvPr id="1181" name="Google Shape;1181;p149"/>
          <p:cNvSpPr txBox="1"/>
          <p:nvPr>
            <p:ph idx="1" type="body"/>
          </p:nvPr>
        </p:nvSpPr>
        <p:spPr>
          <a:xfrm>
            <a:off x="4280691" y="1257604"/>
            <a:ext cx="8520600" cy="3416400"/>
          </a:xfrm>
          <a:prstGeom prst="rect">
            <a:avLst/>
          </a:prstGeom>
          <a:noFill/>
          <a:ln>
            <a:noFill/>
          </a:ln>
        </p:spPr>
        <p:txBody>
          <a:bodyPr anchorCtr="0" anchor="t" bIns="91400" lIns="91400" spcFirstLastPara="1" rIns="91400" wrap="square" tIns="91400">
            <a:noAutofit/>
          </a:bodyPr>
          <a:lstStyle/>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Health</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Food and water supply</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Infrastructure</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Economy</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Security</a:t>
            </a:r>
            <a:endParaRPr/>
          </a:p>
        </p:txBody>
      </p:sp>
      <p:sp>
        <p:nvSpPr>
          <p:cNvPr id="1182" name="Google Shape;1182;p149"/>
          <p:cNvSpPr txBox="1"/>
          <p:nvPr/>
        </p:nvSpPr>
        <p:spPr>
          <a:xfrm>
            <a:off x="447075" y="4398400"/>
            <a:ext cx="8599200" cy="4876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http://impact.gocarbonneutral.org (University of Hawaii at Manoa)</a:t>
            </a:r>
            <a:endParaRPr sz="1000">
              <a:latin typeface="Lato Light"/>
              <a:ea typeface="Lato Light"/>
              <a:cs typeface="Lato Light"/>
              <a:sym typeface="Lato Light"/>
            </a:endParaRPr>
          </a:p>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https://maps.esri.com/MoraLab/CumulativeChange/</a:t>
            </a:r>
            <a:endParaRPr sz="1000">
              <a:latin typeface="Lato Light"/>
              <a:ea typeface="Lato Light"/>
              <a:cs typeface="Lato Light"/>
              <a:sym typeface="Lato Light"/>
            </a:endParaRPr>
          </a:p>
        </p:txBody>
      </p:sp>
      <p:pic>
        <p:nvPicPr>
          <p:cNvPr descr="Google Shape;1843;p75" id="1183" name="Google Shape;1183;p149"/>
          <p:cNvPicPr preferRelativeResize="0"/>
          <p:nvPr/>
        </p:nvPicPr>
        <p:blipFill rotWithShape="1">
          <a:blip r:embed="rId3">
            <a:alphaModFix/>
          </a:blip>
          <a:srcRect b="0" l="15571" r="18200" t="0"/>
          <a:stretch/>
        </p:blipFill>
        <p:spPr>
          <a:xfrm>
            <a:off x="541244" y="1347773"/>
            <a:ext cx="3559226" cy="27204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50"/>
          <p:cNvSpPr txBox="1"/>
          <p:nvPr>
            <p:ph idx="1" type="body"/>
          </p:nvPr>
        </p:nvSpPr>
        <p:spPr>
          <a:xfrm>
            <a:off x="4271153" y="1264950"/>
            <a:ext cx="4185000" cy="3416400"/>
          </a:xfrm>
          <a:prstGeom prst="rect">
            <a:avLst/>
          </a:prstGeom>
          <a:noFill/>
          <a:ln>
            <a:noFill/>
          </a:ln>
        </p:spPr>
        <p:txBody>
          <a:bodyPr anchorCtr="0" anchor="t" bIns="91400" lIns="91400" spcFirstLastPara="1" rIns="91400" wrap="square" tIns="91400">
            <a:noAutofit/>
          </a:bodyPr>
          <a:lstStyle/>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Death</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Insufficient water supply</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Loss of agricultural productivity</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Increased water and air pollution</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Forest fires</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Water transportation disruption</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Reduced learning and worker productivity</a:t>
            </a:r>
            <a:endParaRPr/>
          </a:p>
        </p:txBody>
      </p:sp>
      <p:sp>
        <p:nvSpPr>
          <p:cNvPr id="1189" name="Google Shape;1189;p150"/>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Warmer temperatures, extreme heat, drought</a:t>
            </a:r>
            <a:endParaRPr/>
          </a:p>
        </p:txBody>
      </p:sp>
      <p:pic>
        <p:nvPicPr>
          <p:cNvPr descr="Google Shape;1850;p76" id="1190" name="Google Shape;1190;p150"/>
          <p:cNvPicPr preferRelativeResize="0"/>
          <p:nvPr/>
        </p:nvPicPr>
        <p:blipFill rotWithShape="1">
          <a:blip r:embed="rId3">
            <a:alphaModFix/>
          </a:blip>
          <a:srcRect b="0" l="24693" r="0" t="0"/>
          <a:stretch/>
        </p:blipFill>
        <p:spPr>
          <a:xfrm>
            <a:off x="542209" y="1352378"/>
            <a:ext cx="3213500" cy="284480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51"/>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Sea level rise, extreme rains, floods</a:t>
            </a:r>
            <a:endParaRPr/>
          </a:p>
        </p:txBody>
      </p:sp>
      <p:sp>
        <p:nvSpPr>
          <p:cNvPr id="1196" name="Google Shape;1196;p151"/>
          <p:cNvSpPr txBox="1"/>
          <p:nvPr>
            <p:ph idx="1" type="body"/>
          </p:nvPr>
        </p:nvSpPr>
        <p:spPr>
          <a:xfrm>
            <a:off x="4274099" y="1254075"/>
            <a:ext cx="8520600" cy="3416400"/>
          </a:xfrm>
          <a:prstGeom prst="rect">
            <a:avLst/>
          </a:prstGeom>
          <a:noFill/>
          <a:ln>
            <a:noFill/>
          </a:ln>
        </p:spPr>
        <p:txBody>
          <a:bodyPr anchorCtr="0" anchor="t" bIns="91400" lIns="91400" spcFirstLastPara="1" rIns="91400" wrap="square" tIns="91400">
            <a:noAutofit/>
          </a:bodyPr>
          <a:lstStyle/>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Death, injury</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Loss of homes and infrastructure</a:t>
            </a:r>
            <a:endParaRPr/>
          </a:p>
          <a:p>
            <a:pPr indent="-342900" lvl="0" marL="457200" rtl="0" algn="l">
              <a:lnSpc>
                <a:spcPct val="15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Loss of food supplies and drinking water</a:t>
            </a:r>
            <a:endParaRPr/>
          </a:p>
        </p:txBody>
      </p:sp>
      <p:pic>
        <p:nvPicPr>
          <p:cNvPr descr="Google Shape;1857;p77" id="1197" name="Google Shape;1197;p151"/>
          <p:cNvPicPr preferRelativeResize="0"/>
          <p:nvPr/>
        </p:nvPicPr>
        <p:blipFill rotWithShape="1">
          <a:blip r:embed="rId3">
            <a:alphaModFix/>
          </a:blip>
          <a:srcRect b="0" l="0" r="17210" t="0"/>
          <a:stretch/>
        </p:blipFill>
        <p:spPr>
          <a:xfrm>
            <a:off x="544616" y="1349176"/>
            <a:ext cx="3337676" cy="3023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6" name="Shape 396"/>
        <p:cNvGrpSpPr/>
        <p:nvPr/>
      </p:nvGrpSpPr>
      <p:grpSpPr>
        <a:xfrm>
          <a:off x="0" y="0"/>
          <a:ext cx="0" cy="0"/>
          <a:chOff x="0" y="0"/>
          <a:chExt cx="0" cy="0"/>
        </a:xfrm>
      </p:grpSpPr>
      <p:sp>
        <p:nvSpPr>
          <p:cNvPr id="397" name="Google Shape;397;p80"/>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How do we observe climate change?</a:t>
            </a:r>
            <a:endParaRPr/>
          </a:p>
        </p:txBody>
      </p:sp>
      <p:sp>
        <p:nvSpPr>
          <p:cNvPr id="398" name="Google Shape;398;p80"/>
          <p:cNvSpPr txBox="1"/>
          <p:nvPr/>
        </p:nvSpPr>
        <p:spPr>
          <a:xfrm>
            <a:off x="2019145" y="4348550"/>
            <a:ext cx="5105700" cy="266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700"/>
              <a:buFont typeface="Lato"/>
              <a:buNone/>
            </a:pPr>
            <a:r>
              <a:rPr b="1" lang="en-GB" sz="1700">
                <a:latin typeface="Lato"/>
                <a:ea typeface="Lato"/>
                <a:cs typeface="Lato"/>
                <a:sym typeface="Lato"/>
              </a:rPr>
              <a:t>Extent</a:t>
            </a:r>
            <a:r>
              <a:rPr lang="en-GB" sz="1700">
                <a:latin typeface="Lato"/>
                <a:ea typeface="Lato"/>
                <a:cs typeface="Lato"/>
                <a:sym typeface="Lato"/>
              </a:rPr>
              <a:t> of s</a:t>
            </a:r>
            <a:r>
              <a:rPr i="0" lang="en-GB" sz="1700" u="none" cap="none" strike="noStrike">
                <a:solidFill>
                  <a:srgbClr val="000000"/>
                </a:solidFill>
                <a:latin typeface="Lato"/>
                <a:ea typeface="Lato"/>
                <a:cs typeface="Lato"/>
                <a:sym typeface="Lato"/>
              </a:rPr>
              <a:t>ummer arctic sea-ice by year</a:t>
            </a:r>
            <a:endParaRPr/>
          </a:p>
        </p:txBody>
      </p:sp>
      <p:sp>
        <p:nvSpPr>
          <p:cNvPr id="399" name="Google Shape;399;p80"/>
          <p:cNvSpPr txBox="1"/>
          <p:nvPr/>
        </p:nvSpPr>
        <p:spPr>
          <a:xfrm>
            <a:off x="6841983" y="4797052"/>
            <a:ext cx="2226791" cy="220951"/>
          </a:xfrm>
          <a:prstGeom prst="rect">
            <a:avLst/>
          </a:prstGeom>
          <a:noFill/>
          <a:ln>
            <a:noFill/>
          </a:ln>
        </p:spPr>
        <p:txBody>
          <a:bodyPr anchorCtr="0" anchor="t" bIns="34275" lIns="34275" spcFirstLastPara="1" rIns="34275" wrap="square" tIns="34275">
            <a:noAutofit/>
          </a:bodyPr>
          <a:lstStyle/>
          <a:p>
            <a:pPr indent="0" lvl="0" marL="0" marR="0" rtl="0" algn="r">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a:p>
        </p:txBody>
      </p:sp>
      <p:grpSp>
        <p:nvGrpSpPr>
          <p:cNvPr id="400" name="Google Shape;400;p80"/>
          <p:cNvGrpSpPr/>
          <p:nvPr/>
        </p:nvGrpSpPr>
        <p:grpSpPr>
          <a:xfrm>
            <a:off x="294433" y="1665119"/>
            <a:ext cx="7767662" cy="2501636"/>
            <a:chOff x="0" y="0"/>
            <a:chExt cx="7767661" cy="2501635"/>
          </a:xfrm>
        </p:grpSpPr>
        <p:pic>
          <p:nvPicPr>
            <p:cNvPr descr="Google Shape;148;p20" id="401" name="Google Shape;401;p80"/>
            <p:cNvPicPr preferRelativeResize="0"/>
            <p:nvPr/>
          </p:nvPicPr>
          <p:blipFill rotWithShape="1">
            <a:blip r:embed="rId3">
              <a:alphaModFix/>
            </a:blip>
            <a:srcRect b="2742" l="0" r="33614" t="75322"/>
            <a:stretch/>
          </p:blipFill>
          <p:spPr>
            <a:xfrm>
              <a:off x="0" y="0"/>
              <a:ext cx="7767661" cy="2501635"/>
            </a:xfrm>
            <a:prstGeom prst="rect">
              <a:avLst/>
            </a:prstGeom>
            <a:noFill/>
            <a:ln>
              <a:noFill/>
            </a:ln>
          </p:spPr>
        </p:pic>
        <p:sp>
          <p:nvSpPr>
            <p:cNvPr id="402" name="Google Shape;402;p80"/>
            <p:cNvSpPr/>
            <p:nvPr/>
          </p:nvSpPr>
          <p:spPr>
            <a:xfrm>
              <a:off x="1096210" y="758879"/>
              <a:ext cx="3559087" cy="432755"/>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52"/>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Ocean acidification, CO2 in the soil</a:t>
            </a:r>
            <a:endParaRPr/>
          </a:p>
        </p:txBody>
      </p:sp>
      <p:sp>
        <p:nvSpPr>
          <p:cNvPr id="1203" name="Google Shape;1203;p152"/>
          <p:cNvSpPr txBox="1"/>
          <p:nvPr>
            <p:ph idx="1" type="body"/>
          </p:nvPr>
        </p:nvSpPr>
        <p:spPr>
          <a:xfrm>
            <a:off x="4274099" y="1254075"/>
            <a:ext cx="4375800" cy="3416400"/>
          </a:xfrm>
          <a:prstGeom prst="rect">
            <a:avLst/>
          </a:prstGeom>
          <a:noFill/>
          <a:ln>
            <a:noFill/>
          </a:ln>
        </p:spPr>
        <p:txBody>
          <a:bodyPr anchorCtr="0" anchor="t" bIns="91400" lIns="91400" spcFirstLastPara="1" rIns="91400" wrap="square" tIns="91400">
            <a:noAutofit/>
          </a:bodyPr>
          <a:lstStyle/>
          <a:p>
            <a:pPr indent="-330200" lvl="0" marL="444500" rtl="0" algn="l">
              <a:lnSpc>
                <a:spcPct val="110000"/>
              </a:lnSpc>
              <a:spcBef>
                <a:spcPts val="0"/>
              </a:spcBef>
              <a:spcAft>
                <a:spcPts val="0"/>
              </a:spcAft>
              <a:buSzPts val="1800"/>
              <a:buChar char="●"/>
            </a:pPr>
            <a:r>
              <a:rPr b="0" i="0" lang="en-GB" sz="1800" u="none" cap="none" strike="noStrike">
                <a:solidFill>
                  <a:srgbClr val="000000"/>
                </a:solidFill>
                <a:latin typeface="Lato Light"/>
                <a:ea typeface="Lato Light"/>
                <a:cs typeface="Lato Light"/>
                <a:sym typeface="Lato Light"/>
              </a:rPr>
              <a:t>Reduced growth and survival of</a:t>
            </a:r>
            <a:br>
              <a:rPr b="0" i="0" lang="en-GB" sz="1800" u="none" cap="none" strike="noStrike">
                <a:solidFill>
                  <a:srgbClr val="000000"/>
                </a:solidFill>
                <a:latin typeface="Lato Light"/>
                <a:ea typeface="Lato Light"/>
                <a:cs typeface="Lato Light"/>
                <a:sym typeface="Lato Light"/>
              </a:rPr>
            </a:br>
            <a:r>
              <a:rPr b="0" i="0" lang="en-GB" sz="1800" u="none" cap="none" strike="noStrike">
                <a:solidFill>
                  <a:srgbClr val="000000"/>
                </a:solidFill>
                <a:latin typeface="Lato Light"/>
                <a:ea typeface="Lato Light"/>
                <a:cs typeface="Lato Light"/>
                <a:sym typeface="Lato Light"/>
              </a:rPr>
              <a:t>commercially valuable marine animals</a:t>
            </a:r>
            <a:endParaRPr/>
          </a:p>
          <a:p>
            <a:pPr indent="-342900" lvl="0" marL="457200" rtl="0" algn="l">
              <a:lnSpc>
                <a:spcPct val="150000"/>
              </a:lnSpc>
              <a:spcBef>
                <a:spcPts val="1600"/>
              </a:spcBef>
              <a:spcAft>
                <a:spcPts val="0"/>
              </a:spcAft>
              <a:buSzPts val="1800"/>
              <a:buChar char="●"/>
            </a:pPr>
            <a:r>
              <a:rPr b="0" i="0" lang="en-GB" sz="1800" u="none" cap="none" strike="noStrike">
                <a:solidFill>
                  <a:srgbClr val="000000"/>
                </a:solidFill>
                <a:latin typeface="Lato Light"/>
                <a:ea typeface="Lato Light"/>
                <a:cs typeface="Lato Light"/>
                <a:sym typeface="Lato Light"/>
              </a:rPr>
              <a:t>Loss of agricultural productivity</a:t>
            </a:r>
            <a:endParaRPr/>
          </a:p>
        </p:txBody>
      </p:sp>
      <p:pic>
        <p:nvPicPr>
          <p:cNvPr descr="Google Shape;1864;p78" id="1204" name="Google Shape;1204;p152"/>
          <p:cNvPicPr preferRelativeResize="0"/>
          <p:nvPr/>
        </p:nvPicPr>
        <p:blipFill rotWithShape="1">
          <a:blip r:embed="rId3">
            <a:alphaModFix/>
          </a:blip>
          <a:srcRect b="0" l="24248" r="0" t="0"/>
          <a:stretch/>
        </p:blipFill>
        <p:spPr>
          <a:xfrm>
            <a:off x="539594" y="1357584"/>
            <a:ext cx="3514675" cy="30931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153"/>
          <p:cNvSpPr txBox="1"/>
          <p:nvPr/>
        </p:nvSpPr>
        <p:spPr>
          <a:xfrm>
            <a:off x="474343" y="1365782"/>
            <a:ext cx="3581852" cy="804154"/>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Expansion of transmission season and geographical range (malaria, dengue)</a:t>
            </a:r>
            <a:endParaRPr/>
          </a:p>
        </p:txBody>
      </p:sp>
      <p:sp>
        <p:nvSpPr>
          <p:cNvPr id="1210" name="Google Shape;1210;p153"/>
          <p:cNvSpPr txBox="1"/>
          <p:nvPr/>
        </p:nvSpPr>
        <p:spPr>
          <a:xfrm>
            <a:off x="4715603" y="1369599"/>
            <a:ext cx="4206001" cy="1108046"/>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Infectious diseases, including water-borne ones, spread with rising temperature (cholera, diarrhea)</a:t>
            </a:r>
            <a:endParaRPr/>
          </a:p>
        </p:txBody>
      </p:sp>
      <p:pic>
        <p:nvPicPr>
          <p:cNvPr descr="Google Shape;1874;p79" id="1211" name="Google Shape;1211;p153"/>
          <p:cNvPicPr preferRelativeResize="0"/>
          <p:nvPr/>
        </p:nvPicPr>
        <p:blipFill rotWithShape="1">
          <a:blip r:embed="rId3">
            <a:alphaModFix/>
          </a:blip>
          <a:srcRect b="0" l="0" r="0" t="0"/>
          <a:stretch/>
        </p:blipFill>
        <p:spPr>
          <a:xfrm>
            <a:off x="685800" y="2223299"/>
            <a:ext cx="3158938" cy="2056601"/>
          </a:xfrm>
          <a:prstGeom prst="rect">
            <a:avLst/>
          </a:prstGeom>
          <a:noFill/>
          <a:ln>
            <a:noFill/>
          </a:ln>
        </p:spPr>
      </p:pic>
      <p:pic>
        <p:nvPicPr>
          <p:cNvPr descr="Google Shape;1875;p79" id="1212" name="Google Shape;1212;p153"/>
          <p:cNvPicPr preferRelativeResize="0"/>
          <p:nvPr/>
        </p:nvPicPr>
        <p:blipFill rotWithShape="1">
          <a:blip r:embed="rId4">
            <a:alphaModFix/>
          </a:blip>
          <a:srcRect b="0" l="0" r="0" t="0"/>
          <a:stretch/>
        </p:blipFill>
        <p:spPr>
          <a:xfrm>
            <a:off x="5396171" y="2223299"/>
            <a:ext cx="2844865" cy="2056601"/>
          </a:xfrm>
          <a:prstGeom prst="rect">
            <a:avLst/>
          </a:prstGeom>
          <a:noFill/>
          <a:ln>
            <a:noFill/>
          </a:ln>
        </p:spPr>
      </p:pic>
      <p:sp>
        <p:nvSpPr>
          <p:cNvPr id="1213" name="Google Shape;1213;p15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Warmer climate, dirty water, more rains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154"/>
          <p:cNvSpPr txBox="1"/>
          <p:nvPr/>
        </p:nvSpPr>
        <p:spPr>
          <a:xfrm>
            <a:off x="387899" y="1521382"/>
            <a:ext cx="3831301" cy="549301"/>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Displacement, migration, poverty</a:t>
            </a:r>
            <a:endParaRPr/>
          </a:p>
        </p:txBody>
      </p:sp>
      <p:sp>
        <p:nvSpPr>
          <p:cNvPr id="1219" name="Google Shape;1219;p154"/>
          <p:cNvSpPr txBox="1"/>
          <p:nvPr/>
        </p:nvSpPr>
        <p:spPr>
          <a:xfrm>
            <a:off x="5945230" y="1521382"/>
            <a:ext cx="2188201" cy="549301"/>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b="0" i="0" lang="en-GB" sz="1500" u="none" cap="none" strike="noStrike">
                <a:solidFill>
                  <a:srgbClr val="000000"/>
                </a:solidFill>
                <a:latin typeface="Lato Light"/>
                <a:ea typeface="Lato Light"/>
                <a:cs typeface="Lato Light"/>
                <a:sym typeface="Lato Light"/>
              </a:rPr>
              <a:t>Conflicts, violence</a:t>
            </a:r>
            <a:endParaRPr/>
          </a:p>
        </p:txBody>
      </p:sp>
      <p:pic>
        <p:nvPicPr>
          <p:cNvPr descr="Google Shape;1886;p80" id="1220" name="Google Shape;1220;p154"/>
          <p:cNvPicPr preferRelativeResize="0"/>
          <p:nvPr/>
        </p:nvPicPr>
        <p:blipFill rotWithShape="1">
          <a:blip r:embed="rId3">
            <a:alphaModFix/>
          </a:blip>
          <a:srcRect b="0" l="0" r="0" t="0"/>
          <a:stretch/>
        </p:blipFill>
        <p:spPr>
          <a:xfrm>
            <a:off x="5228925" y="2020358"/>
            <a:ext cx="3620812" cy="2413875"/>
          </a:xfrm>
          <a:prstGeom prst="rect">
            <a:avLst/>
          </a:prstGeom>
          <a:noFill/>
          <a:ln>
            <a:noFill/>
          </a:ln>
        </p:spPr>
      </p:pic>
      <p:pic>
        <p:nvPicPr>
          <p:cNvPr descr="Google Shape;1887;p80" id="1221" name="Google Shape;1221;p154"/>
          <p:cNvPicPr preferRelativeResize="0"/>
          <p:nvPr/>
        </p:nvPicPr>
        <p:blipFill rotWithShape="1">
          <a:blip r:embed="rId4">
            <a:alphaModFix/>
          </a:blip>
          <a:srcRect b="0" l="0" r="0" t="0"/>
          <a:stretch/>
        </p:blipFill>
        <p:spPr>
          <a:xfrm>
            <a:off x="493142" y="2020358"/>
            <a:ext cx="3620815" cy="2413876"/>
          </a:xfrm>
          <a:prstGeom prst="rect">
            <a:avLst/>
          </a:prstGeom>
          <a:noFill/>
          <a:ln>
            <a:noFill/>
          </a:ln>
        </p:spPr>
      </p:pic>
      <p:sp>
        <p:nvSpPr>
          <p:cNvPr id="1222" name="Google Shape;1222;p154"/>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Loss of homes, infrastructure, resources </a:t>
            </a:r>
            <a:endParaRPr/>
          </a:p>
        </p:txBody>
      </p:sp>
      <p:sp>
        <p:nvSpPr>
          <p:cNvPr id="1223" name="Google Shape;1223;p154"/>
          <p:cNvSpPr txBox="1"/>
          <p:nvPr/>
        </p:nvSpPr>
        <p:spPr>
          <a:xfrm>
            <a:off x="249450" y="4698224"/>
            <a:ext cx="8015100" cy="335400"/>
          </a:xfrm>
          <a:prstGeom prst="rect">
            <a:avLst/>
          </a:prstGeom>
          <a:noFill/>
          <a:ln>
            <a:noFill/>
          </a:ln>
        </p:spPr>
        <p:txBody>
          <a:bodyPr anchorCtr="0" anchor="t" bIns="91400" lIns="91400" spcFirstLastPara="1" rIns="91400" wrap="square" tIns="91400">
            <a:noAutofit/>
          </a:bodyPr>
          <a:lstStyle/>
          <a:p>
            <a:pPr indent="0" lvl="0" marL="0" rtl="0" algn="l">
              <a:spcBef>
                <a:spcPts val="0"/>
              </a:spcBef>
              <a:spcAft>
                <a:spcPts val="0"/>
              </a:spcAft>
              <a:buClr>
                <a:srgbClr val="000000"/>
              </a:buClr>
              <a:buFont typeface="Arial"/>
              <a:buNone/>
            </a:pPr>
            <a:r>
              <a:rPr lang="en-GB" sz="1000">
                <a:latin typeface="Lato Light"/>
                <a:ea typeface="Lato Light"/>
                <a:cs typeface="Lato Light"/>
                <a:sym typeface="Lato Light"/>
              </a:rPr>
              <a:t>Mach et al. 2019, </a:t>
            </a:r>
            <a:r>
              <a:rPr i="1" lang="en-GB" sz="1000">
                <a:latin typeface="Lato Light"/>
                <a:ea typeface="Lato Light"/>
                <a:cs typeface="Lato Light"/>
                <a:sym typeface="Lato Light"/>
              </a:rPr>
              <a:t>Nature</a:t>
            </a:r>
            <a:endParaRPr i="1" sz="1000">
              <a:latin typeface="Lato Light"/>
              <a:ea typeface="Lato Light"/>
              <a:cs typeface="Lato Light"/>
              <a:sym typeface="Lato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55"/>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Vulnerability to climate change: ND-GAIN index (2017)</a:t>
            </a:r>
            <a:endParaRPr/>
          </a:p>
        </p:txBody>
      </p:sp>
      <p:sp>
        <p:nvSpPr>
          <p:cNvPr id="1229" name="Google Shape;1229;p155"/>
          <p:cNvSpPr txBox="1"/>
          <p:nvPr/>
        </p:nvSpPr>
        <p:spPr>
          <a:xfrm>
            <a:off x="249450" y="4698224"/>
            <a:ext cx="8015100" cy="335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https://gain-new.crc.nd.edu/</a:t>
            </a:r>
            <a:endParaRPr sz="1000">
              <a:latin typeface="Lato Light"/>
              <a:ea typeface="Lato Light"/>
              <a:cs typeface="Lato Light"/>
              <a:sym typeface="Lato Light"/>
            </a:endParaRPr>
          </a:p>
        </p:txBody>
      </p:sp>
      <p:pic>
        <p:nvPicPr>
          <p:cNvPr descr="Google Shape;1895;p81" id="1230" name="Google Shape;1230;p155"/>
          <p:cNvPicPr preferRelativeResize="0"/>
          <p:nvPr/>
        </p:nvPicPr>
        <p:blipFill rotWithShape="1">
          <a:blip r:embed="rId3">
            <a:alphaModFix/>
          </a:blip>
          <a:srcRect b="2949" l="792" r="1832" t="1383"/>
          <a:stretch/>
        </p:blipFill>
        <p:spPr>
          <a:xfrm>
            <a:off x="1644665" y="1051863"/>
            <a:ext cx="5461107" cy="3537288"/>
          </a:xfrm>
          <a:custGeom>
            <a:rect b="b" l="l" r="r" t="t"/>
            <a:pathLst>
              <a:path extrusionOk="0" h="21500" w="21518">
                <a:moveTo>
                  <a:pt x="8200" y="3"/>
                </a:moveTo>
                <a:cubicBezTo>
                  <a:pt x="8055" y="-14"/>
                  <a:pt x="7814" y="49"/>
                  <a:pt x="7677" y="160"/>
                </a:cubicBezTo>
                <a:cubicBezTo>
                  <a:pt x="7606" y="216"/>
                  <a:pt x="7489" y="301"/>
                  <a:pt x="7415" y="346"/>
                </a:cubicBezTo>
                <a:cubicBezTo>
                  <a:pt x="7342" y="391"/>
                  <a:pt x="7288" y="466"/>
                  <a:pt x="7295" y="517"/>
                </a:cubicBezTo>
                <a:cubicBezTo>
                  <a:pt x="7302" y="568"/>
                  <a:pt x="7279" y="688"/>
                  <a:pt x="7245" y="782"/>
                </a:cubicBezTo>
                <a:cubicBezTo>
                  <a:pt x="7197" y="917"/>
                  <a:pt x="7171" y="934"/>
                  <a:pt x="7118" y="867"/>
                </a:cubicBezTo>
                <a:cubicBezTo>
                  <a:pt x="7068" y="802"/>
                  <a:pt x="7027" y="808"/>
                  <a:pt x="6948" y="893"/>
                </a:cubicBezTo>
                <a:cubicBezTo>
                  <a:pt x="6891" y="954"/>
                  <a:pt x="6820" y="989"/>
                  <a:pt x="6788" y="970"/>
                </a:cubicBezTo>
                <a:cubicBezTo>
                  <a:pt x="6757" y="952"/>
                  <a:pt x="6657" y="1016"/>
                  <a:pt x="6566" y="1110"/>
                </a:cubicBezTo>
                <a:cubicBezTo>
                  <a:pt x="6448" y="1234"/>
                  <a:pt x="6405" y="1326"/>
                  <a:pt x="6416" y="1443"/>
                </a:cubicBezTo>
                <a:cubicBezTo>
                  <a:pt x="6426" y="1548"/>
                  <a:pt x="6402" y="1622"/>
                  <a:pt x="6346" y="1653"/>
                </a:cubicBezTo>
                <a:cubicBezTo>
                  <a:pt x="6244" y="1709"/>
                  <a:pt x="6047" y="2047"/>
                  <a:pt x="6044" y="2169"/>
                </a:cubicBezTo>
                <a:cubicBezTo>
                  <a:pt x="6043" y="2216"/>
                  <a:pt x="6075" y="2271"/>
                  <a:pt x="6114" y="2295"/>
                </a:cubicBezTo>
                <a:cubicBezTo>
                  <a:pt x="6261" y="2381"/>
                  <a:pt x="6190" y="2626"/>
                  <a:pt x="5947" y="2871"/>
                </a:cubicBezTo>
                <a:cubicBezTo>
                  <a:pt x="5698" y="3122"/>
                  <a:pt x="5668" y="3209"/>
                  <a:pt x="5769" y="3363"/>
                </a:cubicBezTo>
                <a:cubicBezTo>
                  <a:pt x="5802" y="3414"/>
                  <a:pt x="5829" y="3512"/>
                  <a:pt x="5831" y="3580"/>
                </a:cubicBezTo>
                <a:cubicBezTo>
                  <a:pt x="5834" y="3649"/>
                  <a:pt x="5860" y="3796"/>
                  <a:pt x="5891" y="3908"/>
                </a:cubicBezTo>
                <a:cubicBezTo>
                  <a:pt x="5938" y="4085"/>
                  <a:pt x="5964" y="4108"/>
                  <a:pt x="6078" y="4063"/>
                </a:cubicBezTo>
                <a:cubicBezTo>
                  <a:pt x="6255" y="3993"/>
                  <a:pt x="6372" y="4010"/>
                  <a:pt x="6457" y="4118"/>
                </a:cubicBezTo>
                <a:cubicBezTo>
                  <a:pt x="6571" y="4264"/>
                  <a:pt x="6716" y="4829"/>
                  <a:pt x="6746" y="5240"/>
                </a:cubicBezTo>
                <a:cubicBezTo>
                  <a:pt x="6761" y="5450"/>
                  <a:pt x="6792" y="5658"/>
                  <a:pt x="6815" y="5703"/>
                </a:cubicBezTo>
                <a:cubicBezTo>
                  <a:pt x="6838" y="5749"/>
                  <a:pt x="6844" y="5840"/>
                  <a:pt x="6827" y="5906"/>
                </a:cubicBezTo>
                <a:cubicBezTo>
                  <a:pt x="6811" y="5972"/>
                  <a:pt x="6811" y="6079"/>
                  <a:pt x="6827" y="6145"/>
                </a:cubicBezTo>
                <a:cubicBezTo>
                  <a:pt x="6851" y="6237"/>
                  <a:pt x="6872" y="6245"/>
                  <a:pt x="6924" y="6178"/>
                </a:cubicBezTo>
                <a:cubicBezTo>
                  <a:pt x="7039" y="6032"/>
                  <a:pt x="7061" y="6226"/>
                  <a:pt x="6954" y="6449"/>
                </a:cubicBezTo>
                <a:cubicBezTo>
                  <a:pt x="6891" y="6581"/>
                  <a:pt x="6861" y="6733"/>
                  <a:pt x="6873" y="6875"/>
                </a:cubicBezTo>
                <a:cubicBezTo>
                  <a:pt x="6907" y="7287"/>
                  <a:pt x="7099" y="7934"/>
                  <a:pt x="7229" y="8084"/>
                </a:cubicBezTo>
                <a:cubicBezTo>
                  <a:pt x="7380" y="8258"/>
                  <a:pt x="7427" y="8270"/>
                  <a:pt x="7450" y="8144"/>
                </a:cubicBezTo>
                <a:cubicBezTo>
                  <a:pt x="7589" y="7378"/>
                  <a:pt x="7651" y="7190"/>
                  <a:pt x="7791" y="7100"/>
                </a:cubicBezTo>
                <a:cubicBezTo>
                  <a:pt x="7871" y="7048"/>
                  <a:pt x="7974" y="6915"/>
                  <a:pt x="8021" y="6806"/>
                </a:cubicBezTo>
                <a:cubicBezTo>
                  <a:pt x="8067" y="6696"/>
                  <a:pt x="8199" y="6547"/>
                  <a:pt x="8312" y="6473"/>
                </a:cubicBezTo>
                <a:cubicBezTo>
                  <a:pt x="8607" y="6277"/>
                  <a:pt x="8714" y="6032"/>
                  <a:pt x="8712" y="5563"/>
                </a:cubicBezTo>
                <a:cubicBezTo>
                  <a:pt x="8710" y="5304"/>
                  <a:pt x="8742" y="5089"/>
                  <a:pt x="8810" y="4902"/>
                </a:cubicBezTo>
                <a:cubicBezTo>
                  <a:pt x="8866" y="4750"/>
                  <a:pt x="8898" y="4625"/>
                  <a:pt x="8882" y="4625"/>
                </a:cubicBezTo>
                <a:cubicBezTo>
                  <a:pt x="8866" y="4625"/>
                  <a:pt x="8878" y="4581"/>
                  <a:pt x="8909" y="4524"/>
                </a:cubicBezTo>
                <a:cubicBezTo>
                  <a:pt x="8947" y="4453"/>
                  <a:pt x="8949" y="4404"/>
                  <a:pt x="8915" y="4372"/>
                </a:cubicBezTo>
                <a:cubicBezTo>
                  <a:pt x="8888" y="4345"/>
                  <a:pt x="8865" y="4263"/>
                  <a:pt x="8865" y="4188"/>
                </a:cubicBezTo>
                <a:cubicBezTo>
                  <a:pt x="8865" y="4114"/>
                  <a:pt x="8831" y="4032"/>
                  <a:pt x="8788" y="4007"/>
                </a:cubicBezTo>
                <a:cubicBezTo>
                  <a:pt x="8725" y="3970"/>
                  <a:pt x="8721" y="3941"/>
                  <a:pt x="8771" y="3848"/>
                </a:cubicBezTo>
                <a:cubicBezTo>
                  <a:pt x="8805" y="3786"/>
                  <a:pt x="8861" y="3753"/>
                  <a:pt x="8896" y="3773"/>
                </a:cubicBezTo>
                <a:cubicBezTo>
                  <a:pt x="8981" y="3823"/>
                  <a:pt x="8978" y="3794"/>
                  <a:pt x="8865" y="3484"/>
                </a:cubicBezTo>
                <a:cubicBezTo>
                  <a:pt x="8761" y="3198"/>
                  <a:pt x="8741" y="2967"/>
                  <a:pt x="8817" y="2895"/>
                </a:cubicBezTo>
                <a:cubicBezTo>
                  <a:pt x="8843" y="2870"/>
                  <a:pt x="8865" y="2789"/>
                  <a:pt x="8865" y="2714"/>
                </a:cubicBezTo>
                <a:cubicBezTo>
                  <a:pt x="8865" y="2562"/>
                  <a:pt x="9119" y="1784"/>
                  <a:pt x="9233" y="1590"/>
                </a:cubicBezTo>
                <a:cubicBezTo>
                  <a:pt x="9273" y="1521"/>
                  <a:pt x="9295" y="1414"/>
                  <a:pt x="9280" y="1352"/>
                </a:cubicBezTo>
                <a:cubicBezTo>
                  <a:pt x="9248" y="1224"/>
                  <a:pt x="9079" y="1195"/>
                  <a:pt x="9032" y="1311"/>
                </a:cubicBezTo>
                <a:cubicBezTo>
                  <a:pt x="9016" y="1352"/>
                  <a:pt x="8985" y="1370"/>
                  <a:pt x="8964" y="1349"/>
                </a:cubicBezTo>
                <a:cubicBezTo>
                  <a:pt x="8942" y="1329"/>
                  <a:pt x="8897" y="1362"/>
                  <a:pt x="8865" y="1421"/>
                </a:cubicBezTo>
                <a:cubicBezTo>
                  <a:pt x="8792" y="1558"/>
                  <a:pt x="8721" y="1496"/>
                  <a:pt x="8721" y="1296"/>
                </a:cubicBezTo>
                <a:cubicBezTo>
                  <a:pt x="8721" y="1170"/>
                  <a:pt x="8710" y="1160"/>
                  <a:pt x="8651" y="1236"/>
                </a:cubicBezTo>
                <a:cubicBezTo>
                  <a:pt x="8593" y="1310"/>
                  <a:pt x="8573" y="1304"/>
                  <a:pt x="8546" y="1197"/>
                </a:cubicBezTo>
                <a:cubicBezTo>
                  <a:pt x="8523" y="1105"/>
                  <a:pt x="8555" y="1014"/>
                  <a:pt x="8654" y="891"/>
                </a:cubicBezTo>
                <a:cubicBezTo>
                  <a:pt x="8777" y="736"/>
                  <a:pt x="8784" y="708"/>
                  <a:pt x="8713" y="645"/>
                </a:cubicBezTo>
                <a:cubicBezTo>
                  <a:pt x="8669" y="605"/>
                  <a:pt x="8587" y="456"/>
                  <a:pt x="8529" y="312"/>
                </a:cubicBezTo>
                <a:cubicBezTo>
                  <a:pt x="8471" y="168"/>
                  <a:pt x="8412" y="68"/>
                  <a:pt x="8398" y="90"/>
                </a:cubicBezTo>
                <a:cubicBezTo>
                  <a:pt x="8383" y="112"/>
                  <a:pt x="8342" y="92"/>
                  <a:pt x="8307" y="47"/>
                </a:cubicBezTo>
                <a:cubicBezTo>
                  <a:pt x="8287" y="21"/>
                  <a:pt x="8249" y="9"/>
                  <a:pt x="8200" y="3"/>
                </a:cubicBezTo>
                <a:close/>
                <a:moveTo>
                  <a:pt x="5814" y="408"/>
                </a:moveTo>
                <a:cubicBezTo>
                  <a:pt x="5792" y="405"/>
                  <a:pt x="5773" y="407"/>
                  <a:pt x="5756" y="411"/>
                </a:cubicBezTo>
                <a:cubicBezTo>
                  <a:pt x="5717" y="420"/>
                  <a:pt x="5594" y="442"/>
                  <a:pt x="5483" y="459"/>
                </a:cubicBezTo>
                <a:cubicBezTo>
                  <a:pt x="5236" y="497"/>
                  <a:pt x="5188" y="537"/>
                  <a:pt x="5131" y="768"/>
                </a:cubicBezTo>
                <a:cubicBezTo>
                  <a:pt x="5106" y="867"/>
                  <a:pt x="5061" y="940"/>
                  <a:pt x="5028" y="929"/>
                </a:cubicBezTo>
                <a:cubicBezTo>
                  <a:pt x="4960" y="908"/>
                  <a:pt x="4560" y="1298"/>
                  <a:pt x="4560" y="1385"/>
                </a:cubicBezTo>
                <a:cubicBezTo>
                  <a:pt x="4560" y="1416"/>
                  <a:pt x="4594" y="1462"/>
                  <a:pt x="4635" y="1487"/>
                </a:cubicBezTo>
                <a:cubicBezTo>
                  <a:pt x="4676" y="1511"/>
                  <a:pt x="4698" y="1560"/>
                  <a:pt x="4684" y="1598"/>
                </a:cubicBezTo>
                <a:cubicBezTo>
                  <a:pt x="4626" y="1740"/>
                  <a:pt x="4719" y="1897"/>
                  <a:pt x="4887" y="1940"/>
                </a:cubicBezTo>
                <a:cubicBezTo>
                  <a:pt x="5190" y="2017"/>
                  <a:pt x="5219" y="2043"/>
                  <a:pt x="5118" y="2157"/>
                </a:cubicBezTo>
                <a:cubicBezTo>
                  <a:pt x="5070" y="2212"/>
                  <a:pt x="5001" y="2243"/>
                  <a:pt x="4967" y="2222"/>
                </a:cubicBezTo>
                <a:cubicBezTo>
                  <a:pt x="4932" y="2202"/>
                  <a:pt x="4888" y="2224"/>
                  <a:pt x="4870" y="2271"/>
                </a:cubicBezTo>
                <a:cubicBezTo>
                  <a:pt x="4827" y="2376"/>
                  <a:pt x="4513" y="1880"/>
                  <a:pt x="4513" y="1709"/>
                </a:cubicBezTo>
                <a:cubicBezTo>
                  <a:pt x="4513" y="1512"/>
                  <a:pt x="4402" y="1636"/>
                  <a:pt x="4339" y="1904"/>
                </a:cubicBezTo>
                <a:cubicBezTo>
                  <a:pt x="4253" y="2273"/>
                  <a:pt x="4261" y="2474"/>
                  <a:pt x="4366" y="2613"/>
                </a:cubicBezTo>
                <a:cubicBezTo>
                  <a:pt x="4417" y="2681"/>
                  <a:pt x="4449" y="2766"/>
                  <a:pt x="4435" y="2801"/>
                </a:cubicBezTo>
                <a:cubicBezTo>
                  <a:pt x="4386" y="2924"/>
                  <a:pt x="4552" y="3217"/>
                  <a:pt x="4649" y="3178"/>
                </a:cubicBezTo>
                <a:cubicBezTo>
                  <a:pt x="4700" y="3157"/>
                  <a:pt x="4791" y="3181"/>
                  <a:pt x="4851" y="3231"/>
                </a:cubicBezTo>
                <a:cubicBezTo>
                  <a:pt x="4952" y="3314"/>
                  <a:pt x="4955" y="3326"/>
                  <a:pt x="4879" y="3412"/>
                </a:cubicBezTo>
                <a:cubicBezTo>
                  <a:pt x="4834" y="3462"/>
                  <a:pt x="4803" y="3544"/>
                  <a:pt x="4810" y="3592"/>
                </a:cubicBezTo>
                <a:cubicBezTo>
                  <a:pt x="4818" y="3641"/>
                  <a:pt x="4750" y="3744"/>
                  <a:pt x="4662" y="3819"/>
                </a:cubicBezTo>
                <a:cubicBezTo>
                  <a:pt x="4514" y="3944"/>
                  <a:pt x="4490" y="3944"/>
                  <a:pt x="4386" y="3839"/>
                </a:cubicBezTo>
                <a:cubicBezTo>
                  <a:pt x="4284" y="3735"/>
                  <a:pt x="4274" y="3736"/>
                  <a:pt x="4274" y="3839"/>
                </a:cubicBezTo>
                <a:cubicBezTo>
                  <a:pt x="4274" y="3901"/>
                  <a:pt x="4322" y="3963"/>
                  <a:pt x="4382" y="3976"/>
                </a:cubicBezTo>
                <a:cubicBezTo>
                  <a:pt x="4461" y="3993"/>
                  <a:pt x="4493" y="4058"/>
                  <a:pt x="4505" y="4222"/>
                </a:cubicBezTo>
                <a:cubicBezTo>
                  <a:pt x="4514" y="4344"/>
                  <a:pt x="4544" y="4483"/>
                  <a:pt x="4571" y="4533"/>
                </a:cubicBezTo>
                <a:cubicBezTo>
                  <a:pt x="4601" y="4590"/>
                  <a:pt x="4739" y="4625"/>
                  <a:pt x="4927" y="4625"/>
                </a:cubicBezTo>
                <a:cubicBezTo>
                  <a:pt x="5220" y="4625"/>
                  <a:pt x="5236" y="4618"/>
                  <a:pt x="5221" y="4461"/>
                </a:cubicBezTo>
                <a:cubicBezTo>
                  <a:pt x="5209" y="4326"/>
                  <a:pt x="5179" y="4299"/>
                  <a:pt x="5062" y="4314"/>
                </a:cubicBezTo>
                <a:cubicBezTo>
                  <a:pt x="4794" y="4348"/>
                  <a:pt x="4745" y="4340"/>
                  <a:pt x="4677" y="4253"/>
                </a:cubicBezTo>
                <a:cubicBezTo>
                  <a:pt x="4553" y="4095"/>
                  <a:pt x="4670" y="3949"/>
                  <a:pt x="4937" y="3930"/>
                </a:cubicBezTo>
                <a:cubicBezTo>
                  <a:pt x="5073" y="3921"/>
                  <a:pt x="5198" y="3942"/>
                  <a:pt x="5212" y="3978"/>
                </a:cubicBezTo>
                <a:cubicBezTo>
                  <a:pt x="5226" y="4014"/>
                  <a:pt x="5268" y="4005"/>
                  <a:pt x="5306" y="3957"/>
                </a:cubicBezTo>
                <a:cubicBezTo>
                  <a:pt x="5354" y="3895"/>
                  <a:pt x="5361" y="3843"/>
                  <a:pt x="5326" y="3778"/>
                </a:cubicBezTo>
                <a:cubicBezTo>
                  <a:pt x="5264" y="3663"/>
                  <a:pt x="5311" y="3445"/>
                  <a:pt x="5431" y="3296"/>
                </a:cubicBezTo>
                <a:cubicBezTo>
                  <a:pt x="5487" y="3226"/>
                  <a:pt x="5528" y="3075"/>
                  <a:pt x="5534" y="2910"/>
                </a:cubicBezTo>
                <a:cubicBezTo>
                  <a:pt x="5541" y="2724"/>
                  <a:pt x="5577" y="2600"/>
                  <a:pt x="5650" y="2521"/>
                </a:cubicBezTo>
                <a:cubicBezTo>
                  <a:pt x="5709" y="2458"/>
                  <a:pt x="5791" y="2301"/>
                  <a:pt x="5833" y="2172"/>
                </a:cubicBezTo>
                <a:cubicBezTo>
                  <a:pt x="5875" y="2042"/>
                  <a:pt x="5964" y="1849"/>
                  <a:pt x="6028" y="1742"/>
                </a:cubicBezTo>
                <a:cubicBezTo>
                  <a:pt x="6093" y="1636"/>
                  <a:pt x="6140" y="1504"/>
                  <a:pt x="6132" y="1448"/>
                </a:cubicBezTo>
                <a:cubicBezTo>
                  <a:pt x="6124" y="1392"/>
                  <a:pt x="6176" y="1256"/>
                  <a:pt x="6249" y="1144"/>
                </a:cubicBezTo>
                <a:cubicBezTo>
                  <a:pt x="6379" y="945"/>
                  <a:pt x="6382" y="939"/>
                  <a:pt x="6297" y="765"/>
                </a:cubicBezTo>
                <a:cubicBezTo>
                  <a:pt x="6222" y="611"/>
                  <a:pt x="5967" y="430"/>
                  <a:pt x="5814" y="408"/>
                </a:cubicBezTo>
                <a:close/>
                <a:moveTo>
                  <a:pt x="13586" y="1477"/>
                </a:moveTo>
                <a:cubicBezTo>
                  <a:pt x="13574" y="1482"/>
                  <a:pt x="13550" y="1510"/>
                  <a:pt x="13513" y="1561"/>
                </a:cubicBezTo>
                <a:cubicBezTo>
                  <a:pt x="13456" y="1639"/>
                  <a:pt x="13410" y="1753"/>
                  <a:pt x="13409" y="1815"/>
                </a:cubicBezTo>
                <a:cubicBezTo>
                  <a:pt x="13410" y="1876"/>
                  <a:pt x="13373" y="1987"/>
                  <a:pt x="13328" y="2063"/>
                </a:cubicBezTo>
                <a:cubicBezTo>
                  <a:pt x="13258" y="2183"/>
                  <a:pt x="13257" y="2196"/>
                  <a:pt x="13323" y="2157"/>
                </a:cubicBezTo>
                <a:cubicBezTo>
                  <a:pt x="13365" y="2132"/>
                  <a:pt x="13413" y="2145"/>
                  <a:pt x="13430" y="2186"/>
                </a:cubicBezTo>
                <a:cubicBezTo>
                  <a:pt x="13458" y="2257"/>
                  <a:pt x="13978" y="1914"/>
                  <a:pt x="13982" y="1822"/>
                </a:cubicBezTo>
                <a:cubicBezTo>
                  <a:pt x="13984" y="1762"/>
                  <a:pt x="13778" y="1783"/>
                  <a:pt x="13711" y="1848"/>
                </a:cubicBezTo>
                <a:cubicBezTo>
                  <a:pt x="13642" y="1917"/>
                  <a:pt x="13554" y="1691"/>
                  <a:pt x="13589" y="1532"/>
                </a:cubicBezTo>
                <a:cubicBezTo>
                  <a:pt x="13598" y="1492"/>
                  <a:pt x="13599" y="1472"/>
                  <a:pt x="13586" y="1477"/>
                </a:cubicBezTo>
                <a:close/>
                <a:moveTo>
                  <a:pt x="15846" y="1699"/>
                </a:moveTo>
                <a:cubicBezTo>
                  <a:pt x="15784" y="1685"/>
                  <a:pt x="15711" y="1833"/>
                  <a:pt x="15668" y="2085"/>
                </a:cubicBezTo>
                <a:cubicBezTo>
                  <a:pt x="15614" y="2391"/>
                  <a:pt x="15618" y="2421"/>
                  <a:pt x="15727" y="2589"/>
                </a:cubicBezTo>
                <a:cubicBezTo>
                  <a:pt x="15791" y="2687"/>
                  <a:pt x="15871" y="2785"/>
                  <a:pt x="15905" y="2806"/>
                </a:cubicBezTo>
                <a:cubicBezTo>
                  <a:pt x="16033" y="2885"/>
                  <a:pt x="16068" y="2852"/>
                  <a:pt x="16079" y="2637"/>
                </a:cubicBezTo>
                <a:cubicBezTo>
                  <a:pt x="16086" y="2496"/>
                  <a:pt x="16055" y="2363"/>
                  <a:pt x="15991" y="2266"/>
                </a:cubicBezTo>
                <a:cubicBezTo>
                  <a:pt x="15935" y="2180"/>
                  <a:pt x="15902" y="2059"/>
                  <a:pt x="15916" y="1988"/>
                </a:cubicBezTo>
                <a:cubicBezTo>
                  <a:pt x="15930" y="1920"/>
                  <a:pt x="15925" y="1821"/>
                  <a:pt x="15904" y="1769"/>
                </a:cubicBezTo>
                <a:cubicBezTo>
                  <a:pt x="15887" y="1727"/>
                  <a:pt x="15867" y="1703"/>
                  <a:pt x="15846" y="1699"/>
                </a:cubicBezTo>
                <a:close/>
                <a:moveTo>
                  <a:pt x="13042" y="1899"/>
                </a:moveTo>
                <a:cubicBezTo>
                  <a:pt x="12868" y="1899"/>
                  <a:pt x="12818" y="1965"/>
                  <a:pt x="12889" y="2097"/>
                </a:cubicBezTo>
                <a:cubicBezTo>
                  <a:pt x="12961" y="2230"/>
                  <a:pt x="12996" y="2222"/>
                  <a:pt x="13098" y="2049"/>
                </a:cubicBezTo>
                <a:cubicBezTo>
                  <a:pt x="13183" y="1904"/>
                  <a:pt x="13182" y="1899"/>
                  <a:pt x="13042" y="1899"/>
                </a:cubicBezTo>
                <a:close/>
                <a:moveTo>
                  <a:pt x="3789" y="2724"/>
                </a:moveTo>
                <a:cubicBezTo>
                  <a:pt x="3779" y="2722"/>
                  <a:pt x="3770" y="2724"/>
                  <a:pt x="3764" y="2734"/>
                </a:cubicBezTo>
                <a:cubicBezTo>
                  <a:pt x="3747" y="2760"/>
                  <a:pt x="3758" y="2826"/>
                  <a:pt x="3787" y="2881"/>
                </a:cubicBezTo>
                <a:cubicBezTo>
                  <a:pt x="3827" y="2954"/>
                  <a:pt x="3826" y="3002"/>
                  <a:pt x="3784" y="3067"/>
                </a:cubicBezTo>
                <a:cubicBezTo>
                  <a:pt x="3741" y="3133"/>
                  <a:pt x="3752" y="3153"/>
                  <a:pt x="3828" y="3153"/>
                </a:cubicBezTo>
                <a:cubicBezTo>
                  <a:pt x="3883" y="3153"/>
                  <a:pt x="3953" y="3204"/>
                  <a:pt x="3986" y="3264"/>
                </a:cubicBezTo>
                <a:cubicBezTo>
                  <a:pt x="4066" y="3412"/>
                  <a:pt x="4073" y="3403"/>
                  <a:pt x="4047" y="3194"/>
                </a:cubicBezTo>
                <a:cubicBezTo>
                  <a:pt x="4026" y="3023"/>
                  <a:pt x="3862" y="2741"/>
                  <a:pt x="3789" y="2724"/>
                </a:cubicBezTo>
                <a:close/>
                <a:moveTo>
                  <a:pt x="16281" y="2734"/>
                </a:moveTo>
                <a:cubicBezTo>
                  <a:pt x="16260" y="2727"/>
                  <a:pt x="16239" y="2744"/>
                  <a:pt x="16209" y="2782"/>
                </a:cubicBezTo>
                <a:cubicBezTo>
                  <a:pt x="16169" y="2833"/>
                  <a:pt x="16148" y="2904"/>
                  <a:pt x="16162" y="2939"/>
                </a:cubicBezTo>
                <a:cubicBezTo>
                  <a:pt x="16176" y="2974"/>
                  <a:pt x="16166" y="3068"/>
                  <a:pt x="16138" y="3149"/>
                </a:cubicBezTo>
                <a:cubicBezTo>
                  <a:pt x="16090" y="3288"/>
                  <a:pt x="16094" y="3290"/>
                  <a:pt x="16242" y="3194"/>
                </a:cubicBezTo>
                <a:cubicBezTo>
                  <a:pt x="16425" y="3076"/>
                  <a:pt x="16443" y="3014"/>
                  <a:pt x="16351" y="2828"/>
                </a:cubicBezTo>
                <a:cubicBezTo>
                  <a:pt x="16323" y="2770"/>
                  <a:pt x="16301" y="2741"/>
                  <a:pt x="16281" y="2734"/>
                </a:cubicBezTo>
                <a:close/>
                <a:moveTo>
                  <a:pt x="3392" y="3033"/>
                </a:moveTo>
                <a:cubicBezTo>
                  <a:pt x="3377" y="3032"/>
                  <a:pt x="3359" y="3040"/>
                  <a:pt x="3336" y="3055"/>
                </a:cubicBezTo>
                <a:cubicBezTo>
                  <a:pt x="3283" y="3085"/>
                  <a:pt x="3280" y="3120"/>
                  <a:pt x="3321" y="3197"/>
                </a:cubicBezTo>
                <a:cubicBezTo>
                  <a:pt x="3363" y="3275"/>
                  <a:pt x="3357" y="3309"/>
                  <a:pt x="3298" y="3344"/>
                </a:cubicBezTo>
                <a:cubicBezTo>
                  <a:pt x="3256" y="3369"/>
                  <a:pt x="3233" y="3419"/>
                  <a:pt x="3248" y="3455"/>
                </a:cubicBezTo>
                <a:cubicBezTo>
                  <a:pt x="3305" y="3597"/>
                  <a:pt x="3403" y="3511"/>
                  <a:pt x="3423" y="3301"/>
                </a:cubicBezTo>
                <a:cubicBezTo>
                  <a:pt x="3441" y="3110"/>
                  <a:pt x="3436" y="3034"/>
                  <a:pt x="3392" y="3033"/>
                </a:cubicBezTo>
                <a:close/>
                <a:moveTo>
                  <a:pt x="4202" y="3040"/>
                </a:moveTo>
                <a:cubicBezTo>
                  <a:pt x="4166" y="3051"/>
                  <a:pt x="4177" y="3143"/>
                  <a:pt x="4233" y="3334"/>
                </a:cubicBezTo>
                <a:cubicBezTo>
                  <a:pt x="4264" y="3438"/>
                  <a:pt x="4323" y="3519"/>
                  <a:pt x="4364" y="3518"/>
                </a:cubicBezTo>
                <a:cubicBezTo>
                  <a:pt x="4432" y="3516"/>
                  <a:pt x="4432" y="3508"/>
                  <a:pt x="4361" y="3445"/>
                </a:cubicBezTo>
                <a:cubicBezTo>
                  <a:pt x="4315" y="3404"/>
                  <a:pt x="4291" y="3318"/>
                  <a:pt x="4305" y="3238"/>
                </a:cubicBezTo>
                <a:cubicBezTo>
                  <a:pt x="4319" y="3155"/>
                  <a:pt x="4299" y="3081"/>
                  <a:pt x="4253" y="3055"/>
                </a:cubicBezTo>
                <a:cubicBezTo>
                  <a:pt x="4231" y="3041"/>
                  <a:pt x="4214" y="3036"/>
                  <a:pt x="4202" y="3040"/>
                </a:cubicBezTo>
                <a:close/>
                <a:moveTo>
                  <a:pt x="16399" y="3467"/>
                </a:moveTo>
                <a:cubicBezTo>
                  <a:pt x="16344" y="3440"/>
                  <a:pt x="16230" y="3592"/>
                  <a:pt x="16213" y="3771"/>
                </a:cubicBezTo>
                <a:cubicBezTo>
                  <a:pt x="16199" y="3920"/>
                  <a:pt x="15958" y="4205"/>
                  <a:pt x="15923" y="4116"/>
                </a:cubicBezTo>
                <a:cubicBezTo>
                  <a:pt x="15891" y="4037"/>
                  <a:pt x="15454" y="4364"/>
                  <a:pt x="15361" y="4536"/>
                </a:cubicBezTo>
                <a:cubicBezTo>
                  <a:pt x="15329" y="4595"/>
                  <a:pt x="15301" y="4714"/>
                  <a:pt x="15300" y="4801"/>
                </a:cubicBezTo>
                <a:cubicBezTo>
                  <a:pt x="15299" y="4919"/>
                  <a:pt x="15265" y="4964"/>
                  <a:pt x="15161" y="4982"/>
                </a:cubicBezTo>
                <a:cubicBezTo>
                  <a:pt x="15079" y="4996"/>
                  <a:pt x="14958" y="5110"/>
                  <a:pt x="14864" y="5264"/>
                </a:cubicBezTo>
                <a:cubicBezTo>
                  <a:pt x="14777" y="5406"/>
                  <a:pt x="14685" y="5505"/>
                  <a:pt x="14661" y="5481"/>
                </a:cubicBezTo>
                <a:cubicBezTo>
                  <a:pt x="14636" y="5458"/>
                  <a:pt x="14590" y="5489"/>
                  <a:pt x="14557" y="5549"/>
                </a:cubicBezTo>
                <a:cubicBezTo>
                  <a:pt x="14487" y="5680"/>
                  <a:pt x="14395" y="5613"/>
                  <a:pt x="14434" y="5460"/>
                </a:cubicBezTo>
                <a:cubicBezTo>
                  <a:pt x="14449" y="5400"/>
                  <a:pt x="14432" y="5285"/>
                  <a:pt x="14395" y="5204"/>
                </a:cubicBezTo>
                <a:cubicBezTo>
                  <a:pt x="14331" y="5063"/>
                  <a:pt x="14326" y="5063"/>
                  <a:pt x="14299" y="5192"/>
                </a:cubicBezTo>
                <a:cubicBezTo>
                  <a:pt x="14284" y="5266"/>
                  <a:pt x="14270" y="5359"/>
                  <a:pt x="14268" y="5399"/>
                </a:cubicBezTo>
                <a:cubicBezTo>
                  <a:pt x="14266" y="5440"/>
                  <a:pt x="14239" y="5540"/>
                  <a:pt x="14205" y="5621"/>
                </a:cubicBezTo>
                <a:cubicBezTo>
                  <a:pt x="14131" y="5802"/>
                  <a:pt x="14137" y="6124"/>
                  <a:pt x="14218" y="6275"/>
                </a:cubicBezTo>
                <a:cubicBezTo>
                  <a:pt x="14333" y="6488"/>
                  <a:pt x="14222" y="6553"/>
                  <a:pt x="14073" y="6359"/>
                </a:cubicBezTo>
                <a:cubicBezTo>
                  <a:pt x="13994" y="6257"/>
                  <a:pt x="13891" y="6174"/>
                  <a:pt x="13846" y="6174"/>
                </a:cubicBezTo>
                <a:cubicBezTo>
                  <a:pt x="13800" y="6174"/>
                  <a:pt x="13733" y="6133"/>
                  <a:pt x="13696" y="6082"/>
                </a:cubicBezTo>
                <a:cubicBezTo>
                  <a:pt x="13658" y="6031"/>
                  <a:pt x="13665" y="6059"/>
                  <a:pt x="13711" y="6145"/>
                </a:cubicBezTo>
                <a:cubicBezTo>
                  <a:pt x="13781" y="6274"/>
                  <a:pt x="13783" y="6313"/>
                  <a:pt x="13729" y="6383"/>
                </a:cubicBezTo>
                <a:cubicBezTo>
                  <a:pt x="13693" y="6429"/>
                  <a:pt x="13651" y="6450"/>
                  <a:pt x="13638" y="6429"/>
                </a:cubicBezTo>
                <a:cubicBezTo>
                  <a:pt x="13624" y="6408"/>
                  <a:pt x="13558" y="6423"/>
                  <a:pt x="13489" y="6463"/>
                </a:cubicBezTo>
                <a:cubicBezTo>
                  <a:pt x="13408" y="6511"/>
                  <a:pt x="13355" y="6512"/>
                  <a:pt x="13336" y="6465"/>
                </a:cubicBezTo>
                <a:cubicBezTo>
                  <a:pt x="13306" y="6389"/>
                  <a:pt x="13046" y="6635"/>
                  <a:pt x="12947" y="6834"/>
                </a:cubicBezTo>
                <a:cubicBezTo>
                  <a:pt x="12902" y="6923"/>
                  <a:pt x="12877" y="6928"/>
                  <a:pt x="12831" y="6859"/>
                </a:cubicBezTo>
                <a:cubicBezTo>
                  <a:pt x="12785" y="6789"/>
                  <a:pt x="12786" y="6747"/>
                  <a:pt x="12831" y="6663"/>
                </a:cubicBezTo>
                <a:cubicBezTo>
                  <a:pt x="12870" y="6590"/>
                  <a:pt x="12871" y="6539"/>
                  <a:pt x="12837" y="6506"/>
                </a:cubicBezTo>
                <a:cubicBezTo>
                  <a:pt x="12810" y="6480"/>
                  <a:pt x="12785" y="6520"/>
                  <a:pt x="12781" y="6593"/>
                </a:cubicBezTo>
                <a:cubicBezTo>
                  <a:pt x="12773" y="6733"/>
                  <a:pt x="12758" y="6908"/>
                  <a:pt x="12746" y="7006"/>
                </a:cubicBezTo>
                <a:cubicBezTo>
                  <a:pt x="12735" y="7099"/>
                  <a:pt x="12548" y="6915"/>
                  <a:pt x="12548" y="6810"/>
                </a:cubicBezTo>
                <a:cubicBezTo>
                  <a:pt x="12548" y="6663"/>
                  <a:pt x="12355" y="6417"/>
                  <a:pt x="12104" y="6246"/>
                </a:cubicBezTo>
                <a:cubicBezTo>
                  <a:pt x="11978" y="6161"/>
                  <a:pt x="11887" y="6065"/>
                  <a:pt x="11900" y="6031"/>
                </a:cubicBezTo>
                <a:cubicBezTo>
                  <a:pt x="11937" y="5940"/>
                  <a:pt x="11821" y="5821"/>
                  <a:pt x="11711" y="5838"/>
                </a:cubicBezTo>
                <a:cubicBezTo>
                  <a:pt x="11455" y="5878"/>
                  <a:pt x="10935" y="6393"/>
                  <a:pt x="10997" y="6547"/>
                </a:cubicBezTo>
                <a:cubicBezTo>
                  <a:pt x="11046" y="6670"/>
                  <a:pt x="10823" y="7301"/>
                  <a:pt x="10607" y="7647"/>
                </a:cubicBezTo>
                <a:cubicBezTo>
                  <a:pt x="10415" y="7958"/>
                  <a:pt x="10403" y="7998"/>
                  <a:pt x="10429" y="8291"/>
                </a:cubicBezTo>
                <a:cubicBezTo>
                  <a:pt x="10459" y="8629"/>
                  <a:pt x="10507" y="8674"/>
                  <a:pt x="10643" y="8484"/>
                </a:cubicBezTo>
                <a:cubicBezTo>
                  <a:pt x="10725" y="8370"/>
                  <a:pt x="10734" y="8378"/>
                  <a:pt x="10806" y="8641"/>
                </a:cubicBezTo>
                <a:cubicBezTo>
                  <a:pt x="10875" y="8896"/>
                  <a:pt x="10874" y="8931"/>
                  <a:pt x="10804" y="9039"/>
                </a:cubicBezTo>
                <a:cubicBezTo>
                  <a:pt x="10734" y="9148"/>
                  <a:pt x="10725" y="9144"/>
                  <a:pt x="10699" y="8993"/>
                </a:cubicBezTo>
                <a:cubicBezTo>
                  <a:pt x="10659" y="8755"/>
                  <a:pt x="10586" y="8866"/>
                  <a:pt x="10618" y="9116"/>
                </a:cubicBezTo>
                <a:cubicBezTo>
                  <a:pt x="10640" y="9287"/>
                  <a:pt x="10623" y="9345"/>
                  <a:pt x="10532" y="9418"/>
                </a:cubicBezTo>
                <a:cubicBezTo>
                  <a:pt x="10470" y="9468"/>
                  <a:pt x="10360" y="9619"/>
                  <a:pt x="10287" y="9753"/>
                </a:cubicBezTo>
                <a:cubicBezTo>
                  <a:pt x="10214" y="9887"/>
                  <a:pt x="10084" y="10035"/>
                  <a:pt x="9997" y="10084"/>
                </a:cubicBezTo>
                <a:lnTo>
                  <a:pt x="9839" y="10173"/>
                </a:lnTo>
                <a:lnTo>
                  <a:pt x="9950" y="10342"/>
                </a:lnTo>
                <a:cubicBezTo>
                  <a:pt x="10037" y="10475"/>
                  <a:pt x="10052" y="10549"/>
                  <a:pt x="10019" y="10682"/>
                </a:cubicBezTo>
                <a:cubicBezTo>
                  <a:pt x="9985" y="10823"/>
                  <a:pt x="9942" y="10853"/>
                  <a:pt x="9775" y="10853"/>
                </a:cubicBezTo>
                <a:lnTo>
                  <a:pt x="9574" y="10853"/>
                </a:lnTo>
                <a:lnTo>
                  <a:pt x="9558" y="11167"/>
                </a:lnTo>
                <a:cubicBezTo>
                  <a:pt x="9546" y="11416"/>
                  <a:pt x="9562" y="11495"/>
                  <a:pt x="9634" y="11555"/>
                </a:cubicBezTo>
                <a:cubicBezTo>
                  <a:pt x="9760" y="11658"/>
                  <a:pt x="9749" y="11833"/>
                  <a:pt x="9606" y="12038"/>
                </a:cubicBezTo>
                <a:cubicBezTo>
                  <a:pt x="9541" y="12131"/>
                  <a:pt x="9487" y="12275"/>
                  <a:pt x="9487" y="12356"/>
                </a:cubicBezTo>
                <a:cubicBezTo>
                  <a:pt x="9487" y="12437"/>
                  <a:pt x="9466" y="12524"/>
                  <a:pt x="9439" y="12549"/>
                </a:cubicBezTo>
                <a:cubicBezTo>
                  <a:pt x="9412" y="12574"/>
                  <a:pt x="9404" y="12628"/>
                  <a:pt x="9420" y="12670"/>
                </a:cubicBezTo>
                <a:cubicBezTo>
                  <a:pt x="9437" y="12711"/>
                  <a:pt x="9370" y="12873"/>
                  <a:pt x="9272" y="13029"/>
                </a:cubicBezTo>
                <a:cubicBezTo>
                  <a:pt x="9139" y="13239"/>
                  <a:pt x="9098" y="13352"/>
                  <a:pt x="9118" y="13470"/>
                </a:cubicBezTo>
                <a:cubicBezTo>
                  <a:pt x="9133" y="13559"/>
                  <a:pt x="9129" y="13702"/>
                  <a:pt x="9107" y="13789"/>
                </a:cubicBezTo>
                <a:cubicBezTo>
                  <a:pt x="9054" y="14008"/>
                  <a:pt x="9109" y="14192"/>
                  <a:pt x="9337" y="14554"/>
                </a:cubicBezTo>
                <a:cubicBezTo>
                  <a:pt x="9523" y="14848"/>
                  <a:pt x="9546" y="14864"/>
                  <a:pt x="9763" y="14836"/>
                </a:cubicBezTo>
                <a:cubicBezTo>
                  <a:pt x="9889" y="14819"/>
                  <a:pt x="10052" y="14782"/>
                  <a:pt x="10126" y="14754"/>
                </a:cubicBezTo>
                <a:cubicBezTo>
                  <a:pt x="10247" y="14707"/>
                  <a:pt x="10328" y="14740"/>
                  <a:pt x="10587" y="14942"/>
                </a:cubicBezTo>
                <a:cubicBezTo>
                  <a:pt x="10629" y="14975"/>
                  <a:pt x="10659" y="15098"/>
                  <a:pt x="10659" y="15246"/>
                </a:cubicBezTo>
                <a:cubicBezTo>
                  <a:pt x="10659" y="15392"/>
                  <a:pt x="10703" y="15584"/>
                  <a:pt x="10765" y="15707"/>
                </a:cubicBezTo>
                <a:cubicBezTo>
                  <a:pt x="10896" y="15964"/>
                  <a:pt x="10949" y="16350"/>
                  <a:pt x="10879" y="16551"/>
                </a:cubicBezTo>
                <a:cubicBezTo>
                  <a:pt x="10812" y="16743"/>
                  <a:pt x="10811" y="17099"/>
                  <a:pt x="10878" y="17202"/>
                </a:cubicBezTo>
                <a:cubicBezTo>
                  <a:pt x="10906" y="17246"/>
                  <a:pt x="10950" y="17425"/>
                  <a:pt x="10975" y="17603"/>
                </a:cubicBezTo>
                <a:cubicBezTo>
                  <a:pt x="11000" y="17780"/>
                  <a:pt x="11062" y="18058"/>
                  <a:pt x="11112" y="18220"/>
                </a:cubicBezTo>
                <a:cubicBezTo>
                  <a:pt x="11163" y="18382"/>
                  <a:pt x="11214" y="18570"/>
                  <a:pt x="11226" y="18635"/>
                </a:cubicBezTo>
                <a:cubicBezTo>
                  <a:pt x="11245" y="18732"/>
                  <a:pt x="11289" y="18742"/>
                  <a:pt x="11478" y="18698"/>
                </a:cubicBezTo>
                <a:cubicBezTo>
                  <a:pt x="11663" y="18655"/>
                  <a:pt x="11739" y="18589"/>
                  <a:pt x="11864" y="18365"/>
                </a:cubicBezTo>
                <a:cubicBezTo>
                  <a:pt x="11951" y="18211"/>
                  <a:pt x="12022" y="18026"/>
                  <a:pt x="12022" y="17952"/>
                </a:cubicBezTo>
                <a:cubicBezTo>
                  <a:pt x="12022" y="17878"/>
                  <a:pt x="12064" y="17777"/>
                  <a:pt x="12115" y="17728"/>
                </a:cubicBezTo>
                <a:cubicBezTo>
                  <a:pt x="12181" y="17664"/>
                  <a:pt x="12200" y="17585"/>
                  <a:pt x="12182" y="17446"/>
                </a:cubicBezTo>
                <a:cubicBezTo>
                  <a:pt x="12162" y="17291"/>
                  <a:pt x="12192" y="17205"/>
                  <a:pt x="12335" y="17012"/>
                </a:cubicBezTo>
                <a:cubicBezTo>
                  <a:pt x="12505" y="16783"/>
                  <a:pt x="12511" y="16755"/>
                  <a:pt x="12484" y="16428"/>
                </a:cubicBezTo>
                <a:cubicBezTo>
                  <a:pt x="12468" y="16239"/>
                  <a:pt x="12440" y="16008"/>
                  <a:pt x="12423" y="15914"/>
                </a:cubicBezTo>
                <a:cubicBezTo>
                  <a:pt x="12397" y="15774"/>
                  <a:pt x="12441" y="15670"/>
                  <a:pt x="12665" y="15335"/>
                </a:cubicBezTo>
                <a:cubicBezTo>
                  <a:pt x="12928" y="14943"/>
                  <a:pt x="13121" y="14543"/>
                  <a:pt x="13122" y="14389"/>
                </a:cubicBezTo>
                <a:cubicBezTo>
                  <a:pt x="13122" y="14349"/>
                  <a:pt x="13026" y="14315"/>
                  <a:pt x="12908" y="14315"/>
                </a:cubicBezTo>
                <a:cubicBezTo>
                  <a:pt x="12698" y="14315"/>
                  <a:pt x="12620" y="14219"/>
                  <a:pt x="12748" y="14119"/>
                </a:cubicBezTo>
                <a:cubicBezTo>
                  <a:pt x="12783" y="14092"/>
                  <a:pt x="12974" y="13954"/>
                  <a:pt x="13172" y="13813"/>
                </a:cubicBezTo>
                <a:cubicBezTo>
                  <a:pt x="13601" y="13508"/>
                  <a:pt x="13736" y="13244"/>
                  <a:pt x="13561" y="13056"/>
                </a:cubicBezTo>
                <a:cubicBezTo>
                  <a:pt x="13400" y="12882"/>
                  <a:pt x="13474" y="12816"/>
                  <a:pt x="13804" y="12843"/>
                </a:cubicBezTo>
                <a:cubicBezTo>
                  <a:pt x="14064" y="12865"/>
                  <a:pt x="14118" y="12898"/>
                  <a:pt x="14223" y="13084"/>
                </a:cubicBezTo>
                <a:cubicBezTo>
                  <a:pt x="14288" y="13202"/>
                  <a:pt x="14380" y="13317"/>
                  <a:pt x="14426" y="13343"/>
                </a:cubicBezTo>
                <a:cubicBezTo>
                  <a:pt x="14472" y="13368"/>
                  <a:pt x="14509" y="13454"/>
                  <a:pt x="14509" y="13531"/>
                </a:cubicBezTo>
                <a:cubicBezTo>
                  <a:pt x="14509" y="13645"/>
                  <a:pt x="14682" y="14390"/>
                  <a:pt x="14732" y="14493"/>
                </a:cubicBezTo>
                <a:cubicBezTo>
                  <a:pt x="14776" y="14583"/>
                  <a:pt x="14892" y="14301"/>
                  <a:pt x="14892" y="14105"/>
                </a:cubicBezTo>
                <a:cubicBezTo>
                  <a:pt x="14892" y="13913"/>
                  <a:pt x="14939" y="13815"/>
                  <a:pt x="15173" y="13524"/>
                </a:cubicBezTo>
                <a:cubicBezTo>
                  <a:pt x="15328" y="13331"/>
                  <a:pt x="15488" y="13174"/>
                  <a:pt x="15528" y="13174"/>
                </a:cubicBezTo>
                <a:cubicBezTo>
                  <a:pt x="15615" y="13174"/>
                  <a:pt x="15801" y="13513"/>
                  <a:pt x="15801" y="13671"/>
                </a:cubicBezTo>
                <a:cubicBezTo>
                  <a:pt x="15801" y="13739"/>
                  <a:pt x="15829" y="13762"/>
                  <a:pt x="15877" y="13733"/>
                </a:cubicBezTo>
                <a:cubicBezTo>
                  <a:pt x="15931" y="13702"/>
                  <a:pt x="15968" y="13754"/>
                  <a:pt x="16007" y="13912"/>
                </a:cubicBezTo>
                <a:cubicBezTo>
                  <a:pt x="16038" y="14039"/>
                  <a:pt x="16087" y="14120"/>
                  <a:pt x="16121" y="14100"/>
                </a:cubicBezTo>
                <a:cubicBezTo>
                  <a:pt x="16154" y="14081"/>
                  <a:pt x="16245" y="14146"/>
                  <a:pt x="16323" y="14247"/>
                </a:cubicBezTo>
                <a:cubicBezTo>
                  <a:pt x="16446" y="14407"/>
                  <a:pt x="16478" y="14421"/>
                  <a:pt x="16564" y="14339"/>
                </a:cubicBezTo>
                <a:cubicBezTo>
                  <a:pt x="16689" y="14219"/>
                  <a:pt x="16690" y="13973"/>
                  <a:pt x="16567" y="13801"/>
                </a:cubicBezTo>
                <a:cubicBezTo>
                  <a:pt x="16400" y="13568"/>
                  <a:pt x="16459" y="13301"/>
                  <a:pt x="16686" y="13273"/>
                </a:cubicBezTo>
                <a:cubicBezTo>
                  <a:pt x="16919" y="13243"/>
                  <a:pt x="17170" y="13032"/>
                  <a:pt x="17299" y="12754"/>
                </a:cubicBezTo>
                <a:cubicBezTo>
                  <a:pt x="17431" y="12469"/>
                  <a:pt x="17433" y="12458"/>
                  <a:pt x="17361" y="12139"/>
                </a:cubicBezTo>
                <a:cubicBezTo>
                  <a:pt x="17295" y="11841"/>
                  <a:pt x="17294" y="11803"/>
                  <a:pt x="17369" y="11671"/>
                </a:cubicBezTo>
                <a:cubicBezTo>
                  <a:pt x="17444" y="11538"/>
                  <a:pt x="17445" y="11531"/>
                  <a:pt x="17371" y="11572"/>
                </a:cubicBezTo>
                <a:cubicBezTo>
                  <a:pt x="17239" y="11646"/>
                  <a:pt x="17172" y="11451"/>
                  <a:pt x="17278" y="11302"/>
                </a:cubicBezTo>
                <a:cubicBezTo>
                  <a:pt x="17335" y="11223"/>
                  <a:pt x="17382" y="11204"/>
                  <a:pt x="17400" y="11251"/>
                </a:cubicBezTo>
                <a:cubicBezTo>
                  <a:pt x="17437" y="11342"/>
                  <a:pt x="17533" y="11290"/>
                  <a:pt x="17782" y="11051"/>
                </a:cubicBezTo>
                <a:cubicBezTo>
                  <a:pt x="17885" y="10952"/>
                  <a:pt x="18022" y="10870"/>
                  <a:pt x="18085" y="10870"/>
                </a:cubicBezTo>
                <a:cubicBezTo>
                  <a:pt x="18229" y="10870"/>
                  <a:pt x="18525" y="10282"/>
                  <a:pt x="18526" y="9992"/>
                </a:cubicBezTo>
                <a:cubicBezTo>
                  <a:pt x="18528" y="9742"/>
                  <a:pt x="18603" y="9662"/>
                  <a:pt x="18667" y="9845"/>
                </a:cubicBezTo>
                <a:cubicBezTo>
                  <a:pt x="18694" y="9922"/>
                  <a:pt x="18710" y="9998"/>
                  <a:pt x="18705" y="10014"/>
                </a:cubicBezTo>
                <a:cubicBezTo>
                  <a:pt x="18699" y="10030"/>
                  <a:pt x="18709" y="10027"/>
                  <a:pt x="18725" y="10007"/>
                </a:cubicBezTo>
                <a:cubicBezTo>
                  <a:pt x="18773" y="9945"/>
                  <a:pt x="18713" y="9412"/>
                  <a:pt x="18664" y="9459"/>
                </a:cubicBezTo>
                <a:cubicBezTo>
                  <a:pt x="18639" y="9482"/>
                  <a:pt x="18588" y="9463"/>
                  <a:pt x="18551" y="9416"/>
                </a:cubicBezTo>
                <a:cubicBezTo>
                  <a:pt x="18514" y="9368"/>
                  <a:pt x="18462" y="9350"/>
                  <a:pt x="18436" y="9375"/>
                </a:cubicBezTo>
                <a:cubicBezTo>
                  <a:pt x="18409" y="9399"/>
                  <a:pt x="18364" y="9348"/>
                  <a:pt x="18334" y="9261"/>
                </a:cubicBezTo>
                <a:cubicBezTo>
                  <a:pt x="18285" y="9121"/>
                  <a:pt x="18305" y="9062"/>
                  <a:pt x="18504" y="8750"/>
                </a:cubicBezTo>
                <a:cubicBezTo>
                  <a:pt x="18697" y="8449"/>
                  <a:pt x="18763" y="8393"/>
                  <a:pt x="18952" y="8366"/>
                </a:cubicBezTo>
                <a:cubicBezTo>
                  <a:pt x="19073" y="8349"/>
                  <a:pt x="19194" y="8361"/>
                  <a:pt x="19219" y="8395"/>
                </a:cubicBezTo>
                <a:cubicBezTo>
                  <a:pt x="19290" y="8492"/>
                  <a:pt x="19388" y="8469"/>
                  <a:pt x="19388" y="8354"/>
                </a:cubicBezTo>
                <a:cubicBezTo>
                  <a:pt x="19388" y="8297"/>
                  <a:pt x="19457" y="8161"/>
                  <a:pt x="19541" y="8053"/>
                </a:cubicBezTo>
                <a:cubicBezTo>
                  <a:pt x="19676" y="7878"/>
                  <a:pt x="19701" y="7867"/>
                  <a:pt x="19749" y="7968"/>
                </a:cubicBezTo>
                <a:cubicBezTo>
                  <a:pt x="19791" y="8056"/>
                  <a:pt x="19816" y="8063"/>
                  <a:pt x="19859" y="7997"/>
                </a:cubicBezTo>
                <a:cubicBezTo>
                  <a:pt x="19894" y="7943"/>
                  <a:pt x="19931" y="7938"/>
                  <a:pt x="19960" y="7983"/>
                </a:cubicBezTo>
                <a:cubicBezTo>
                  <a:pt x="19989" y="8027"/>
                  <a:pt x="19910" y="8216"/>
                  <a:pt x="19743" y="8496"/>
                </a:cubicBezTo>
                <a:cubicBezTo>
                  <a:pt x="19487" y="8927"/>
                  <a:pt x="19481" y="8945"/>
                  <a:pt x="19510" y="9268"/>
                </a:cubicBezTo>
                <a:cubicBezTo>
                  <a:pt x="19538" y="9576"/>
                  <a:pt x="19627" y="9865"/>
                  <a:pt x="19627" y="9647"/>
                </a:cubicBezTo>
                <a:cubicBezTo>
                  <a:pt x="19627" y="9596"/>
                  <a:pt x="19694" y="9402"/>
                  <a:pt x="19776" y="9220"/>
                </a:cubicBezTo>
                <a:cubicBezTo>
                  <a:pt x="19871" y="9006"/>
                  <a:pt x="19915" y="8832"/>
                  <a:pt x="19899" y="8728"/>
                </a:cubicBezTo>
                <a:cubicBezTo>
                  <a:pt x="19848" y="8383"/>
                  <a:pt x="19934" y="8258"/>
                  <a:pt x="20250" y="8214"/>
                </a:cubicBezTo>
                <a:cubicBezTo>
                  <a:pt x="20315" y="8205"/>
                  <a:pt x="20469" y="8093"/>
                  <a:pt x="20590" y="7963"/>
                </a:cubicBezTo>
                <a:cubicBezTo>
                  <a:pt x="20712" y="7834"/>
                  <a:pt x="20826" y="7749"/>
                  <a:pt x="20845" y="7778"/>
                </a:cubicBezTo>
                <a:cubicBezTo>
                  <a:pt x="20864" y="7806"/>
                  <a:pt x="20873" y="7723"/>
                  <a:pt x="20864" y="7589"/>
                </a:cubicBezTo>
                <a:cubicBezTo>
                  <a:pt x="20851" y="7391"/>
                  <a:pt x="20871" y="7325"/>
                  <a:pt x="20977" y="7225"/>
                </a:cubicBezTo>
                <a:cubicBezTo>
                  <a:pt x="21097" y="7111"/>
                  <a:pt x="21112" y="7111"/>
                  <a:pt x="21196" y="7228"/>
                </a:cubicBezTo>
                <a:cubicBezTo>
                  <a:pt x="21315" y="7393"/>
                  <a:pt x="21357" y="7382"/>
                  <a:pt x="21460" y="7165"/>
                </a:cubicBezTo>
                <a:cubicBezTo>
                  <a:pt x="21545" y="6985"/>
                  <a:pt x="21544" y="6984"/>
                  <a:pt x="21411" y="6895"/>
                </a:cubicBezTo>
                <a:cubicBezTo>
                  <a:pt x="21338" y="6845"/>
                  <a:pt x="21193" y="6682"/>
                  <a:pt x="21089" y="6531"/>
                </a:cubicBezTo>
                <a:cubicBezTo>
                  <a:pt x="20847" y="6176"/>
                  <a:pt x="20425" y="6007"/>
                  <a:pt x="20225" y="6183"/>
                </a:cubicBezTo>
                <a:cubicBezTo>
                  <a:pt x="20198" y="6206"/>
                  <a:pt x="20081" y="6221"/>
                  <a:pt x="19963" y="6215"/>
                </a:cubicBezTo>
                <a:cubicBezTo>
                  <a:pt x="19779" y="6205"/>
                  <a:pt x="19747" y="6177"/>
                  <a:pt x="19723" y="6022"/>
                </a:cubicBezTo>
                <a:cubicBezTo>
                  <a:pt x="19698" y="5865"/>
                  <a:pt x="19667" y="5843"/>
                  <a:pt x="19490" y="5843"/>
                </a:cubicBezTo>
                <a:cubicBezTo>
                  <a:pt x="19330" y="5843"/>
                  <a:pt x="19262" y="5802"/>
                  <a:pt x="19181" y="5657"/>
                </a:cubicBezTo>
                <a:cubicBezTo>
                  <a:pt x="19090" y="5494"/>
                  <a:pt x="18783" y="5288"/>
                  <a:pt x="18628" y="5288"/>
                </a:cubicBezTo>
                <a:cubicBezTo>
                  <a:pt x="18597" y="5288"/>
                  <a:pt x="18553" y="5373"/>
                  <a:pt x="18528" y="5474"/>
                </a:cubicBezTo>
                <a:cubicBezTo>
                  <a:pt x="18496" y="5604"/>
                  <a:pt x="18443" y="5661"/>
                  <a:pt x="18350" y="5669"/>
                </a:cubicBezTo>
                <a:cubicBezTo>
                  <a:pt x="18128" y="5688"/>
                  <a:pt x="18113" y="5692"/>
                  <a:pt x="18038" y="5788"/>
                </a:cubicBezTo>
                <a:cubicBezTo>
                  <a:pt x="17935" y="5920"/>
                  <a:pt x="17835" y="5713"/>
                  <a:pt x="17849" y="5392"/>
                </a:cubicBezTo>
                <a:cubicBezTo>
                  <a:pt x="17858" y="5178"/>
                  <a:pt x="17840" y="5128"/>
                  <a:pt x="17730" y="5064"/>
                </a:cubicBezTo>
                <a:cubicBezTo>
                  <a:pt x="17627" y="5003"/>
                  <a:pt x="17593" y="5012"/>
                  <a:pt x="17560" y="5103"/>
                </a:cubicBezTo>
                <a:cubicBezTo>
                  <a:pt x="17506" y="5250"/>
                  <a:pt x="17313" y="5249"/>
                  <a:pt x="17233" y="5100"/>
                </a:cubicBezTo>
                <a:cubicBezTo>
                  <a:pt x="17196" y="5032"/>
                  <a:pt x="17124" y="4997"/>
                  <a:pt x="17059" y="5016"/>
                </a:cubicBezTo>
                <a:cubicBezTo>
                  <a:pt x="16925" y="5055"/>
                  <a:pt x="16761" y="4899"/>
                  <a:pt x="16848" y="4815"/>
                </a:cubicBezTo>
                <a:cubicBezTo>
                  <a:pt x="16890" y="4775"/>
                  <a:pt x="16891" y="4735"/>
                  <a:pt x="16853" y="4663"/>
                </a:cubicBezTo>
                <a:cubicBezTo>
                  <a:pt x="16817" y="4596"/>
                  <a:pt x="16817" y="4552"/>
                  <a:pt x="16851" y="4519"/>
                </a:cubicBezTo>
                <a:cubicBezTo>
                  <a:pt x="16920" y="4454"/>
                  <a:pt x="16914" y="4087"/>
                  <a:pt x="16844" y="3978"/>
                </a:cubicBezTo>
                <a:cubicBezTo>
                  <a:pt x="16812" y="3930"/>
                  <a:pt x="16741" y="3889"/>
                  <a:pt x="16684" y="3889"/>
                </a:cubicBezTo>
                <a:cubicBezTo>
                  <a:pt x="16581" y="3889"/>
                  <a:pt x="16430" y="3692"/>
                  <a:pt x="16431" y="3559"/>
                </a:cubicBezTo>
                <a:cubicBezTo>
                  <a:pt x="16431" y="3504"/>
                  <a:pt x="16418" y="3476"/>
                  <a:pt x="16399" y="3467"/>
                </a:cubicBezTo>
                <a:close/>
                <a:moveTo>
                  <a:pt x="2984" y="3617"/>
                </a:moveTo>
                <a:cubicBezTo>
                  <a:pt x="2938" y="3628"/>
                  <a:pt x="2874" y="3700"/>
                  <a:pt x="2804" y="3826"/>
                </a:cubicBezTo>
                <a:cubicBezTo>
                  <a:pt x="2666" y="4075"/>
                  <a:pt x="2666" y="4083"/>
                  <a:pt x="2843" y="4138"/>
                </a:cubicBezTo>
                <a:cubicBezTo>
                  <a:pt x="2935" y="4166"/>
                  <a:pt x="3001" y="4238"/>
                  <a:pt x="3016" y="4331"/>
                </a:cubicBezTo>
                <a:cubicBezTo>
                  <a:pt x="3030" y="4412"/>
                  <a:pt x="3072" y="4478"/>
                  <a:pt x="3109" y="4478"/>
                </a:cubicBezTo>
                <a:cubicBezTo>
                  <a:pt x="3146" y="4478"/>
                  <a:pt x="3189" y="4528"/>
                  <a:pt x="3204" y="4589"/>
                </a:cubicBezTo>
                <a:cubicBezTo>
                  <a:pt x="3238" y="4725"/>
                  <a:pt x="3267" y="4724"/>
                  <a:pt x="3386" y="4586"/>
                </a:cubicBezTo>
                <a:cubicBezTo>
                  <a:pt x="3437" y="4527"/>
                  <a:pt x="3518" y="4478"/>
                  <a:pt x="3565" y="4478"/>
                </a:cubicBezTo>
                <a:cubicBezTo>
                  <a:pt x="3620" y="4478"/>
                  <a:pt x="3651" y="4426"/>
                  <a:pt x="3651" y="4333"/>
                </a:cubicBezTo>
                <a:cubicBezTo>
                  <a:pt x="3651" y="4252"/>
                  <a:pt x="3629" y="4183"/>
                  <a:pt x="3601" y="4183"/>
                </a:cubicBezTo>
                <a:cubicBezTo>
                  <a:pt x="3574" y="4183"/>
                  <a:pt x="3530" y="4108"/>
                  <a:pt x="3504" y="4017"/>
                </a:cubicBezTo>
                <a:cubicBezTo>
                  <a:pt x="3460" y="3862"/>
                  <a:pt x="3459" y="3867"/>
                  <a:pt x="3476" y="4058"/>
                </a:cubicBezTo>
                <a:cubicBezTo>
                  <a:pt x="3502" y="4348"/>
                  <a:pt x="3427" y="4379"/>
                  <a:pt x="3270" y="4147"/>
                </a:cubicBezTo>
                <a:cubicBezTo>
                  <a:pt x="3195" y="4038"/>
                  <a:pt x="3115" y="3944"/>
                  <a:pt x="3093" y="3937"/>
                </a:cubicBezTo>
                <a:cubicBezTo>
                  <a:pt x="3071" y="3931"/>
                  <a:pt x="3055" y="3852"/>
                  <a:pt x="3056" y="3761"/>
                </a:cubicBezTo>
                <a:cubicBezTo>
                  <a:pt x="3057" y="3652"/>
                  <a:pt x="3029" y="3605"/>
                  <a:pt x="2984" y="3617"/>
                </a:cubicBezTo>
                <a:close/>
                <a:moveTo>
                  <a:pt x="14198" y="3798"/>
                </a:moveTo>
                <a:cubicBezTo>
                  <a:pt x="14170" y="3786"/>
                  <a:pt x="14117" y="3828"/>
                  <a:pt x="14033" y="3923"/>
                </a:cubicBezTo>
                <a:cubicBezTo>
                  <a:pt x="13943" y="4026"/>
                  <a:pt x="13834" y="4111"/>
                  <a:pt x="13791" y="4111"/>
                </a:cubicBezTo>
                <a:cubicBezTo>
                  <a:pt x="13678" y="4111"/>
                  <a:pt x="13533" y="4382"/>
                  <a:pt x="13397" y="4847"/>
                </a:cubicBezTo>
                <a:cubicBezTo>
                  <a:pt x="13210" y="5489"/>
                  <a:pt x="13199" y="5578"/>
                  <a:pt x="13292" y="5737"/>
                </a:cubicBezTo>
                <a:cubicBezTo>
                  <a:pt x="13428" y="5968"/>
                  <a:pt x="13507" y="5923"/>
                  <a:pt x="13441" y="5652"/>
                </a:cubicBezTo>
                <a:cubicBezTo>
                  <a:pt x="13391" y="5448"/>
                  <a:pt x="13402" y="5376"/>
                  <a:pt x="13555" y="4934"/>
                </a:cubicBezTo>
                <a:cubicBezTo>
                  <a:pt x="13662" y="4623"/>
                  <a:pt x="13787" y="4383"/>
                  <a:pt x="13891" y="4280"/>
                </a:cubicBezTo>
                <a:cubicBezTo>
                  <a:pt x="14192" y="3983"/>
                  <a:pt x="14236" y="3918"/>
                  <a:pt x="14216" y="3826"/>
                </a:cubicBezTo>
                <a:cubicBezTo>
                  <a:pt x="14213" y="3811"/>
                  <a:pt x="14207" y="3801"/>
                  <a:pt x="14198" y="3798"/>
                </a:cubicBezTo>
                <a:close/>
                <a:moveTo>
                  <a:pt x="4028" y="3937"/>
                </a:moveTo>
                <a:cubicBezTo>
                  <a:pt x="4004" y="3932"/>
                  <a:pt x="3980" y="3940"/>
                  <a:pt x="3959" y="3966"/>
                </a:cubicBezTo>
                <a:cubicBezTo>
                  <a:pt x="3924" y="4012"/>
                  <a:pt x="3873" y="4029"/>
                  <a:pt x="3845" y="4003"/>
                </a:cubicBezTo>
                <a:cubicBezTo>
                  <a:pt x="3788" y="3948"/>
                  <a:pt x="3783" y="3976"/>
                  <a:pt x="3823" y="4140"/>
                </a:cubicBezTo>
                <a:cubicBezTo>
                  <a:pt x="3839" y="4204"/>
                  <a:pt x="3883" y="4258"/>
                  <a:pt x="3920" y="4258"/>
                </a:cubicBezTo>
                <a:cubicBezTo>
                  <a:pt x="3958" y="4258"/>
                  <a:pt x="4002" y="4308"/>
                  <a:pt x="4017" y="4369"/>
                </a:cubicBezTo>
                <a:cubicBezTo>
                  <a:pt x="4046" y="4483"/>
                  <a:pt x="4127" y="4522"/>
                  <a:pt x="4133" y="4425"/>
                </a:cubicBezTo>
                <a:cubicBezTo>
                  <a:pt x="4135" y="4394"/>
                  <a:pt x="4145" y="4310"/>
                  <a:pt x="4153" y="4239"/>
                </a:cubicBezTo>
                <a:cubicBezTo>
                  <a:pt x="4171" y="4097"/>
                  <a:pt x="4100" y="3955"/>
                  <a:pt x="4028" y="3937"/>
                </a:cubicBezTo>
                <a:close/>
                <a:moveTo>
                  <a:pt x="18465" y="4145"/>
                </a:moveTo>
                <a:cubicBezTo>
                  <a:pt x="18407" y="4137"/>
                  <a:pt x="18365" y="4296"/>
                  <a:pt x="18400" y="4434"/>
                </a:cubicBezTo>
                <a:cubicBezTo>
                  <a:pt x="18430" y="4557"/>
                  <a:pt x="18698" y="4541"/>
                  <a:pt x="18781" y="4413"/>
                </a:cubicBezTo>
                <a:cubicBezTo>
                  <a:pt x="18825" y="4345"/>
                  <a:pt x="18822" y="4310"/>
                  <a:pt x="18767" y="4256"/>
                </a:cubicBezTo>
                <a:cubicBezTo>
                  <a:pt x="18728" y="4217"/>
                  <a:pt x="18663" y="4191"/>
                  <a:pt x="18623" y="4200"/>
                </a:cubicBezTo>
                <a:cubicBezTo>
                  <a:pt x="18584" y="4209"/>
                  <a:pt x="18525" y="4191"/>
                  <a:pt x="18492" y="4159"/>
                </a:cubicBezTo>
                <a:cubicBezTo>
                  <a:pt x="18483" y="4151"/>
                  <a:pt x="18474" y="4146"/>
                  <a:pt x="18465" y="4145"/>
                </a:cubicBezTo>
                <a:close/>
                <a:moveTo>
                  <a:pt x="4329" y="4258"/>
                </a:moveTo>
                <a:cubicBezTo>
                  <a:pt x="4318" y="4259"/>
                  <a:pt x="4309" y="4292"/>
                  <a:pt x="4293" y="4357"/>
                </a:cubicBezTo>
                <a:cubicBezTo>
                  <a:pt x="4271" y="4442"/>
                  <a:pt x="4284" y="4517"/>
                  <a:pt x="4325" y="4557"/>
                </a:cubicBezTo>
                <a:cubicBezTo>
                  <a:pt x="4411" y="4639"/>
                  <a:pt x="4439" y="4526"/>
                  <a:pt x="4375" y="4352"/>
                </a:cubicBezTo>
                <a:cubicBezTo>
                  <a:pt x="4353" y="4289"/>
                  <a:pt x="4339" y="4258"/>
                  <a:pt x="4329" y="4258"/>
                </a:cubicBezTo>
                <a:close/>
                <a:moveTo>
                  <a:pt x="18992" y="4408"/>
                </a:moveTo>
                <a:cubicBezTo>
                  <a:pt x="18969" y="4408"/>
                  <a:pt x="18963" y="4431"/>
                  <a:pt x="18981" y="4478"/>
                </a:cubicBezTo>
                <a:cubicBezTo>
                  <a:pt x="18998" y="4518"/>
                  <a:pt x="19048" y="4551"/>
                  <a:pt x="19092" y="4550"/>
                </a:cubicBezTo>
                <a:cubicBezTo>
                  <a:pt x="19162" y="4549"/>
                  <a:pt x="19164" y="4539"/>
                  <a:pt x="19102" y="4478"/>
                </a:cubicBezTo>
                <a:cubicBezTo>
                  <a:pt x="19055" y="4431"/>
                  <a:pt x="19015" y="4408"/>
                  <a:pt x="18992" y="4408"/>
                </a:cubicBezTo>
                <a:close/>
                <a:moveTo>
                  <a:pt x="2676" y="4743"/>
                </a:moveTo>
                <a:cubicBezTo>
                  <a:pt x="2652" y="4740"/>
                  <a:pt x="2606" y="4902"/>
                  <a:pt x="2572" y="5105"/>
                </a:cubicBezTo>
                <a:cubicBezTo>
                  <a:pt x="2519" y="5429"/>
                  <a:pt x="2522" y="5490"/>
                  <a:pt x="2591" y="5609"/>
                </a:cubicBezTo>
                <a:cubicBezTo>
                  <a:pt x="2667" y="5739"/>
                  <a:pt x="2673" y="5735"/>
                  <a:pt x="2776" y="5537"/>
                </a:cubicBezTo>
                <a:lnTo>
                  <a:pt x="2882" y="5332"/>
                </a:lnTo>
                <a:lnTo>
                  <a:pt x="2926" y="5515"/>
                </a:lnTo>
                <a:cubicBezTo>
                  <a:pt x="2950" y="5615"/>
                  <a:pt x="2960" y="5724"/>
                  <a:pt x="2946" y="5759"/>
                </a:cubicBezTo>
                <a:cubicBezTo>
                  <a:pt x="2933" y="5794"/>
                  <a:pt x="2950" y="5847"/>
                  <a:pt x="2984" y="5879"/>
                </a:cubicBezTo>
                <a:cubicBezTo>
                  <a:pt x="3059" y="5951"/>
                  <a:pt x="3088" y="6301"/>
                  <a:pt x="3024" y="6362"/>
                </a:cubicBezTo>
                <a:cubicBezTo>
                  <a:pt x="2999" y="6386"/>
                  <a:pt x="2923" y="6354"/>
                  <a:pt x="2857" y="6287"/>
                </a:cubicBezTo>
                <a:cubicBezTo>
                  <a:pt x="2791" y="6220"/>
                  <a:pt x="2679" y="6169"/>
                  <a:pt x="2608" y="6176"/>
                </a:cubicBezTo>
                <a:cubicBezTo>
                  <a:pt x="2538" y="6183"/>
                  <a:pt x="2468" y="6182"/>
                  <a:pt x="2455" y="6174"/>
                </a:cubicBezTo>
                <a:cubicBezTo>
                  <a:pt x="2342" y="6097"/>
                  <a:pt x="2132" y="6133"/>
                  <a:pt x="1991" y="6256"/>
                </a:cubicBezTo>
                <a:cubicBezTo>
                  <a:pt x="1820" y="6403"/>
                  <a:pt x="1819" y="6405"/>
                  <a:pt x="1623" y="6260"/>
                </a:cubicBezTo>
                <a:cubicBezTo>
                  <a:pt x="1515" y="6181"/>
                  <a:pt x="1277" y="6058"/>
                  <a:pt x="1093" y="5990"/>
                </a:cubicBezTo>
                <a:cubicBezTo>
                  <a:pt x="909" y="5922"/>
                  <a:pt x="733" y="5835"/>
                  <a:pt x="704" y="5797"/>
                </a:cubicBezTo>
                <a:cubicBezTo>
                  <a:pt x="629" y="5702"/>
                  <a:pt x="424" y="5880"/>
                  <a:pt x="225" y="6215"/>
                </a:cubicBezTo>
                <a:lnTo>
                  <a:pt x="61" y="6492"/>
                </a:lnTo>
                <a:lnTo>
                  <a:pt x="206" y="6724"/>
                </a:lnTo>
                <a:cubicBezTo>
                  <a:pt x="318" y="6901"/>
                  <a:pt x="337" y="6975"/>
                  <a:pt x="294" y="7042"/>
                </a:cubicBezTo>
                <a:cubicBezTo>
                  <a:pt x="253" y="7105"/>
                  <a:pt x="221" y="7106"/>
                  <a:pt x="175" y="7047"/>
                </a:cubicBezTo>
                <a:cubicBezTo>
                  <a:pt x="129" y="6987"/>
                  <a:pt x="92" y="6991"/>
                  <a:pt x="39" y="7059"/>
                </a:cubicBezTo>
                <a:cubicBezTo>
                  <a:pt x="-55" y="7179"/>
                  <a:pt x="32" y="7353"/>
                  <a:pt x="184" y="7353"/>
                </a:cubicBezTo>
                <a:cubicBezTo>
                  <a:pt x="244" y="7353"/>
                  <a:pt x="317" y="7401"/>
                  <a:pt x="349" y="7459"/>
                </a:cubicBezTo>
                <a:cubicBezTo>
                  <a:pt x="395" y="7545"/>
                  <a:pt x="379" y="7585"/>
                  <a:pt x="264" y="7676"/>
                </a:cubicBezTo>
                <a:cubicBezTo>
                  <a:pt x="30" y="7863"/>
                  <a:pt x="17" y="8125"/>
                  <a:pt x="233" y="8342"/>
                </a:cubicBezTo>
                <a:cubicBezTo>
                  <a:pt x="296" y="8405"/>
                  <a:pt x="396" y="8468"/>
                  <a:pt x="455" y="8482"/>
                </a:cubicBezTo>
                <a:cubicBezTo>
                  <a:pt x="598" y="8516"/>
                  <a:pt x="618" y="8652"/>
                  <a:pt x="511" y="8849"/>
                </a:cubicBezTo>
                <a:cubicBezTo>
                  <a:pt x="463" y="8938"/>
                  <a:pt x="491" y="8916"/>
                  <a:pt x="574" y="8800"/>
                </a:cubicBezTo>
                <a:cubicBezTo>
                  <a:pt x="715" y="8604"/>
                  <a:pt x="727" y="8601"/>
                  <a:pt x="776" y="8728"/>
                </a:cubicBezTo>
                <a:cubicBezTo>
                  <a:pt x="823" y="8854"/>
                  <a:pt x="826" y="8852"/>
                  <a:pt x="827" y="8702"/>
                </a:cubicBezTo>
                <a:cubicBezTo>
                  <a:pt x="828" y="8613"/>
                  <a:pt x="806" y="8518"/>
                  <a:pt x="779" y="8492"/>
                </a:cubicBezTo>
                <a:cubicBezTo>
                  <a:pt x="744" y="8459"/>
                  <a:pt x="746" y="8411"/>
                  <a:pt x="785" y="8340"/>
                </a:cubicBezTo>
                <a:cubicBezTo>
                  <a:pt x="828" y="8259"/>
                  <a:pt x="857" y="8255"/>
                  <a:pt x="908" y="8320"/>
                </a:cubicBezTo>
                <a:cubicBezTo>
                  <a:pt x="961" y="8387"/>
                  <a:pt x="998" y="8371"/>
                  <a:pt x="1082" y="8250"/>
                </a:cubicBezTo>
                <a:cubicBezTo>
                  <a:pt x="1158" y="8141"/>
                  <a:pt x="1210" y="8117"/>
                  <a:pt x="1260" y="8166"/>
                </a:cubicBezTo>
                <a:cubicBezTo>
                  <a:pt x="1299" y="8204"/>
                  <a:pt x="1373" y="8235"/>
                  <a:pt x="1425" y="8236"/>
                </a:cubicBezTo>
                <a:cubicBezTo>
                  <a:pt x="1529" y="8237"/>
                  <a:pt x="1881" y="8589"/>
                  <a:pt x="1881" y="8692"/>
                </a:cubicBezTo>
                <a:cubicBezTo>
                  <a:pt x="1881" y="8802"/>
                  <a:pt x="2085" y="9192"/>
                  <a:pt x="2124" y="9155"/>
                </a:cubicBezTo>
                <a:cubicBezTo>
                  <a:pt x="2160" y="9120"/>
                  <a:pt x="2364" y="9606"/>
                  <a:pt x="2380" y="9765"/>
                </a:cubicBezTo>
                <a:cubicBezTo>
                  <a:pt x="2385" y="9815"/>
                  <a:pt x="2439" y="9938"/>
                  <a:pt x="2500" y="10038"/>
                </a:cubicBezTo>
                <a:cubicBezTo>
                  <a:pt x="2596" y="10194"/>
                  <a:pt x="2610" y="10288"/>
                  <a:pt x="2604" y="10706"/>
                </a:cubicBezTo>
                <a:cubicBezTo>
                  <a:pt x="2596" y="11252"/>
                  <a:pt x="2715" y="11780"/>
                  <a:pt x="2876" y="11912"/>
                </a:cubicBezTo>
                <a:cubicBezTo>
                  <a:pt x="2955" y="11977"/>
                  <a:pt x="3183" y="12459"/>
                  <a:pt x="3195" y="12585"/>
                </a:cubicBezTo>
                <a:cubicBezTo>
                  <a:pt x="3197" y="12605"/>
                  <a:pt x="3217" y="12663"/>
                  <a:pt x="3239" y="12715"/>
                </a:cubicBezTo>
                <a:cubicBezTo>
                  <a:pt x="3270" y="12791"/>
                  <a:pt x="3292" y="12792"/>
                  <a:pt x="3348" y="12720"/>
                </a:cubicBezTo>
                <a:cubicBezTo>
                  <a:pt x="3406" y="12646"/>
                  <a:pt x="3440" y="12671"/>
                  <a:pt x="3537" y="12848"/>
                </a:cubicBezTo>
                <a:cubicBezTo>
                  <a:pt x="3603" y="12967"/>
                  <a:pt x="3688" y="13170"/>
                  <a:pt x="3726" y="13302"/>
                </a:cubicBezTo>
                <a:cubicBezTo>
                  <a:pt x="3802" y="13561"/>
                  <a:pt x="4059" y="13779"/>
                  <a:pt x="4282" y="13774"/>
                </a:cubicBezTo>
                <a:cubicBezTo>
                  <a:pt x="4352" y="13773"/>
                  <a:pt x="4435" y="13818"/>
                  <a:pt x="4465" y="13873"/>
                </a:cubicBezTo>
                <a:cubicBezTo>
                  <a:pt x="4494" y="13929"/>
                  <a:pt x="4579" y="13996"/>
                  <a:pt x="4652" y="14020"/>
                </a:cubicBezTo>
                <a:cubicBezTo>
                  <a:pt x="4726" y="14045"/>
                  <a:pt x="4847" y="14164"/>
                  <a:pt x="4921" y="14283"/>
                </a:cubicBezTo>
                <a:cubicBezTo>
                  <a:pt x="5055" y="14499"/>
                  <a:pt x="5143" y="14586"/>
                  <a:pt x="5048" y="14409"/>
                </a:cubicBezTo>
                <a:cubicBezTo>
                  <a:pt x="5021" y="14358"/>
                  <a:pt x="4993" y="14217"/>
                  <a:pt x="4984" y="14095"/>
                </a:cubicBezTo>
                <a:cubicBezTo>
                  <a:pt x="4970" y="13914"/>
                  <a:pt x="4947" y="13878"/>
                  <a:pt x="4859" y="13897"/>
                </a:cubicBezTo>
                <a:cubicBezTo>
                  <a:pt x="4726" y="13926"/>
                  <a:pt x="4685" y="13780"/>
                  <a:pt x="4749" y="13519"/>
                </a:cubicBezTo>
                <a:cubicBezTo>
                  <a:pt x="4788" y="13362"/>
                  <a:pt x="4782" y="13321"/>
                  <a:pt x="4727" y="13321"/>
                </a:cubicBezTo>
                <a:cubicBezTo>
                  <a:pt x="4689" y="13321"/>
                  <a:pt x="4637" y="13387"/>
                  <a:pt x="4608" y="13468"/>
                </a:cubicBezTo>
                <a:cubicBezTo>
                  <a:pt x="4535" y="13680"/>
                  <a:pt x="4348" y="13655"/>
                  <a:pt x="4227" y="13417"/>
                </a:cubicBezTo>
                <a:cubicBezTo>
                  <a:pt x="4028" y="13028"/>
                  <a:pt x="4227" y="12302"/>
                  <a:pt x="4505" y="12402"/>
                </a:cubicBezTo>
                <a:cubicBezTo>
                  <a:pt x="4567" y="12424"/>
                  <a:pt x="4646" y="12404"/>
                  <a:pt x="4682" y="12358"/>
                </a:cubicBezTo>
                <a:cubicBezTo>
                  <a:pt x="4796" y="12213"/>
                  <a:pt x="5043" y="12351"/>
                  <a:pt x="5103" y="12592"/>
                </a:cubicBezTo>
                <a:cubicBezTo>
                  <a:pt x="5178" y="12900"/>
                  <a:pt x="5231" y="12855"/>
                  <a:pt x="5173" y="12532"/>
                </a:cubicBezTo>
                <a:cubicBezTo>
                  <a:pt x="5126" y="12272"/>
                  <a:pt x="5132" y="12248"/>
                  <a:pt x="5297" y="12016"/>
                </a:cubicBezTo>
                <a:cubicBezTo>
                  <a:pt x="5391" y="11882"/>
                  <a:pt x="5469" y="11719"/>
                  <a:pt x="5469" y="11656"/>
                </a:cubicBezTo>
                <a:cubicBezTo>
                  <a:pt x="5469" y="11471"/>
                  <a:pt x="5567" y="11243"/>
                  <a:pt x="5786" y="10909"/>
                </a:cubicBezTo>
                <a:cubicBezTo>
                  <a:pt x="5993" y="10592"/>
                  <a:pt x="6063" y="10539"/>
                  <a:pt x="6113" y="10663"/>
                </a:cubicBezTo>
                <a:cubicBezTo>
                  <a:pt x="6138" y="10726"/>
                  <a:pt x="6426" y="10553"/>
                  <a:pt x="6426" y="10474"/>
                </a:cubicBezTo>
                <a:cubicBezTo>
                  <a:pt x="6426" y="10455"/>
                  <a:pt x="6404" y="10460"/>
                  <a:pt x="6379" y="10484"/>
                </a:cubicBezTo>
                <a:cubicBezTo>
                  <a:pt x="6315" y="10545"/>
                  <a:pt x="6138" y="10391"/>
                  <a:pt x="6138" y="10274"/>
                </a:cubicBezTo>
                <a:cubicBezTo>
                  <a:pt x="6138" y="10098"/>
                  <a:pt x="6533" y="9666"/>
                  <a:pt x="6619" y="9748"/>
                </a:cubicBezTo>
                <a:cubicBezTo>
                  <a:pt x="6645" y="9772"/>
                  <a:pt x="6665" y="9712"/>
                  <a:pt x="6665" y="9611"/>
                </a:cubicBezTo>
                <a:cubicBezTo>
                  <a:pt x="6665" y="9497"/>
                  <a:pt x="6613" y="9360"/>
                  <a:pt x="6527" y="9254"/>
                </a:cubicBezTo>
                <a:cubicBezTo>
                  <a:pt x="6451" y="9160"/>
                  <a:pt x="6339" y="8905"/>
                  <a:pt x="6279" y="8687"/>
                </a:cubicBezTo>
                <a:cubicBezTo>
                  <a:pt x="6184" y="8342"/>
                  <a:pt x="6164" y="8312"/>
                  <a:pt x="6132" y="8448"/>
                </a:cubicBezTo>
                <a:cubicBezTo>
                  <a:pt x="6111" y="8535"/>
                  <a:pt x="6065" y="8605"/>
                  <a:pt x="6030" y="8605"/>
                </a:cubicBezTo>
                <a:cubicBezTo>
                  <a:pt x="5950" y="8605"/>
                  <a:pt x="5852" y="8458"/>
                  <a:pt x="5852" y="8337"/>
                </a:cubicBezTo>
                <a:cubicBezTo>
                  <a:pt x="5852" y="8173"/>
                  <a:pt x="5628" y="7867"/>
                  <a:pt x="5508" y="7867"/>
                </a:cubicBezTo>
                <a:cubicBezTo>
                  <a:pt x="5399" y="7867"/>
                  <a:pt x="5392" y="7895"/>
                  <a:pt x="5395" y="8231"/>
                </a:cubicBezTo>
                <a:cubicBezTo>
                  <a:pt x="5397" y="8430"/>
                  <a:pt x="5413" y="8618"/>
                  <a:pt x="5433" y="8648"/>
                </a:cubicBezTo>
                <a:cubicBezTo>
                  <a:pt x="5495" y="8745"/>
                  <a:pt x="5472" y="9025"/>
                  <a:pt x="5393" y="9126"/>
                </a:cubicBezTo>
                <a:cubicBezTo>
                  <a:pt x="5343" y="9190"/>
                  <a:pt x="5326" y="9291"/>
                  <a:pt x="5343" y="9423"/>
                </a:cubicBezTo>
                <a:cubicBezTo>
                  <a:pt x="5374" y="9661"/>
                  <a:pt x="5272" y="9843"/>
                  <a:pt x="5192" y="9693"/>
                </a:cubicBezTo>
                <a:cubicBezTo>
                  <a:pt x="5164" y="9642"/>
                  <a:pt x="5129" y="9514"/>
                  <a:pt x="5112" y="9411"/>
                </a:cubicBezTo>
                <a:cubicBezTo>
                  <a:pt x="5095" y="9304"/>
                  <a:pt x="5026" y="9186"/>
                  <a:pt x="4952" y="9138"/>
                </a:cubicBezTo>
                <a:cubicBezTo>
                  <a:pt x="4696" y="8970"/>
                  <a:pt x="4456" y="8711"/>
                  <a:pt x="4382" y="8521"/>
                </a:cubicBezTo>
                <a:cubicBezTo>
                  <a:pt x="4282" y="8267"/>
                  <a:pt x="4353" y="7982"/>
                  <a:pt x="4619" y="7573"/>
                </a:cubicBezTo>
                <a:cubicBezTo>
                  <a:pt x="4797" y="7299"/>
                  <a:pt x="4932" y="7243"/>
                  <a:pt x="4877" y="7464"/>
                </a:cubicBezTo>
                <a:cubicBezTo>
                  <a:pt x="4843" y="7602"/>
                  <a:pt x="4900" y="7661"/>
                  <a:pt x="4974" y="7565"/>
                </a:cubicBezTo>
                <a:cubicBezTo>
                  <a:pt x="5009" y="7521"/>
                  <a:pt x="5075" y="7507"/>
                  <a:pt x="5121" y="7534"/>
                </a:cubicBezTo>
                <a:cubicBezTo>
                  <a:pt x="5178" y="7567"/>
                  <a:pt x="5162" y="7514"/>
                  <a:pt x="5074" y="7372"/>
                </a:cubicBezTo>
                <a:cubicBezTo>
                  <a:pt x="4947" y="7167"/>
                  <a:pt x="4947" y="7158"/>
                  <a:pt x="5028" y="6982"/>
                </a:cubicBezTo>
                <a:cubicBezTo>
                  <a:pt x="5079" y="6869"/>
                  <a:pt x="5111" y="6661"/>
                  <a:pt x="5112" y="6432"/>
                </a:cubicBezTo>
                <a:cubicBezTo>
                  <a:pt x="5113" y="6174"/>
                  <a:pt x="5131" y="6068"/>
                  <a:pt x="5173" y="6082"/>
                </a:cubicBezTo>
                <a:cubicBezTo>
                  <a:pt x="5206" y="6092"/>
                  <a:pt x="5280" y="6113"/>
                  <a:pt x="5339" y="6128"/>
                </a:cubicBezTo>
                <a:cubicBezTo>
                  <a:pt x="5429" y="6150"/>
                  <a:pt x="5445" y="6198"/>
                  <a:pt x="5442" y="6458"/>
                </a:cubicBezTo>
                <a:cubicBezTo>
                  <a:pt x="5438" y="6777"/>
                  <a:pt x="5459" y="6822"/>
                  <a:pt x="5555" y="6675"/>
                </a:cubicBezTo>
                <a:cubicBezTo>
                  <a:pt x="5598" y="6609"/>
                  <a:pt x="5626" y="6607"/>
                  <a:pt x="5667" y="6670"/>
                </a:cubicBezTo>
                <a:cubicBezTo>
                  <a:pt x="5748" y="6795"/>
                  <a:pt x="5589" y="7278"/>
                  <a:pt x="5467" y="7278"/>
                </a:cubicBezTo>
                <a:cubicBezTo>
                  <a:pt x="5416" y="7278"/>
                  <a:pt x="5373" y="7312"/>
                  <a:pt x="5373" y="7353"/>
                </a:cubicBezTo>
                <a:cubicBezTo>
                  <a:pt x="5373" y="7395"/>
                  <a:pt x="5422" y="7409"/>
                  <a:pt x="5486" y="7384"/>
                </a:cubicBezTo>
                <a:cubicBezTo>
                  <a:pt x="5570" y="7352"/>
                  <a:pt x="5623" y="7388"/>
                  <a:pt x="5691" y="7520"/>
                </a:cubicBezTo>
                <a:cubicBezTo>
                  <a:pt x="5741" y="7617"/>
                  <a:pt x="5832" y="7739"/>
                  <a:pt x="5894" y="7790"/>
                </a:cubicBezTo>
                <a:cubicBezTo>
                  <a:pt x="5991" y="7869"/>
                  <a:pt x="6020" y="7863"/>
                  <a:pt x="6099" y="7741"/>
                </a:cubicBezTo>
                <a:cubicBezTo>
                  <a:pt x="6189" y="7602"/>
                  <a:pt x="6188" y="7598"/>
                  <a:pt x="6088" y="7401"/>
                </a:cubicBezTo>
                <a:cubicBezTo>
                  <a:pt x="6030" y="7287"/>
                  <a:pt x="5999" y="7150"/>
                  <a:pt x="6016" y="7083"/>
                </a:cubicBezTo>
                <a:cubicBezTo>
                  <a:pt x="6043" y="6976"/>
                  <a:pt x="6054" y="6975"/>
                  <a:pt x="6136" y="7090"/>
                </a:cubicBezTo>
                <a:cubicBezTo>
                  <a:pt x="6223" y="7211"/>
                  <a:pt x="6229" y="7211"/>
                  <a:pt x="6282" y="7059"/>
                </a:cubicBezTo>
                <a:cubicBezTo>
                  <a:pt x="6312" y="6971"/>
                  <a:pt x="6331" y="6890"/>
                  <a:pt x="6322" y="6880"/>
                </a:cubicBezTo>
                <a:cubicBezTo>
                  <a:pt x="5964" y="6475"/>
                  <a:pt x="5949" y="6449"/>
                  <a:pt x="5978" y="6270"/>
                </a:cubicBezTo>
                <a:cubicBezTo>
                  <a:pt x="6002" y="6127"/>
                  <a:pt x="5975" y="6041"/>
                  <a:pt x="5855" y="5872"/>
                </a:cubicBezTo>
                <a:cubicBezTo>
                  <a:pt x="5771" y="5754"/>
                  <a:pt x="5687" y="5657"/>
                  <a:pt x="5667" y="5657"/>
                </a:cubicBezTo>
                <a:cubicBezTo>
                  <a:pt x="5623" y="5657"/>
                  <a:pt x="5451" y="5301"/>
                  <a:pt x="5406" y="5115"/>
                </a:cubicBezTo>
                <a:cubicBezTo>
                  <a:pt x="5378" y="4999"/>
                  <a:pt x="5336" y="4983"/>
                  <a:pt x="5160" y="5013"/>
                </a:cubicBezTo>
                <a:cubicBezTo>
                  <a:pt x="5044" y="5033"/>
                  <a:pt x="4930" y="5020"/>
                  <a:pt x="4907" y="4984"/>
                </a:cubicBezTo>
                <a:cubicBezTo>
                  <a:pt x="4831" y="4868"/>
                  <a:pt x="4708" y="5098"/>
                  <a:pt x="4676" y="5414"/>
                </a:cubicBezTo>
                <a:cubicBezTo>
                  <a:pt x="4648" y="5692"/>
                  <a:pt x="4659" y="5744"/>
                  <a:pt x="4787" y="5930"/>
                </a:cubicBezTo>
                <a:cubicBezTo>
                  <a:pt x="4976" y="6204"/>
                  <a:pt x="5004" y="6353"/>
                  <a:pt x="4896" y="6504"/>
                </a:cubicBezTo>
                <a:cubicBezTo>
                  <a:pt x="4813" y="6620"/>
                  <a:pt x="4805" y="6619"/>
                  <a:pt x="4754" y="6473"/>
                </a:cubicBezTo>
                <a:cubicBezTo>
                  <a:pt x="4724" y="6387"/>
                  <a:pt x="4680" y="6333"/>
                  <a:pt x="4658" y="6354"/>
                </a:cubicBezTo>
                <a:cubicBezTo>
                  <a:pt x="4613" y="6398"/>
                  <a:pt x="4492" y="6197"/>
                  <a:pt x="4488" y="6072"/>
                </a:cubicBezTo>
                <a:cubicBezTo>
                  <a:pt x="4487" y="6027"/>
                  <a:pt x="4455" y="5846"/>
                  <a:pt x="4418" y="5669"/>
                </a:cubicBezTo>
                <a:cubicBezTo>
                  <a:pt x="4353" y="5361"/>
                  <a:pt x="4355" y="5344"/>
                  <a:pt x="4463" y="5218"/>
                </a:cubicBezTo>
                <a:cubicBezTo>
                  <a:pt x="4535" y="5135"/>
                  <a:pt x="4565" y="5044"/>
                  <a:pt x="4546" y="4967"/>
                </a:cubicBezTo>
                <a:cubicBezTo>
                  <a:pt x="4500" y="4785"/>
                  <a:pt x="4372" y="4824"/>
                  <a:pt x="4319" y="5037"/>
                </a:cubicBezTo>
                <a:cubicBezTo>
                  <a:pt x="4265" y="5258"/>
                  <a:pt x="4146" y="5239"/>
                  <a:pt x="4167" y="5013"/>
                </a:cubicBezTo>
                <a:cubicBezTo>
                  <a:pt x="4187" y="4804"/>
                  <a:pt x="4028" y="4868"/>
                  <a:pt x="3958" y="5098"/>
                </a:cubicBezTo>
                <a:cubicBezTo>
                  <a:pt x="3915" y="5238"/>
                  <a:pt x="3925" y="5299"/>
                  <a:pt x="4016" y="5462"/>
                </a:cubicBezTo>
                <a:cubicBezTo>
                  <a:pt x="4076" y="5570"/>
                  <a:pt x="4154" y="5651"/>
                  <a:pt x="4188" y="5640"/>
                </a:cubicBezTo>
                <a:cubicBezTo>
                  <a:pt x="4273" y="5614"/>
                  <a:pt x="4296" y="6005"/>
                  <a:pt x="4217" y="6152"/>
                </a:cubicBezTo>
                <a:cubicBezTo>
                  <a:pt x="4183" y="6217"/>
                  <a:pt x="4153" y="6337"/>
                  <a:pt x="4153" y="6417"/>
                </a:cubicBezTo>
                <a:cubicBezTo>
                  <a:pt x="4153" y="6629"/>
                  <a:pt x="4019" y="6735"/>
                  <a:pt x="3861" y="6649"/>
                </a:cubicBezTo>
                <a:cubicBezTo>
                  <a:pt x="3698" y="6560"/>
                  <a:pt x="3659" y="6397"/>
                  <a:pt x="3787" y="6345"/>
                </a:cubicBezTo>
                <a:cubicBezTo>
                  <a:pt x="3934" y="6286"/>
                  <a:pt x="3959" y="6089"/>
                  <a:pt x="3839" y="5949"/>
                </a:cubicBezTo>
                <a:cubicBezTo>
                  <a:pt x="3756" y="5853"/>
                  <a:pt x="3735" y="5745"/>
                  <a:pt x="3730" y="5411"/>
                </a:cubicBezTo>
                <a:cubicBezTo>
                  <a:pt x="3726" y="5182"/>
                  <a:pt x="3714" y="4996"/>
                  <a:pt x="3703" y="4996"/>
                </a:cubicBezTo>
                <a:cubicBezTo>
                  <a:pt x="3692" y="4996"/>
                  <a:pt x="3643" y="5051"/>
                  <a:pt x="3594" y="5119"/>
                </a:cubicBezTo>
                <a:cubicBezTo>
                  <a:pt x="3544" y="5188"/>
                  <a:pt x="3469" y="5252"/>
                  <a:pt x="3426" y="5262"/>
                </a:cubicBezTo>
                <a:cubicBezTo>
                  <a:pt x="3325" y="5285"/>
                  <a:pt x="3096" y="5103"/>
                  <a:pt x="3063" y="4972"/>
                </a:cubicBezTo>
                <a:cubicBezTo>
                  <a:pt x="3042" y="4886"/>
                  <a:pt x="2842" y="4767"/>
                  <a:pt x="2676" y="4743"/>
                </a:cubicBezTo>
                <a:close/>
                <a:moveTo>
                  <a:pt x="18620" y="4885"/>
                </a:moveTo>
                <a:cubicBezTo>
                  <a:pt x="18597" y="4883"/>
                  <a:pt x="18594" y="4907"/>
                  <a:pt x="18608" y="4960"/>
                </a:cubicBezTo>
                <a:cubicBezTo>
                  <a:pt x="18622" y="5019"/>
                  <a:pt x="18653" y="5069"/>
                  <a:pt x="18676" y="5069"/>
                </a:cubicBezTo>
                <a:cubicBezTo>
                  <a:pt x="18745" y="5069"/>
                  <a:pt x="18725" y="4940"/>
                  <a:pt x="18650" y="4895"/>
                </a:cubicBezTo>
                <a:cubicBezTo>
                  <a:pt x="18638" y="4888"/>
                  <a:pt x="18628" y="4886"/>
                  <a:pt x="18620" y="4885"/>
                </a:cubicBezTo>
                <a:close/>
                <a:moveTo>
                  <a:pt x="21011" y="5667"/>
                </a:moveTo>
                <a:cubicBezTo>
                  <a:pt x="20995" y="5666"/>
                  <a:pt x="20975" y="5671"/>
                  <a:pt x="20958" y="5681"/>
                </a:cubicBezTo>
                <a:cubicBezTo>
                  <a:pt x="20920" y="5705"/>
                  <a:pt x="20932" y="5724"/>
                  <a:pt x="20988" y="5727"/>
                </a:cubicBezTo>
                <a:cubicBezTo>
                  <a:pt x="21038" y="5730"/>
                  <a:pt x="21066" y="5711"/>
                  <a:pt x="21050" y="5686"/>
                </a:cubicBezTo>
                <a:cubicBezTo>
                  <a:pt x="21042" y="5674"/>
                  <a:pt x="21028" y="5668"/>
                  <a:pt x="21011" y="5667"/>
                </a:cubicBezTo>
                <a:close/>
                <a:moveTo>
                  <a:pt x="9103" y="7020"/>
                </a:moveTo>
                <a:cubicBezTo>
                  <a:pt x="9074" y="7013"/>
                  <a:pt x="9038" y="7027"/>
                  <a:pt x="8984" y="7059"/>
                </a:cubicBezTo>
                <a:cubicBezTo>
                  <a:pt x="8911" y="7101"/>
                  <a:pt x="8808" y="7112"/>
                  <a:pt x="8753" y="7085"/>
                </a:cubicBezTo>
                <a:cubicBezTo>
                  <a:pt x="8663" y="7042"/>
                  <a:pt x="8659" y="7051"/>
                  <a:pt x="8717" y="7158"/>
                </a:cubicBezTo>
                <a:cubicBezTo>
                  <a:pt x="8752" y="7224"/>
                  <a:pt x="8767" y="7278"/>
                  <a:pt x="8749" y="7278"/>
                </a:cubicBezTo>
                <a:cubicBezTo>
                  <a:pt x="8732" y="7278"/>
                  <a:pt x="8742" y="7344"/>
                  <a:pt x="8770" y="7425"/>
                </a:cubicBezTo>
                <a:cubicBezTo>
                  <a:pt x="8828" y="7593"/>
                  <a:pt x="8905" y="7611"/>
                  <a:pt x="9076" y="7491"/>
                </a:cubicBezTo>
                <a:cubicBezTo>
                  <a:pt x="9225" y="7386"/>
                  <a:pt x="9254" y="7271"/>
                  <a:pt x="9176" y="7107"/>
                </a:cubicBezTo>
                <a:cubicBezTo>
                  <a:pt x="9152" y="7055"/>
                  <a:pt x="9131" y="7028"/>
                  <a:pt x="9103" y="7020"/>
                </a:cubicBezTo>
                <a:close/>
                <a:moveTo>
                  <a:pt x="9746" y="8656"/>
                </a:moveTo>
                <a:cubicBezTo>
                  <a:pt x="9708" y="8671"/>
                  <a:pt x="9686" y="8716"/>
                  <a:pt x="9716" y="8779"/>
                </a:cubicBezTo>
                <a:cubicBezTo>
                  <a:pt x="9788" y="8930"/>
                  <a:pt x="9752" y="9124"/>
                  <a:pt x="9634" y="9215"/>
                </a:cubicBezTo>
                <a:cubicBezTo>
                  <a:pt x="9503" y="9318"/>
                  <a:pt x="9454" y="9657"/>
                  <a:pt x="9577" y="9621"/>
                </a:cubicBezTo>
                <a:cubicBezTo>
                  <a:pt x="9617" y="9609"/>
                  <a:pt x="9663" y="9517"/>
                  <a:pt x="9678" y="9416"/>
                </a:cubicBezTo>
                <a:cubicBezTo>
                  <a:pt x="9696" y="9297"/>
                  <a:pt x="9740" y="9232"/>
                  <a:pt x="9800" y="9232"/>
                </a:cubicBezTo>
                <a:cubicBezTo>
                  <a:pt x="9894" y="9232"/>
                  <a:pt x="9895" y="9246"/>
                  <a:pt x="9849" y="9678"/>
                </a:cubicBezTo>
                <a:cubicBezTo>
                  <a:pt x="9835" y="9807"/>
                  <a:pt x="9853" y="9825"/>
                  <a:pt x="9968" y="9799"/>
                </a:cubicBezTo>
                <a:cubicBezTo>
                  <a:pt x="10161" y="9755"/>
                  <a:pt x="10174" y="9605"/>
                  <a:pt x="10016" y="9249"/>
                </a:cubicBezTo>
                <a:cubicBezTo>
                  <a:pt x="9940" y="9078"/>
                  <a:pt x="9889" y="8910"/>
                  <a:pt x="9902" y="8878"/>
                </a:cubicBezTo>
                <a:cubicBezTo>
                  <a:pt x="9915" y="8845"/>
                  <a:pt x="9901" y="8773"/>
                  <a:pt x="9871" y="8716"/>
                </a:cubicBezTo>
                <a:cubicBezTo>
                  <a:pt x="9838" y="8655"/>
                  <a:pt x="9783" y="8640"/>
                  <a:pt x="9746" y="8656"/>
                </a:cubicBezTo>
                <a:close/>
                <a:moveTo>
                  <a:pt x="6629" y="9869"/>
                </a:moveTo>
                <a:lnTo>
                  <a:pt x="6582" y="10028"/>
                </a:lnTo>
                <a:cubicBezTo>
                  <a:pt x="6542" y="10168"/>
                  <a:pt x="6555" y="10199"/>
                  <a:pt x="6684" y="10272"/>
                </a:cubicBezTo>
                <a:cubicBezTo>
                  <a:pt x="6765" y="10318"/>
                  <a:pt x="6838" y="10359"/>
                  <a:pt x="6845" y="10364"/>
                </a:cubicBezTo>
                <a:cubicBezTo>
                  <a:pt x="6899" y="10403"/>
                  <a:pt x="6835" y="10212"/>
                  <a:pt x="6743" y="10060"/>
                </a:cubicBezTo>
                <a:lnTo>
                  <a:pt x="6629" y="9869"/>
                </a:lnTo>
                <a:close/>
                <a:moveTo>
                  <a:pt x="18692" y="10723"/>
                </a:moveTo>
                <a:cubicBezTo>
                  <a:pt x="18674" y="10731"/>
                  <a:pt x="18658" y="10758"/>
                  <a:pt x="18639" y="10805"/>
                </a:cubicBezTo>
                <a:cubicBezTo>
                  <a:pt x="18596" y="10909"/>
                  <a:pt x="18602" y="10934"/>
                  <a:pt x="18675" y="10942"/>
                </a:cubicBezTo>
                <a:cubicBezTo>
                  <a:pt x="18789" y="10956"/>
                  <a:pt x="18832" y="10855"/>
                  <a:pt x="18753" y="10754"/>
                </a:cubicBezTo>
                <a:cubicBezTo>
                  <a:pt x="18731" y="10726"/>
                  <a:pt x="18710" y="10715"/>
                  <a:pt x="18692" y="10723"/>
                </a:cubicBezTo>
                <a:close/>
                <a:moveTo>
                  <a:pt x="18611" y="11232"/>
                </a:moveTo>
                <a:cubicBezTo>
                  <a:pt x="18608" y="11216"/>
                  <a:pt x="18598" y="11238"/>
                  <a:pt x="18581" y="11295"/>
                </a:cubicBezTo>
                <a:cubicBezTo>
                  <a:pt x="18513" y="11518"/>
                  <a:pt x="18261" y="11847"/>
                  <a:pt x="18159" y="11847"/>
                </a:cubicBezTo>
                <a:cubicBezTo>
                  <a:pt x="18049" y="11847"/>
                  <a:pt x="17953" y="11984"/>
                  <a:pt x="17955" y="12139"/>
                </a:cubicBezTo>
                <a:cubicBezTo>
                  <a:pt x="17957" y="12239"/>
                  <a:pt x="17961" y="12238"/>
                  <a:pt x="18001" y="12134"/>
                </a:cubicBezTo>
                <a:cubicBezTo>
                  <a:pt x="18026" y="12069"/>
                  <a:pt x="18143" y="11973"/>
                  <a:pt x="18262" y="11922"/>
                </a:cubicBezTo>
                <a:cubicBezTo>
                  <a:pt x="18516" y="11812"/>
                  <a:pt x="18566" y="11735"/>
                  <a:pt x="18600" y="11398"/>
                </a:cubicBezTo>
                <a:cubicBezTo>
                  <a:pt x="18610" y="11302"/>
                  <a:pt x="18614" y="11248"/>
                  <a:pt x="18611" y="11232"/>
                </a:cubicBezTo>
                <a:close/>
                <a:moveTo>
                  <a:pt x="17815" y="11478"/>
                </a:moveTo>
                <a:cubicBezTo>
                  <a:pt x="17791" y="11478"/>
                  <a:pt x="17763" y="11562"/>
                  <a:pt x="17751" y="11664"/>
                </a:cubicBezTo>
                <a:cubicBezTo>
                  <a:pt x="17735" y="11787"/>
                  <a:pt x="17749" y="11847"/>
                  <a:pt x="17793" y="11847"/>
                </a:cubicBezTo>
                <a:cubicBezTo>
                  <a:pt x="17830" y="11847"/>
                  <a:pt x="17859" y="11770"/>
                  <a:pt x="17859" y="11664"/>
                </a:cubicBezTo>
                <a:cubicBezTo>
                  <a:pt x="17859" y="11562"/>
                  <a:pt x="17838" y="11478"/>
                  <a:pt x="17815" y="11478"/>
                </a:cubicBezTo>
                <a:close/>
                <a:moveTo>
                  <a:pt x="5350" y="13282"/>
                </a:moveTo>
                <a:cubicBezTo>
                  <a:pt x="5342" y="13287"/>
                  <a:pt x="5341" y="13302"/>
                  <a:pt x="5350" y="13323"/>
                </a:cubicBezTo>
                <a:cubicBezTo>
                  <a:pt x="5366" y="13363"/>
                  <a:pt x="5398" y="13396"/>
                  <a:pt x="5423" y="13396"/>
                </a:cubicBezTo>
                <a:cubicBezTo>
                  <a:pt x="5492" y="13396"/>
                  <a:pt x="5478" y="13341"/>
                  <a:pt x="5395" y="13292"/>
                </a:cubicBezTo>
                <a:cubicBezTo>
                  <a:pt x="5374" y="13279"/>
                  <a:pt x="5358" y="13277"/>
                  <a:pt x="5350" y="13282"/>
                </a:cubicBezTo>
                <a:close/>
                <a:moveTo>
                  <a:pt x="16737" y="13396"/>
                </a:moveTo>
                <a:cubicBezTo>
                  <a:pt x="16726" y="13396"/>
                  <a:pt x="16702" y="13428"/>
                  <a:pt x="16686" y="13468"/>
                </a:cubicBezTo>
                <a:cubicBezTo>
                  <a:pt x="16669" y="13509"/>
                  <a:pt x="16680" y="13543"/>
                  <a:pt x="16708" y="13543"/>
                </a:cubicBezTo>
                <a:cubicBezTo>
                  <a:pt x="16735" y="13543"/>
                  <a:pt x="16758" y="13509"/>
                  <a:pt x="16758" y="13468"/>
                </a:cubicBezTo>
                <a:cubicBezTo>
                  <a:pt x="16758" y="13428"/>
                  <a:pt x="16749" y="13396"/>
                  <a:pt x="16737" y="13396"/>
                </a:cubicBezTo>
                <a:close/>
                <a:moveTo>
                  <a:pt x="5783" y="13468"/>
                </a:moveTo>
                <a:cubicBezTo>
                  <a:pt x="5742" y="13468"/>
                  <a:pt x="5708" y="13502"/>
                  <a:pt x="5708" y="13543"/>
                </a:cubicBezTo>
                <a:cubicBezTo>
                  <a:pt x="5708" y="13583"/>
                  <a:pt x="5728" y="13615"/>
                  <a:pt x="5753" y="13615"/>
                </a:cubicBezTo>
                <a:cubicBezTo>
                  <a:pt x="5778" y="13615"/>
                  <a:pt x="5812" y="13583"/>
                  <a:pt x="5828" y="13543"/>
                </a:cubicBezTo>
                <a:cubicBezTo>
                  <a:pt x="5844" y="13502"/>
                  <a:pt x="5824" y="13468"/>
                  <a:pt x="5783" y="13468"/>
                </a:cubicBezTo>
                <a:close/>
                <a:moveTo>
                  <a:pt x="17421" y="13630"/>
                </a:moveTo>
                <a:cubicBezTo>
                  <a:pt x="17416" y="13624"/>
                  <a:pt x="17405" y="13651"/>
                  <a:pt x="17382" y="13707"/>
                </a:cubicBezTo>
                <a:cubicBezTo>
                  <a:pt x="17341" y="13805"/>
                  <a:pt x="17350" y="13911"/>
                  <a:pt x="17427" y="14170"/>
                </a:cubicBezTo>
                <a:cubicBezTo>
                  <a:pt x="17482" y="14355"/>
                  <a:pt x="17512" y="14542"/>
                  <a:pt x="17494" y="14587"/>
                </a:cubicBezTo>
                <a:cubicBezTo>
                  <a:pt x="17475" y="14636"/>
                  <a:pt x="17482" y="14650"/>
                  <a:pt x="17513" y="14621"/>
                </a:cubicBezTo>
                <a:cubicBezTo>
                  <a:pt x="17541" y="14594"/>
                  <a:pt x="17578" y="14608"/>
                  <a:pt x="17596" y="14652"/>
                </a:cubicBezTo>
                <a:cubicBezTo>
                  <a:pt x="17618" y="14709"/>
                  <a:pt x="17645" y="14711"/>
                  <a:pt x="17680" y="14657"/>
                </a:cubicBezTo>
                <a:cubicBezTo>
                  <a:pt x="17715" y="14604"/>
                  <a:pt x="17711" y="14545"/>
                  <a:pt x="17668" y="14464"/>
                </a:cubicBezTo>
                <a:cubicBezTo>
                  <a:pt x="17634" y="14401"/>
                  <a:pt x="17618" y="14329"/>
                  <a:pt x="17633" y="14305"/>
                </a:cubicBezTo>
                <a:cubicBezTo>
                  <a:pt x="17649" y="14281"/>
                  <a:pt x="17600" y="14183"/>
                  <a:pt x="17525" y="14086"/>
                </a:cubicBezTo>
                <a:cubicBezTo>
                  <a:pt x="17428" y="13960"/>
                  <a:pt x="17395" y="13861"/>
                  <a:pt x="17411" y="13743"/>
                </a:cubicBezTo>
                <a:cubicBezTo>
                  <a:pt x="17421" y="13671"/>
                  <a:pt x="17425" y="13635"/>
                  <a:pt x="17421" y="13630"/>
                </a:cubicBezTo>
                <a:close/>
                <a:moveTo>
                  <a:pt x="5745" y="14259"/>
                </a:moveTo>
                <a:cubicBezTo>
                  <a:pt x="5646" y="14267"/>
                  <a:pt x="5567" y="14343"/>
                  <a:pt x="5489" y="14493"/>
                </a:cubicBezTo>
                <a:cubicBezTo>
                  <a:pt x="5456" y="14556"/>
                  <a:pt x="5409" y="14572"/>
                  <a:pt x="5368" y="14537"/>
                </a:cubicBezTo>
                <a:cubicBezTo>
                  <a:pt x="5314" y="14489"/>
                  <a:pt x="5314" y="14497"/>
                  <a:pt x="5362" y="14578"/>
                </a:cubicBezTo>
                <a:cubicBezTo>
                  <a:pt x="5450" y="14724"/>
                  <a:pt x="5434" y="15021"/>
                  <a:pt x="5329" y="15195"/>
                </a:cubicBezTo>
                <a:cubicBezTo>
                  <a:pt x="5279" y="15279"/>
                  <a:pt x="5233" y="15448"/>
                  <a:pt x="5225" y="15571"/>
                </a:cubicBezTo>
                <a:cubicBezTo>
                  <a:pt x="5205" y="15879"/>
                  <a:pt x="5488" y="16703"/>
                  <a:pt x="5680" y="16896"/>
                </a:cubicBezTo>
                <a:cubicBezTo>
                  <a:pt x="5816" y="17033"/>
                  <a:pt x="5828" y="17077"/>
                  <a:pt x="5827" y="17448"/>
                </a:cubicBezTo>
                <a:cubicBezTo>
                  <a:pt x="5825" y="18002"/>
                  <a:pt x="5766" y="18757"/>
                  <a:pt x="5711" y="18915"/>
                </a:cubicBezTo>
                <a:cubicBezTo>
                  <a:pt x="5686" y="18987"/>
                  <a:pt x="5659" y="19274"/>
                  <a:pt x="5650" y="19554"/>
                </a:cubicBezTo>
                <a:cubicBezTo>
                  <a:pt x="5641" y="19834"/>
                  <a:pt x="5621" y="20097"/>
                  <a:pt x="5606" y="20138"/>
                </a:cubicBezTo>
                <a:cubicBezTo>
                  <a:pt x="5499" y="20433"/>
                  <a:pt x="5621" y="21265"/>
                  <a:pt x="5792" y="21419"/>
                </a:cubicBezTo>
                <a:cubicBezTo>
                  <a:pt x="5979" y="21586"/>
                  <a:pt x="6124" y="21473"/>
                  <a:pt x="5972" y="21279"/>
                </a:cubicBezTo>
                <a:cubicBezTo>
                  <a:pt x="5870" y="21148"/>
                  <a:pt x="5883" y="20816"/>
                  <a:pt x="6000" y="20586"/>
                </a:cubicBezTo>
                <a:cubicBezTo>
                  <a:pt x="6080" y="20431"/>
                  <a:pt x="6089" y="20369"/>
                  <a:pt x="6044" y="20285"/>
                </a:cubicBezTo>
                <a:cubicBezTo>
                  <a:pt x="5999" y="20201"/>
                  <a:pt x="6008" y="20133"/>
                  <a:pt x="6088" y="19959"/>
                </a:cubicBezTo>
                <a:cubicBezTo>
                  <a:pt x="6143" y="19839"/>
                  <a:pt x="6183" y="19713"/>
                  <a:pt x="6175" y="19679"/>
                </a:cubicBezTo>
                <a:cubicBezTo>
                  <a:pt x="6155" y="19582"/>
                  <a:pt x="6392" y="19231"/>
                  <a:pt x="6498" y="19202"/>
                </a:cubicBezTo>
                <a:cubicBezTo>
                  <a:pt x="6563" y="19184"/>
                  <a:pt x="6594" y="19116"/>
                  <a:pt x="6594" y="18992"/>
                </a:cubicBezTo>
                <a:cubicBezTo>
                  <a:pt x="6595" y="18859"/>
                  <a:pt x="6624" y="18804"/>
                  <a:pt x="6702" y="18787"/>
                </a:cubicBezTo>
                <a:cubicBezTo>
                  <a:pt x="6761" y="18774"/>
                  <a:pt x="6840" y="18672"/>
                  <a:pt x="6878" y="18560"/>
                </a:cubicBezTo>
                <a:cubicBezTo>
                  <a:pt x="6915" y="18449"/>
                  <a:pt x="6979" y="18314"/>
                  <a:pt x="7020" y="18261"/>
                </a:cubicBezTo>
                <a:cubicBezTo>
                  <a:pt x="7061" y="18208"/>
                  <a:pt x="7095" y="18093"/>
                  <a:pt x="7095" y="18003"/>
                </a:cubicBezTo>
                <a:cubicBezTo>
                  <a:pt x="7095" y="17807"/>
                  <a:pt x="7207" y="17639"/>
                  <a:pt x="7436" y="17492"/>
                </a:cubicBezTo>
                <a:cubicBezTo>
                  <a:pt x="7567" y="17407"/>
                  <a:pt x="7617" y="17319"/>
                  <a:pt x="7661" y="17094"/>
                </a:cubicBezTo>
                <a:cubicBezTo>
                  <a:pt x="7692" y="16934"/>
                  <a:pt x="7717" y="16756"/>
                  <a:pt x="7717" y="16698"/>
                </a:cubicBezTo>
                <a:cubicBezTo>
                  <a:pt x="7717" y="16640"/>
                  <a:pt x="7770" y="16478"/>
                  <a:pt x="7836" y="16341"/>
                </a:cubicBezTo>
                <a:cubicBezTo>
                  <a:pt x="7902" y="16204"/>
                  <a:pt x="7957" y="16052"/>
                  <a:pt x="7957" y="16003"/>
                </a:cubicBezTo>
                <a:cubicBezTo>
                  <a:pt x="7957" y="15887"/>
                  <a:pt x="7740" y="15675"/>
                  <a:pt x="7581" y="15634"/>
                </a:cubicBezTo>
                <a:cubicBezTo>
                  <a:pt x="7465" y="15605"/>
                  <a:pt x="7333" y="15531"/>
                  <a:pt x="7145" y="15388"/>
                </a:cubicBezTo>
                <a:cubicBezTo>
                  <a:pt x="7106" y="15359"/>
                  <a:pt x="7040" y="15238"/>
                  <a:pt x="6998" y="15120"/>
                </a:cubicBezTo>
                <a:cubicBezTo>
                  <a:pt x="6956" y="15002"/>
                  <a:pt x="6855" y="14871"/>
                  <a:pt x="6776" y="14831"/>
                </a:cubicBezTo>
                <a:cubicBezTo>
                  <a:pt x="6697" y="14790"/>
                  <a:pt x="6544" y="14664"/>
                  <a:pt x="6437" y="14549"/>
                </a:cubicBezTo>
                <a:cubicBezTo>
                  <a:pt x="6329" y="14433"/>
                  <a:pt x="6219" y="14358"/>
                  <a:pt x="6194" y="14382"/>
                </a:cubicBezTo>
                <a:cubicBezTo>
                  <a:pt x="6169" y="14406"/>
                  <a:pt x="6060" y="14377"/>
                  <a:pt x="5950" y="14317"/>
                </a:cubicBezTo>
                <a:cubicBezTo>
                  <a:pt x="5872" y="14275"/>
                  <a:pt x="5805" y="14255"/>
                  <a:pt x="5745" y="14259"/>
                </a:cubicBezTo>
                <a:close/>
                <a:moveTo>
                  <a:pt x="16045" y="14464"/>
                </a:moveTo>
                <a:cubicBezTo>
                  <a:pt x="16036" y="14473"/>
                  <a:pt x="16058" y="14549"/>
                  <a:pt x="16116" y="14686"/>
                </a:cubicBezTo>
                <a:cubicBezTo>
                  <a:pt x="16159" y="14786"/>
                  <a:pt x="16182" y="14921"/>
                  <a:pt x="16165" y="14988"/>
                </a:cubicBezTo>
                <a:cubicBezTo>
                  <a:pt x="16137" y="15100"/>
                  <a:pt x="16128" y="15102"/>
                  <a:pt x="16048" y="14990"/>
                </a:cubicBezTo>
                <a:cubicBezTo>
                  <a:pt x="15892" y="14773"/>
                  <a:pt x="15886" y="14861"/>
                  <a:pt x="16037" y="15154"/>
                </a:cubicBezTo>
                <a:cubicBezTo>
                  <a:pt x="16118" y="15312"/>
                  <a:pt x="16184" y="15476"/>
                  <a:pt x="16184" y="15518"/>
                </a:cubicBezTo>
                <a:cubicBezTo>
                  <a:pt x="16184" y="15561"/>
                  <a:pt x="16230" y="15648"/>
                  <a:pt x="16287" y="15709"/>
                </a:cubicBezTo>
                <a:cubicBezTo>
                  <a:pt x="16448" y="15883"/>
                  <a:pt x="16556" y="15660"/>
                  <a:pt x="16404" y="15465"/>
                </a:cubicBezTo>
                <a:cubicBezTo>
                  <a:pt x="16368" y="15419"/>
                  <a:pt x="16327" y="15266"/>
                  <a:pt x="16312" y="15123"/>
                </a:cubicBezTo>
                <a:cubicBezTo>
                  <a:pt x="16297" y="14980"/>
                  <a:pt x="16229" y="14761"/>
                  <a:pt x="16162" y="14638"/>
                </a:cubicBezTo>
                <a:cubicBezTo>
                  <a:pt x="16093" y="14512"/>
                  <a:pt x="16053" y="14455"/>
                  <a:pt x="16045" y="14464"/>
                </a:cubicBezTo>
                <a:close/>
                <a:moveTo>
                  <a:pt x="17180" y="14785"/>
                </a:moveTo>
                <a:cubicBezTo>
                  <a:pt x="17067" y="14828"/>
                  <a:pt x="16709" y="15236"/>
                  <a:pt x="16709" y="15345"/>
                </a:cubicBezTo>
                <a:cubicBezTo>
                  <a:pt x="16709" y="15462"/>
                  <a:pt x="16798" y="15579"/>
                  <a:pt x="16925" y="15627"/>
                </a:cubicBezTo>
                <a:cubicBezTo>
                  <a:pt x="16978" y="15647"/>
                  <a:pt x="17032" y="15666"/>
                  <a:pt x="17047" y="15670"/>
                </a:cubicBezTo>
                <a:cubicBezTo>
                  <a:pt x="17095" y="15686"/>
                  <a:pt x="17191" y="15185"/>
                  <a:pt x="17163" y="15070"/>
                </a:cubicBezTo>
                <a:cubicBezTo>
                  <a:pt x="17147" y="15008"/>
                  <a:pt x="17158" y="14935"/>
                  <a:pt x="17186" y="14908"/>
                </a:cubicBezTo>
                <a:cubicBezTo>
                  <a:pt x="17215" y="14881"/>
                  <a:pt x="17226" y="14829"/>
                  <a:pt x="17211" y="14792"/>
                </a:cubicBezTo>
                <a:cubicBezTo>
                  <a:pt x="17207" y="14782"/>
                  <a:pt x="17196" y="14779"/>
                  <a:pt x="17180" y="14785"/>
                </a:cubicBezTo>
                <a:close/>
                <a:moveTo>
                  <a:pt x="18062" y="15391"/>
                </a:moveTo>
                <a:cubicBezTo>
                  <a:pt x="18054" y="15399"/>
                  <a:pt x="18049" y="15416"/>
                  <a:pt x="18049" y="15444"/>
                </a:cubicBezTo>
                <a:cubicBezTo>
                  <a:pt x="18049" y="15476"/>
                  <a:pt x="18074" y="15542"/>
                  <a:pt x="18106" y="15591"/>
                </a:cubicBezTo>
                <a:cubicBezTo>
                  <a:pt x="18197" y="15732"/>
                  <a:pt x="18248" y="15692"/>
                  <a:pt x="18182" y="15530"/>
                </a:cubicBezTo>
                <a:cubicBezTo>
                  <a:pt x="18137" y="15419"/>
                  <a:pt x="18085" y="15365"/>
                  <a:pt x="18062" y="15391"/>
                </a:cubicBezTo>
                <a:close/>
                <a:moveTo>
                  <a:pt x="17352" y="15461"/>
                </a:moveTo>
                <a:cubicBezTo>
                  <a:pt x="17316" y="15452"/>
                  <a:pt x="17283" y="15483"/>
                  <a:pt x="17283" y="15557"/>
                </a:cubicBezTo>
                <a:cubicBezTo>
                  <a:pt x="17283" y="15611"/>
                  <a:pt x="17295" y="15672"/>
                  <a:pt x="17308" y="15692"/>
                </a:cubicBezTo>
                <a:cubicBezTo>
                  <a:pt x="17369" y="15786"/>
                  <a:pt x="17461" y="15718"/>
                  <a:pt x="17439" y="15593"/>
                </a:cubicBezTo>
                <a:cubicBezTo>
                  <a:pt x="17426" y="15516"/>
                  <a:pt x="17387" y="15469"/>
                  <a:pt x="17352" y="15461"/>
                </a:cubicBezTo>
                <a:close/>
                <a:moveTo>
                  <a:pt x="18414" y="15530"/>
                </a:moveTo>
                <a:cubicBezTo>
                  <a:pt x="18292" y="15530"/>
                  <a:pt x="18272" y="15685"/>
                  <a:pt x="18379" y="15801"/>
                </a:cubicBezTo>
                <a:cubicBezTo>
                  <a:pt x="18435" y="15861"/>
                  <a:pt x="18469" y="15940"/>
                  <a:pt x="18454" y="15977"/>
                </a:cubicBezTo>
                <a:cubicBezTo>
                  <a:pt x="18414" y="16076"/>
                  <a:pt x="18663" y="16149"/>
                  <a:pt x="18734" y="16059"/>
                </a:cubicBezTo>
                <a:cubicBezTo>
                  <a:pt x="18779" y="16002"/>
                  <a:pt x="18833" y="16019"/>
                  <a:pt x="18936" y="16124"/>
                </a:cubicBezTo>
                <a:cubicBezTo>
                  <a:pt x="19113" y="16303"/>
                  <a:pt x="19139" y="16306"/>
                  <a:pt x="19038" y="16134"/>
                </a:cubicBezTo>
                <a:cubicBezTo>
                  <a:pt x="18994" y="16059"/>
                  <a:pt x="18970" y="15980"/>
                  <a:pt x="18984" y="15957"/>
                </a:cubicBezTo>
                <a:cubicBezTo>
                  <a:pt x="19017" y="15907"/>
                  <a:pt x="18515" y="15530"/>
                  <a:pt x="18414" y="15530"/>
                </a:cubicBezTo>
                <a:close/>
                <a:moveTo>
                  <a:pt x="18697" y="16469"/>
                </a:moveTo>
                <a:lnTo>
                  <a:pt x="18667" y="16688"/>
                </a:lnTo>
                <a:cubicBezTo>
                  <a:pt x="18618" y="17059"/>
                  <a:pt x="18587" y="17086"/>
                  <a:pt x="18404" y="16920"/>
                </a:cubicBezTo>
                <a:cubicBezTo>
                  <a:pt x="18279" y="16806"/>
                  <a:pt x="18244" y="16732"/>
                  <a:pt x="18265" y="16628"/>
                </a:cubicBezTo>
                <a:cubicBezTo>
                  <a:pt x="18289" y="16510"/>
                  <a:pt x="18269" y="16488"/>
                  <a:pt x="18129" y="16488"/>
                </a:cubicBezTo>
                <a:cubicBezTo>
                  <a:pt x="18003" y="16488"/>
                  <a:pt x="17958" y="16525"/>
                  <a:pt x="17938" y="16640"/>
                </a:cubicBezTo>
                <a:cubicBezTo>
                  <a:pt x="17919" y="16754"/>
                  <a:pt x="17887" y="16781"/>
                  <a:pt x="17802" y="16751"/>
                </a:cubicBezTo>
                <a:cubicBezTo>
                  <a:pt x="17683" y="16709"/>
                  <a:pt x="17517" y="16877"/>
                  <a:pt x="17463" y="17094"/>
                </a:cubicBezTo>
                <a:cubicBezTo>
                  <a:pt x="17446" y="17162"/>
                  <a:pt x="17345" y="17259"/>
                  <a:pt x="17238" y="17308"/>
                </a:cubicBezTo>
                <a:cubicBezTo>
                  <a:pt x="16951" y="17441"/>
                  <a:pt x="16930" y="17512"/>
                  <a:pt x="17019" y="18044"/>
                </a:cubicBezTo>
                <a:cubicBezTo>
                  <a:pt x="17061" y="18296"/>
                  <a:pt x="17081" y="18563"/>
                  <a:pt x="17066" y="18637"/>
                </a:cubicBezTo>
                <a:cubicBezTo>
                  <a:pt x="17049" y="18720"/>
                  <a:pt x="17062" y="18772"/>
                  <a:pt x="17099" y="18772"/>
                </a:cubicBezTo>
                <a:cubicBezTo>
                  <a:pt x="17172" y="18772"/>
                  <a:pt x="17468" y="18631"/>
                  <a:pt x="17583" y="18541"/>
                </a:cubicBezTo>
                <a:cubicBezTo>
                  <a:pt x="17630" y="18504"/>
                  <a:pt x="17763" y="18454"/>
                  <a:pt x="17877" y="18430"/>
                </a:cubicBezTo>
                <a:cubicBezTo>
                  <a:pt x="18050" y="18393"/>
                  <a:pt x="18103" y="18414"/>
                  <a:pt x="18188" y="18546"/>
                </a:cubicBezTo>
                <a:cubicBezTo>
                  <a:pt x="18245" y="18633"/>
                  <a:pt x="18310" y="18688"/>
                  <a:pt x="18332" y="18666"/>
                </a:cubicBezTo>
                <a:cubicBezTo>
                  <a:pt x="18355" y="18645"/>
                  <a:pt x="18408" y="18706"/>
                  <a:pt x="18448" y="18801"/>
                </a:cubicBezTo>
                <a:cubicBezTo>
                  <a:pt x="18489" y="18897"/>
                  <a:pt x="18555" y="19027"/>
                  <a:pt x="18598" y="19093"/>
                </a:cubicBezTo>
                <a:cubicBezTo>
                  <a:pt x="18667" y="19200"/>
                  <a:pt x="18742" y="19209"/>
                  <a:pt x="19020" y="19149"/>
                </a:cubicBezTo>
                <a:cubicBezTo>
                  <a:pt x="19042" y="19144"/>
                  <a:pt x="19122" y="18932"/>
                  <a:pt x="19200" y="18676"/>
                </a:cubicBezTo>
                <a:cubicBezTo>
                  <a:pt x="19376" y="18097"/>
                  <a:pt x="19355" y="17870"/>
                  <a:pt x="19083" y="17390"/>
                </a:cubicBezTo>
                <a:cubicBezTo>
                  <a:pt x="18975" y="17199"/>
                  <a:pt x="18844" y="16913"/>
                  <a:pt x="18792" y="16756"/>
                </a:cubicBezTo>
                <a:lnTo>
                  <a:pt x="18697" y="16469"/>
                </a:lnTo>
                <a:close/>
                <a:moveTo>
                  <a:pt x="13031" y="16626"/>
                </a:moveTo>
                <a:cubicBezTo>
                  <a:pt x="13011" y="16632"/>
                  <a:pt x="12978" y="16670"/>
                  <a:pt x="12923" y="16744"/>
                </a:cubicBezTo>
                <a:cubicBezTo>
                  <a:pt x="12825" y="16875"/>
                  <a:pt x="12789" y="17009"/>
                  <a:pt x="12762" y="17335"/>
                </a:cubicBezTo>
                <a:cubicBezTo>
                  <a:pt x="12731" y="17719"/>
                  <a:pt x="12735" y="17754"/>
                  <a:pt x="12815" y="17730"/>
                </a:cubicBezTo>
                <a:cubicBezTo>
                  <a:pt x="12908" y="17703"/>
                  <a:pt x="13091" y="16942"/>
                  <a:pt x="13064" y="16698"/>
                </a:cubicBezTo>
                <a:cubicBezTo>
                  <a:pt x="13058" y="16644"/>
                  <a:pt x="13051" y="16619"/>
                  <a:pt x="13031" y="16626"/>
                </a:cubicBezTo>
                <a:close/>
                <a:moveTo>
                  <a:pt x="20706" y="19178"/>
                </a:moveTo>
                <a:cubicBezTo>
                  <a:pt x="20658" y="19185"/>
                  <a:pt x="20631" y="19278"/>
                  <a:pt x="20659" y="19390"/>
                </a:cubicBezTo>
                <a:cubicBezTo>
                  <a:pt x="20688" y="19506"/>
                  <a:pt x="20695" y="19507"/>
                  <a:pt x="20753" y="19385"/>
                </a:cubicBezTo>
                <a:cubicBezTo>
                  <a:pt x="20799" y="19288"/>
                  <a:pt x="20801" y="19241"/>
                  <a:pt x="20759" y="19202"/>
                </a:cubicBezTo>
                <a:cubicBezTo>
                  <a:pt x="20740" y="19183"/>
                  <a:pt x="20722" y="19175"/>
                  <a:pt x="20706" y="19178"/>
                </a:cubicBezTo>
                <a:close/>
                <a:moveTo>
                  <a:pt x="18936" y="19585"/>
                </a:moveTo>
                <a:cubicBezTo>
                  <a:pt x="18893" y="19585"/>
                  <a:pt x="18875" y="19627"/>
                  <a:pt x="18892" y="19694"/>
                </a:cubicBezTo>
                <a:cubicBezTo>
                  <a:pt x="18907" y="19755"/>
                  <a:pt x="18939" y="19805"/>
                  <a:pt x="18963" y="19805"/>
                </a:cubicBezTo>
                <a:cubicBezTo>
                  <a:pt x="18986" y="19805"/>
                  <a:pt x="19006" y="19755"/>
                  <a:pt x="19006" y="19694"/>
                </a:cubicBezTo>
                <a:cubicBezTo>
                  <a:pt x="19006" y="19633"/>
                  <a:pt x="18975" y="19585"/>
                  <a:pt x="18936" y="19585"/>
                </a:cubicBezTo>
                <a:close/>
                <a:moveTo>
                  <a:pt x="20553" y="19585"/>
                </a:moveTo>
                <a:cubicBezTo>
                  <a:pt x="20522" y="19585"/>
                  <a:pt x="20446" y="19666"/>
                  <a:pt x="20348" y="19827"/>
                </a:cubicBezTo>
                <a:cubicBezTo>
                  <a:pt x="20246" y="19996"/>
                  <a:pt x="20173" y="20160"/>
                  <a:pt x="20185" y="20191"/>
                </a:cubicBezTo>
                <a:cubicBezTo>
                  <a:pt x="20213" y="20259"/>
                  <a:pt x="20220" y="20260"/>
                  <a:pt x="20317" y="20203"/>
                </a:cubicBezTo>
                <a:cubicBezTo>
                  <a:pt x="20358" y="20178"/>
                  <a:pt x="20393" y="20125"/>
                  <a:pt x="20393" y="20085"/>
                </a:cubicBezTo>
                <a:cubicBezTo>
                  <a:pt x="20393" y="20045"/>
                  <a:pt x="20435" y="19929"/>
                  <a:pt x="20487" y="19827"/>
                </a:cubicBezTo>
                <a:cubicBezTo>
                  <a:pt x="20569" y="19666"/>
                  <a:pt x="20584" y="19585"/>
                  <a:pt x="20553" y="19585"/>
                </a:cubicBezTo>
                <a:close/>
              </a:path>
            </a:pathLst>
          </a:custGeom>
          <a:noFill/>
          <a:ln>
            <a:noFill/>
          </a:ln>
        </p:spPr>
      </p:pic>
      <p:pic>
        <p:nvPicPr>
          <p:cNvPr descr="Google Shape;1896;p81" id="1231" name="Google Shape;1231;p155"/>
          <p:cNvPicPr preferRelativeResize="0"/>
          <p:nvPr/>
        </p:nvPicPr>
        <p:blipFill rotWithShape="1">
          <a:blip r:embed="rId4">
            <a:alphaModFix/>
          </a:blip>
          <a:srcRect b="0" l="0" r="0" t="0"/>
          <a:stretch/>
        </p:blipFill>
        <p:spPr>
          <a:xfrm>
            <a:off x="6661400" y="4501724"/>
            <a:ext cx="1371601" cy="209551"/>
          </a:xfrm>
          <a:prstGeom prst="rect">
            <a:avLst/>
          </a:prstGeom>
          <a:noFill/>
          <a:ln>
            <a:noFill/>
          </a:ln>
        </p:spPr>
      </p:pic>
      <p:sp>
        <p:nvSpPr>
          <p:cNvPr id="1232" name="Google Shape;1232;p155"/>
          <p:cNvSpPr txBox="1"/>
          <p:nvPr/>
        </p:nvSpPr>
        <p:spPr>
          <a:xfrm>
            <a:off x="6023124" y="4410724"/>
            <a:ext cx="738600" cy="4878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worse</a:t>
            </a:r>
            <a:endParaRPr b="0" i="0" sz="1000" u="none" cap="none" strike="noStrike">
              <a:solidFill>
                <a:srgbClr val="585858"/>
              </a:solidFill>
              <a:latin typeface="Open Sans"/>
              <a:ea typeface="Open Sans"/>
              <a:cs typeface="Open Sans"/>
              <a:sym typeface="Open Sans"/>
            </a:endParaRPr>
          </a:p>
          <a:p>
            <a:pPr indent="0" lvl="0" marL="0" marR="0" rtl="0" algn="ctr">
              <a:lnSpc>
                <a:spcPct val="100000"/>
              </a:lnSpc>
              <a:spcBef>
                <a:spcPts val="0"/>
              </a:spcBef>
              <a:spcAft>
                <a:spcPts val="0"/>
              </a:spcAft>
              <a:buClr>
                <a:srgbClr val="363636"/>
              </a:buClr>
              <a:buSzPts val="1000"/>
              <a:buFont typeface="Helvetica Neue"/>
              <a:buNone/>
            </a:pPr>
            <a:r>
              <a:rPr b="0" i="0" lang="en-GB" sz="1000" u="none" cap="none" strike="noStrike">
                <a:solidFill>
                  <a:srgbClr val="363636"/>
                </a:solidFill>
                <a:latin typeface="Helvetica Neue"/>
                <a:ea typeface="Helvetica Neue"/>
                <a:cs typeface="Helvetica Neue"/>
                <a:sym typeface="Helvetica Neue"/>
              </a:rPr>
              <a:t>29.6</a:t>
            </a:r>
            <a:endParaRPr/>
          </a:p>
        </p:txBody>
      </p:sp>
      <p:sp>
        <p:nvSpPr>
          <p:cNvPr id="1233" name="Google Shape;1233;p155"/>
          <p:cNvSpPr txBox="1"/>
          <p:nvPr/>
        </p:nvSpPr>
        <p:spPr>
          <a:xfrm>
            <a:off x="7928125" y="4410724"/>
            <a:ext cx="738600" cy="4878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585858"/>
              </a:buClr>
              <a:buSzPts val="1000"/>
              <a:buFont typeface="Helvetica Neue"/>
              <a:buNone/>
            </a:pPr>
            <a:r>
              <a:rPr b="0" i="0" lang="en-GB" sz="1000" u="none" cap="none" strike="noStrike">
                <a:solidFill>
                  <a:srgbClr val="585858"/>
                </a:solidFill>
                <a:latin typeface="Helvetica Neue"/>
                <a:ea typeface="Helvetica Neue"/>
                <a:cs typeface="Helvetica Neue"/>
                <a:sym typeface="Helvetica Neue"/>
              </a:rPr>
              <a:t>better</a:t>
            </a:r>
            <a:endParaRPr b="0" i="0" sz="1000" u="none" cap="none" strike="noStrike">
              <a:solidFill>
                <a:srgbClr val="585858"/>
              </a:solidFill>
              <a:latin typeface="Open Sans"/>
              <a:ea typeface="Open Sans"/>
              <a:cs typeface="Open Sans"/>
              <a:sym typeface="Open Sans"/>
            </a:endParaRPr>
          </a:p>
          <a:p>
            <a:pPr indent="0" lvl="0" marL="0" marR="0" rtl="0" algn="ctr">
              <a:lnSpc>
                <a:spcPct val="100000"/>
              </a:lnSpc>
              <a:spcBef>
                <a:spcPts val="0"/>
              </a:spcBef>
              <a:spcAft>
                <a:spcPts val="0"/>
              </a:spcAft>
              <a:buClr>
                <a:srgbClr val="363636"/>
              </a:buClr>
              <a:buSzPts val="1000"/>
              <a:buFont typeface="Helvetica Neue"/>
              <a:buNone/>
            </a:pPr>
            <a:r>
              <a:rPr b="0" i="0" lang="en-GB" sz="1000" u="none" cap="none" strike="noStrike">
                <a:solidFill>
                  <a:srgbClr val="363636"/>
                </a:solidFill>
                <a:latin typeface="Helvetica Neue"/>
                <a:ea typeface="Helvetica Neue"/>
                <a:cs typeface="Helvetica Neue"/>
                <a:sym typeface="Helvetica Neue"/>
              </a:rPr>
              <a:t>76.0</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37" name="Shape 1237"/>
        <p:cNvGrpSpPr/>
        <p:nvPr/>
      </p:nvGrpSpPr>
      <p:grpSpPr>
        <a:xfrm>
          <a:off x="0" y="0"/>
          <a:ext cx="0" cy="0"/>
          <a:chOff x="0" y="0"/>
          <a:chExt cx="0" cy="0"/>
        </a:xfrm>
      </p:grpSpPr>
      <p:sp>
        <p:nvSpPr>
          <p:cNvPr id="1238" name="Google Shape;1238;p156"/>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Example: Dem. Rep. of the Congo  is most </a:t>
            </a:r>
            <a:r>
              <a:rPr lang="en-GB" sz="2576"/>
              <a:t>vulnerable</a:t>
            </a:r>
            <a:endParaRPr/>
          </a:p>
        </p:txBody>
      </p:sp>
      <p:sp>
        <p:nvSpPr>
          <p:cNvPr id="1239" name="Google Shape;1239;p156"/>
          <p:cNvSpPr txBox="1"/>
          <p:nvPr/>
        </p:nvSpPr>
        <p:spPr>
          <a:xfrm>
            <a:off x="249450" y="4698224"/>
            <a:ext cx="8015100" cy="335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https://gain-new.crc.nd.edu/</a:t>
            </a:r>
            <a:endParaRPr sz="1000">
              <a:latin typeface="Lato Light"/>
              <a:ea typeface="Lato Light"/>
              <a:cs typeface="Lato Light"/>
              <a:sym typeface="Lato Light"/>
            </a:endParaRPr>
          </a:p>
        </p:txBody>
      </p:sp>
      <p:sp>
        <p:nvSpPr>
          <p:cNvPr id="1240" name="Google Shape;1240;p156"/>
          <p:cNvSpPr txBox="1"/>
          <p:nvPr/>
        </p:nvSpPr>
        <p:spPr>
          <a:xfrm>
            <a:off x="648000" y="1081650"/>
            <a:ext cx="2247000" cy="383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lang="en-GB" sz="1500">
                <a:latin typeface="Lato Light"/>
                <a:ea typeface="Lato Light"/>
                <a:cs typeface="Lato Light"/>
                <a:sym typeface="Lato Light"/>
              </a:rPr>
              <a:t>Water</a:t>
            </a:r>
            <a:endParaRPr/>
          </a:p>
        </p:txBody>
      </p:sp>
      <p:sp>
        <p:nvSpPr>
          <p:cNvPr id="1241" name="Google Shape;1241;p156"/>
          <p:cNvSpPr txBox="1"/>
          <p:nvPr/>
        </p:nvSpPr>
        <p:spPr>
          <a:xfrm>
            <a:off x="3467400" y="1081650"/>
            <a:ext cx="2247000" cy="383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lang="en-GB" sz="1500">
                <a:latin typeface="Lato Light"/>
                <a:ea typeface="Lato Light"/>
                <a:cs typeface="Lato Light"/>
                <a:sym typeface="Lato Light"/>
              </a:rPr>
              <a:t>Food</a:t>
            </a:r>
            <a:endParaRPr/>
          </a:p>
        </p:txBody>
      </p:sp>
      <p:sp>
        <p:nvSpPr>
          <p:cNvPr id="1242" name="Google Shape;1242;p156"/>
          <p:cNvSpPr txBox="1"/>
          <p:nvPr/>
        </p:nvSpPr>
        <p:spPr>
          <a:xfrm>
            <a:off x="6363000" y="1081650"/>
            <a:ext cx="2247000" cy="383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lang="en-GB" sz="1500">
                <a:latin typeface="Lato Light"/>
                <a:ea typeface="Lato Light"/>
                <a:cs typeface="Lato Light"/>
                <a:sym typeface="Lato Light"/>
              </a:rPr>
              <a:t>Ecosystem</a:t>
            </a:r>
            <a:endParaRPr/>
          </a:p>
        </p:txBody>
      </p:sp>
      <p:pic>
        <p:nvPicPr>
          <p:cNvPr id="1243" name="Google Shape;1243;p156"/>
          <p:cNvPicPr preferRelativeResize="0"/>
          <p:nvPr/>
        </p:nvPicPr>
        <p:blipFill>
          <a:blip r:embed="rId3">
            <a:alphaModFix/>
          </a:blip>
          <a:stretch>
            <a:fillRect/>
          </a:stretch>
        </p:blipFill>
        <p:spPr>
          <a:xfrm>
            <a:off x="457200" y="1465350"/>
            <a:ext cx="2524125" cy="1638300"/>
          </a:xfrm>
          <a:prstGeom prst="rect">
            <a:avLst/>
          </a:prstGeom>
          <a:noFill/>
          <a:ln>
            <a:noFill/>
          </a:ln>
        </p:spPr>
      </p:pic>
      <p:pic>
        <p:nvPicPr>
          <p:cNvPr id="1244" name="Google Shape;1244;p156"/>
          <p:cNvPicPr preferRelativeResize="0"/>
          <p:nvPr/>
        </p:nvPicPr>
        <p:blipFill>
          <a:blip r:embed="rId4">
            <a:alphaModFix/>
          </a:blip>
          <a:stretch>
            <a:fillRect/>
          </a:stretch>
        </p:blipFill>
        <p:spPr>
          <a:xfrm>
            <a:off x="3362325" y="1465350"/>
            <a:ext cx="2486025" cy="1590675"/>
          </a:xfrm>
          <a:prstGeom prst="rect">
            <a:avLst/>
          </a:prstGeom>
          <a:noFill/>
          <a:ln>
            <a:noFill/>
          </a:ln>
        </p:spPr>
      </p:pic>
      <p:pic>
        <p:nvPicPr>
          <p:cNvPr id="1245" name="Google Shape;1245;p156"/>
          <p:cNvPicPr preferRelativeResize="0"/>
          <p:nvPr/>
        </p:nvPicPr>
        <p:blipFill>
          <a:blip r:embed="rId5">
            <a:alphaModFix/>
          </a:blip>
          <a:stretch>
            <a:fillRect/>
          </a:stretch>
        </p:blipFill>
        <p:spPr>
          <a:xfrm>
            <a:off x="6000750" y="1465350"/>
            <a:ext cx="2495550" cy="1590675"/>
          </a:xfrm>
          <a:prstGeom prst="rect">
            <a:avLst/>
          </a:prstGeom>
          <a:noFill/>
          <a:ln>
            <a:noFill/>
          </a:ln>
        </p:spPr>
      </p:pic>
      <p:pic>
        <p:nvPicPr>
          <p:cNvPr id="1246" name="Google Shape;1246;p156"/>
          <p:cNvPicPr preferRelativeResize="0"/>
          <p:nvPr/>
        </p:nvPicPr>
        <p:blipFill>
          <a:blip r:embed="rId6">
            <a:alphaModFix/>
          </a:blip>
          <a:stretch>
            <a:fillRect/>
          </a:stretch>
        </p:blipFill>
        <p:spPr>
          <a:xfrm>
            <a:off x="3308650" y="3456044"/>
            <a:ext cx="2524125" cy="1577582"/>
          </a:xfrm>
          <a:prstGeom prst="rect">
            <a:avLst/>
          </a:prstGeom>
          <a:noFill/>
          <a:ln>
            <a:noFill/>
          </a:ln>
        </p:spPr>
      </p:pic>
      <p:sp>
        <p:nvSpPr>
          <p:cNvPr id="1247" name="Google Shape;1247;p156"/>
          <p:cNvSpPr txBox="1"/>
          <p:nvPr/>
        </p:nvSpPr>
        <p:spPr>
          <a:xfrm>
            <a:off x="3467400" y="3139050"/>
            <a:ext cx="2247000" cy="383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500"/>
              <a:buFont typeface="Lato Light"/>
              <a:buNone/>
            </a:pPr>
            <a:r>
              <a:rPr lang="en-GB" sz="1500">
                <a:latin typeface="Lato Light"/>
                <a:ea typeface="Lato Light"/>
                <a:cs typeface="Lato Light"/>
                <a:sym typeface="Lato Light"/>
              </a:rPr>
              <a:t>Infrastructure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157"/>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CO2 emissions per capita (2017)</a:t>
            </a:r>
            <a:endParaRPr/>
          </a:p>
        </p:txBody>
      </p:sp>
      <p:pic>
        <p:nvPicPr>
          <p:cNvPr descr="Google Shape;1905;p82" id="1253" name="Google Shape;1253;p157"/>
          <p:cNvPicPr preferRelativeResize="0"/>
          <p:nvPr/>
        </p:nvPicPr>
        <p:blipFill rotWithShape="1">
          <a:blip r:embed="rId3">
            <a:alphaModFix/>
          </a:blip>
          <a:srcRect b="0" l="0" r="0" t="0"/>
          <a:stretch/>
        </p:blipFill>
        <p:spPr>
          <a:xfrm>
            <a:off x="1343450" y="1071274"/>
            <a:ext cx="6457096" cy="3820976"/>
          </a:xfrm>
          <a:prstGeom prst="rect">
            <a:avLst/>
          </a:prstGeom>
          <a:noFill/>
          <a:ln>
            <a:noFill/>
          </a:ln>
        </p:spPr>
      </p:pic>
      <p:sp>
        <p:nvSpPr>
          <p:cNvPr id="1254" name="Google Shape;1254;p157"/>
          <p:cNvSpPr txBox="1"/>
          <p:nvPr/>
        </p:nvSpPr>
        <p:spPr>
          <a:xfrm>
            <a:off x="564450" y="4768036"/>
            <a:ext cx="8015100" cy="335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https://ourworldindata.org/co2-and-other-greenhouse-gas-emissions</a:t>
            </a:r>
            <a:endParaRPr sz="1000">
              <a:latin typeface="Lato Light"/>
              <a:ea typeface="Lato Light"/>
              <a:cs typeface="Lato Light"/>
              <a:sym typeface="Lato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58" name="Shape 1258"/>
        <p:cNvGrpSpPr/>
        <p:nvPr/>
      </p:nvGrpSpPr>
      <p:grpSpPr>
        <a:xfrm>
          <a:off x="0" y="0"/>
          <a:ext cx="0" cy="0"/>
          <a:chOff x="0" y="0"/>
          <a:chExt cx="0" cy="0"/>
        </a:xfrm>
      </p:grpSpPr>
      <p:sp>
        <p:nvSpPr>
          <p:cNvPr id="1259" name="Google Shape;1259;p158"/>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Share of global CO2 emissions (2017)</a:t>
            </a:r>
            <a:endParaRPr/>
          </a:p>
        </p:txBody>
      </p:sp>
      <p:pic>
        <p:nvPicPr>
          <p:cNvPr descr="Google Shape;1914;p83" id="1260" name="Google Shape;1260;p158"/>
          <p:cNvPicPr preferRelativeResize="0"/>
          <p:nvPr/>
        </p:nvPicPr>
        <p:blipFill rotWithShape="1">
          <a:blip r:embed="rId3">
            <a:alphaModFix/>
          </a:blip>
          <a:srcRect b="0" l="0" r="0" t="0"/>
          <a:stretch/>
        </p:blipFill>
        <p:spPr>
          <a:xfrm>
            <a:off x="1410331" y="1080200"/>
            <a:ext cx="6323331" cy="3707725"/>
          </a:xfrm>
          <a:prstGeom prst="rect">
            <a:avLst/>
          </a:prstGeom>
          <a:noFill/>
          <a:ln>
            <a:noFill/>
          </a:ln>
        </p:spPr>
      </p:pic>
      <p:sp>
        <p:nvSpPr>
          <p:cNvPr id="1261" name="Google Shape;1261;p158"/>
          <p:cNvSpPr txBox="1"/>
          <p:nvPr/>
        </p:nvSpPr>
        <p:spPr>
          <a:xfrm>
            <a:off x="608300" y="4787936"/>
            <a:ext cx="8015100" cy="335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https://ourworldindata.org/co2-and-other-greenhouse-gas-emissions</a:t>
            </a:r>
            <a:endParaRPr sz="1000">
              <a:latin typeface="Lato Light"/>
              <a:ea typeface="Lato Light"/>
              <a:cs typeface="Lato Light"/>
              <a:sym typeface="Lato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59"/>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Cumulative emissions from 1751 to 2017</a:t>
            </a:r>
            <a:endParaRPr/>
          </a:p>
        </p:txBody>
      </p:sp>
      <p:pic>
        <p:nvPicPr>
          <p:cNvPr descr="Google Shape;1922;p84" id="1267" name="Google Shape;1267;p159"/>
          <p:cNvPicPr preferRelativeResize="0"/>
          <p:nvPr/>
        </p:nvPicPr>
        <p:blipFill rotWithShape="1">
          <a:blip r:embed="rId3">
            <a:alphaModFix/>
          </a:blip>
          <a:srcRect b="0" l="0" r="0" t="0"/>
          <a:stretch/>
        </p:blipFill>
        <p:spPr>
          <a:xfrm>
            <a:off x="1454847" y="1116381"/>
            <a:ext cx="6393468" cy="3621812"/>
          </a:xfrm>
          <a:prstGeom prst="rect">
            <a:avLst/>
          </a:prstGeom>
          <a:noFill/>
          <a:ln>
            <a:noFill/>
          </a:ln>
        </p:spPr>
      </p:pic>
      <p:sp>
        <p:nvSpPr>
          <p:cNvPr id="1268" name="Google Shape;1268;p159"/>
          <p:cNvSpPr txBox="1"/>
          <p:nvPr/>
        </p:nvSpPr>
        <p:spPr>
          <a:xfrm>
            <a:off x="564450" y="4808111"/>
            <a:ext cx="8015100" cy="335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https://ourworldindata.org/co2-and-other-greenhouse-gas-emissions</a:t>
            </a:r>
            <a:endParaRPr sz="1000">
              <a:latin typeface="Lato Light"/>
              <a:ea typeface="Lato Light"/>
              <a:cs typeface="Lato Light"/>
              <a:sym typeface="Lato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72" name="Shape 1272"/>
        <p:cNvGrpSpPr/>
        <p:nvPr/>
      </p:nvGrpSpPr>
      <p:grpSpPr>
        <a:xfrm>
          <a:off x="0" y="0"/>
          <a:ext cx="0" cy="0"/>
          <a:chOff x="0" y="0"/>
          <a:chExt cx="0" cy="0"/>
        </a:xfrm>
      </p:grpSpPr>
      <p:sp>
        <p:nvSpPr>
          <p:cNvPr id="1273" name="Google Shape;1273;p160"/>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Proposed solutions</a:t>
            </a:r>
            <a:endParaRPr/>
          </a:p>
        </p:txBody>
      </p:sp>
      <p:sp>
        <p:nvSpPr>
          <p:cNvPr id="1274" name="Google Shape;1274;p160"/>
          <p:cNvSpPr txBox="1"/>
          <p:nvPr>
            <p:ph idx="1" type="body"/>
          </p:nvPr>
        </p:nvSpPr>
        <p:spPr>
          <a:xfrm>
            <a:off x="311700" y="1092999"/>
            <a:ext cx="8520600" cy="3939600"/>
          </a:xfrm>
          <a:prstGeom prst="rect">
            <a:avLst/>
          </a:prstGeom>
          <a:noFill/>
          <a:ln>
            <a:noFill/>
          </a:ln>
        </p:spPr>
        <p:txBody>
          <a:bodyPr anchorCtr="0" anchor="t" bIns="91400" lIns="91400" spcFirstLastPara="1" rIns="91400" wrap="square" tIns="91400">
            <a:noAutofit/>
          </a:bodyPr>
          <a:lstStyle/>
          <a:p>
            <a:pPr indent="-342900" lvl="0" marL="457200" rtl="0" algn="l">
              <a:lnSpc>
                <a:spcPct val="150000"/>
              </a:lnSpc>
              <a:spcBef>
                <a:spcPts val="0"/>
              </a:spcBef>
              <a:spcAft>
                <a:spcPts val="0"/>
              </a:spcAft>
              <a:buSzPts val="1800"/>
              <a:buFont typeface="Lato"/>
              <a:buChar char="●"/>
            </a:pPr>
            <a:r>
              <a:rPr i="0" lang="en-GB" sz="1800" u="none" cap="none" strike="noStrike">
                <a:solidFill>
                  <a:srgbClr val="000000"/>
                </a:solidFill>
                <a:latin typeface="Lato"/>
                <a:ea typeface="Lato"/>
                <a:cs typeface="Lato"/>
                <a:sym typeface="Lato"/>
              </a:rPr>
              <a:t>Stop fossil fuel emissions</a:t>
            </a:r>
            <a:endParaRPr>
              <a:latin typeface="Lato"/>
              <a:ea typeface="Lato"/>
              <a:cs typeface="Lato"/>
              <a:sym typeface="Lato"/>
            </a:endParaRPr>
          </a:p>
          <a:p>
            <a:pPr indent="-317500" lvl="1" marL="914400" rtl="0" algn="l">
              <a:lnSpc>
                <a:spcPct val="150000"/>
              </a:lnSpc>
              <a:spcBef>
                <a:spcPts val="0"/>
              </a:spcBef>
              <a:spcAft>
                <a:spcPts val="0"/>
              </a:spcAft>
              <a:buSzPts val="1400"/>
              <a:buChar char="○"/>
            </a:pPr>
            <a:r>
              <a:rPr lang="en-GB" sz="1400"/>
              <a:t>Replace fossil fuels by green energy</a:t>
            </a:r>
            <a:endParaRPr sz="1400"/>
          </a:p>
          <a:p>
            <a:pPr indent="-342900" lvl="0" marL="457200" rtl="0" algn="l">
              <a:lnSpc>
                <a:spcPct val="150000"/>
              </a:lnSpc>
              <a:spcBef>
                <a:spcPts val="0"/>
              </a:spcBef>
              <a:spcAft>
                <a:spcPts val="0"/>
              </a:spcAft>
              <a:buSzPts val="1800"/>
              <a:buFont typeface="Lato"/>
              <a:buChar char="●"/>
            </a:pPr>
            <a:r>
              <a:rPr lang="en-GB">
                <a:latin typeface="Lato"/>
                <a:ea typeface="Lato"/>
                <a:cs typeface="Lato"/>
                <a:sym typeface="Lato"/>
              </a:rPr>
              <a:t>Change </a:t>
            </a:r>
            <a:r>
              <a:rPr lang="en-GB">
                <a:latin typeface="Lato"/>
                <a:ea typeface="Lato"/>
                <a:cs typeface="Lato"/>
                <a:sym typeface="Lato"/>
              </a:rPr>
              <a:t>agriculture</a:t>
            </a:r>
            <a:r>
              <a:rPr lang="en-GB">
                <a:latin typeface="Lato"/>
                <a:ea typeface="Lato"/>
                <a:cs typeface="Lato"/>
                <a:sym typeface="Lato"/>
              </a:rPr>
              <a:t>/fishing practices</a:t>
            </a:r>
            <a:endParaRPr>
              <a:latin typeface="Lato"/>
              <a:ea typeface="Lato"/>
              <a:cs typeface="Lato"/>
              <a:sym typeface="Lato"/>
            </a:endParaRPr>
          </a:p>
          <a:p>
            <a:pPr indent="-382813" lvl="1" marL="1005113" rtl="0" algn="l">
              <a:spcBef>
                <a:spcPts val="0"/>
              </a:spcBef>
              <a:spcAft>
                <a:spcPts val="0"/>
              </a:spcAft>
              <a:buSzPts val="1400"/>
              <a:buChar char="○"/>
            </a:pPr>
            <a:r>
              <a:rPr lang="en-GB" sz="1400"/>
              <a:t>S</a:t>
            </a:r>
            <a:r>
              <a:rPr lang="en-GB" sz="1400"/>
              <a:t>top deforestation, start afforestation</a:t>
            </a:r>
            <a:endParaRPr sz="1400"/>
          </a:p>
          <a:p>
            <a:pPr indent="-382813" lvl="1" marL="1005113" rtl="0" algn="l">
              <a:lnSpc>
                <a:spcPct val="150000"/>
              </a:lnSpc>
              <a:spcBef>
                <a:spcPts val="0"/>
              </a:spcBef>
              <a:spcAft>
                <a:spcPts val="0"/>
              </a:spcAft>
              <a:buSzPts val="1400"/>
              <a:buChar char="○"/>
            </a:pPr>
            <a:r>
              <a:rPr lang="en-GB" sz="1400"/>
              <a:t>Farming instead of mass production, </a:t>
            </a:r>
            <a:r>
              <a:rPr lang="en-GB" sz="1400"/>
              <a:t>agroforestry</a:t>
            </a:r>
            <a:r>
              <a:rPr lang="en-GB" sz="1400"/>
              <a:t>, no fishing zones</a:t>
            </a:r>
            <a:endParaRPr sz="1400"/>
          </a:p>
          <a:p>
            <a:pPr indent="-342900" lvl="0" marL="457200" rtl="0" algn="l">
              <a:lnSpc>
                <a:spcPct val="150000"/>
              </a:lnSpc>
              <a:spcBef>
                <a:spcPts val="0"/>
              </a:spcBef>
              <a:spcAft>
                <a:spcPts val="0"/>
              </a:spcAft>
              <a:buSzPts val="1800"/>
              <a:buFont typeface="Lato"/>
              <a:buChar char="●"/>
            </a:pPr>
            <a:r>
              <a:rPr i="0" lang="en-GB" sz="1800" u="none" cap="none" strike="noStrike">
                <a:solidFill>
                  <a:srgbClr val="000000"/>
                </a:solidFill>
                <a:latin typeface="Lato"/>
                <a:ea typeface="Lato"/>
                <a:cs typeface="Lato"/>
                <a:sym typeface="Lato"/>
              </a:rPr>
              <a:t>Remove CO2 from the atmosphere and ocean</a:t>
            </a:r>
            <a:endParaRPr>
              <a:latin typeface="Lato"/>
              <a:ea typeface="Lato"/>
              <a:cs typeface="Lato"/>
              <a:sym typeface="Lato"/>
            </a:endParaRPr>
          </a:p>
          <a:p>
            <a:pPr indent="-317500" lvl="1" marL="914400" rtl="0" algn="l">
              <a:lnSpc>
                <a:spcPct val="150000"/>
              </a:lnSpc>
              <a:spcBef>
                <a:spcPts val="0"/>
              </a:spcBef>
              <a:spcAft>
                <a:spcPts val="0"/>
              </a:spcAft>
              <a:buSzPts val="1400"/>
              <a:buChar char="○"/>
            </a:pPr>
            <a:r>
              <a:rPr lang="en-GB" sz="1400"/>
              <a:t>Plant trees</a:t>
            </a:r>
            <a:endParaRPr/>
          </a:p>
          <a:p>
            <a:pPr indent="-317500" lvl="1" marL="914400" rtl="0" algn="l">
              <a:lnSpc>
                <a:spcPct val="150000"/>
              </a:lnSpc>
              <a:spcBef>
                <a:spcPts val="0"/>
              </a:spcBef>
              <a:spcAft>
                <a:spcPts val="0"/>
              </a:spcAft>
              <a:buSzPts val="1400"/>
              <a:buChar char="○"/>
            </a:pPr>
            <a:r>
              <a:rPr lang="en-GB" sz="1400"/>
              <a:t>Bio-energy with carbon capture and storage, direct air capture, ...</a:t>
            </a:r>
            <a:endParaRPr/>
          </a:p>
          <a:p>
            <a:pPr indent="-342900" lvl="0" marL="457200" rtl="0" algn="l">
              <a:lnSpc>
                <a:spcPct val="150000"/>
              </a:lnSpc>
              <a:spcBef>
                <a:spcPts val="0"/>
              </a:spcBef>
              <a:spcAft>
                <a:spcPts val="0"/>
              </a:spcAft>
              <a:buSzPts val="1800"/>
              <a:buFont typeface="Lato"/>
              <a:buChar char="●"/>
            </a:pPr>
            <a:r>
              <a:rPr i="0" lang="en-GB" sz="1800" u="none" cap="none" strike="noStrike">
                <a:solidFill>
                  <a:srgbClr val="000000"/>
                </a:solidFill>
                <a:latin typeface="Lato"/>
                <a:ea typeface="Lato"/>
                <a:cs typeface="Lato"/>
                <a:sym typeface="Lato"/>
              </a:rPr>
              <a:t>Adapt to rising temperatures</a:t>
            </a:r>
            <a:endParaRPr>
              <a:latin typeface="Lato"/>
              <a:ea typeface="Lato"/>
              <a:cs typeface="Lato"/>
              <a:sym typeface="Lato"/>
            </a:endParaRPr>
          </a:p>
          <a:p>
            <a:pPr indent="-317500" lvl="1" marL="914400" rtl="0" algn="l">
              <a:lnSpc>
                <a:spcPct val="150000"/>
              </a:lnSpc>
              <a:spcBef>
                <a:spcPts val="0"/>
              </a:spcBef>
              <a:spcAft>
                <a:spcPts val="0"/>
              </a:spcAft>
              <a:buSzPts val="1400"/>
              <a:buChar char="○"/>
            </a:pPr>
            <a:r>
              <a:rPr lang="en-GB" sz="1400"/>
              <a:t>Build infrastructure (e.g. sea walls)</a:t>
            </a:r>
            <a:endParaRPr/>
          </a:p>
          <a:p>
            <a:pPr indent="-317500" lvl="1" marL="914400" rtl="0" algn="l">
              <a:lnSpc>
                <a:spcPct val="150000"/>
              </a:lnSpc>
              <a:spcBef>
                <a:spcPts val="0"/>
              </a:spcBef>
              <a:spcAft>
                <a:spcPts val="0"/>
              </a:spcAft>
              <a:buSzPts val="1400"/>
              <a:buChar char="○"/>
            </a:pPr>
            <a:r>
              <a:rPr lang="en-GB" sz="1400"/>
              <a:t>Set up emergency funds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61"/>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Proposed solutions</a:t>
            </a:r>
            <a:endParaRPr/>
          </a:p>
        </p:txBody>
      </p:sp>
      <p:pic>
        <p:nvPicPr>
          <p:cNvPr id="1280" name="Google Shape;1280;p161"/>
          <p:cNvPicPr preferRelativeResize="0"/>
          <p:nvPr/>
        </p:nvPicPr>
        <p:blipFill>
          <a:blip r:embed="rId3">
            <a:alphaModFix/>
          </a:blip>
          <a:stretch>
            <a:fillRect/>
          </a:stretch>
        </p:blipFill>
        <p:spPr>
          <a:xfrm>
            <a:off x="1662563" y="1575800"/>
            <a:ext cx="2152994" cy="1426001"/>
          </a:xfrm>
          <a:prstGeom prst="rect">
            <a:avLst/>
          </a:prstGeom>
          <a:noFill/>
          <a:ln>
            <a:noFill/>
          </a:ln>
        </p:spPr>
      </p:pic>
      <p:sp>
        <p:nvSpPr>
          <p:cNvPr id="1281" name="Google Shape;1281;p161"/>
          <p:cNvSpPr txBox="1"/>
          <p:nvPr/>
        </p:nvSpPr>
        <p:spPr>
          <a:xfrm>
            <a:off x="1295400" y="1066800"/>
            <a:ext cx="2727300" cy="44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Lato Light"/>
                <a:ea typeface="Lato Light"/>
                <a:cs typeface="Lato Light"/>
                <a:sym typeface="Lato Light"/>
              </a:rPr>
              <a:t>Stop fossil fuel emissions</a:t>
            </a:r>
            <a:endParaRPr>
              <a:latin typeface="Lato Light"/>
              <a:ea typeface="Lato Light"/>
              <a:cs typeface="Lato Light"/>
              <a:sym typeface="Lato Light"/>
            </a:endParaRPr>
          </a:p>
        </p:txBody>
      </p:sp>
      <p:pic>
        <p:nvPicPr>
          <p:cNvPr id="1282" name="Google Shape;1282;p161"/>
          <p:cNvPicPr preferRelativeResize="0"/>
          <p:nvPr/>
        </p:nvPicPr>
        <p:blipFill>
          <a:blip r:embed="rId4">
            <a:alphaModFix/>
          </a:blip>
          <a:stretch>
            <a:fillRect/>
          </a:stretch>
        </p:blipFill>
        <p:spPr>
          <a:xfrm>
            <a:off x="5755325" y="1569875"/>
            <a:ext cx="2153144" cy="1425997"/>
          </a:xfrm>
          <a:prstGeom prst="rect">
            <a:avLst/>
          </a:prstGeom>
          <a:noFill/>
          <a:ln>
            <a:noFill/>
          </a:ln>
        </p:spPr>
      </p:pic>
      <p:sp>
        <p:nvSpPr>
          <p:cNvPr id="1283" name="Google Shape;1283;p161"/>
          <p:cNvSpPr txBox="1"/>
          <p:nvPr/>
        </p:nvSpPr>
        <p:spPr>
          <a:xfrm>
            <a:off x="4958550" y="1074313"/>
            <a:ext cx="3726600" cy="44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Lato Light"/>
                <a:ea typeface="Lato Light"/>
                <a:cs typeface="Lato Light"/>
                <a:sym typeface="Lato Light"/>
              </a:rPr>
              <a:t>Change agriculture/fishing practices</a:t>
            </a:r>
            <a:endParaRPr>
              <a:latin typeface="Lato Light"/>
              <a:ea typeface="Lato Light"/>
              <a:cs typeface="Lato Light"/>
              <a:sym typeface="Lato Light"/>
            </a:endParaRPr>
          </a:p>
        </p:txBody>
      </p:sp>
      <p:pic>
        <p:nvPicPr>
          <p:cNvPr id="1284" name="Google Shape;1284;p161"/>
          <p:cNvPicPr preferRelativeResize="0"/>
          <p:nvPr/>
        </p:nvPicPr>
        <p:blipFill>
          <a:blip r:embed="rId5">
            <a:alphaModFix/>
          </a:blip>
          <a:stretch>
            <a:fillRect/>
          </a:stretch>
        </p:blipFill>
        <p:spPr>
          <a:xfrm>
            <a:off x="1662000" y="3495000"/>
            <a:ext cx="2154134" cy="1425998"/>
          </a:xfrm>
          <a:prstGeom prst="rect">
            <a:avLst/>
          </a:prstGeom>
          <a:noFill/>
          <a:ln>
            <a:noFill/>
          </a:ln>
        </p:spPr>
      </p:pic>
      <p:sp>
        <p:nvSpPr>
          <p:cNvPr id="1285" name="Google Shape;1285;p161"/>
          <p:cNvSpPr txBox="1"/>
          <p:nvPr/>
        </p:nvSpPr>
        <p:spPr>
          <a:xfrm>
            <a:off x="609600" y="3030525"/>
            <a:ext cx="4375200" cy="44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Lato Light"/>
                <a:ea typeface="Lato Light"/>
                <a:cs typeface="Lato Light"/>
                <a:sym typeface="Lato Light"/>
              </a:rPr>
              <a:t>Remove CO2 from atmosphere and ocean</a:t>
            </a:r>
            <a:endParaRPr>
              <a:latin typeface="Lato Light"/>
              <a:ea typeface="Lato Light"/>
              <a:cs typeface="Lato Light"/>
              <a:sym typeface="Lato Light"/>
            </a:endParaRPr>
          </a:p>
        </p:txBody>
      </p:sp>
      <p:pic>
        <p:nvPicPr>
          <p:cNvPr id="1286" name="Google Shape;1286;p161"/>
          <p:cNvPicPr preferRelativeResize="0"/>
          <p:nvPr/>
        </p:nvPicPr>
        <p:blipFill>
          <a:blip r:embed="rId6">
            <a:alphaModFix/>
          </a:blip>
          <a:stretch>
            <a:fillRect/>
          </a:stretch>
        </p:blipFill>
        <p:spPr>
          <a:xfrm>
            <a:off x="5749950" y="3494817"/>
            <a:ext cx="2152975" cy="1435333"/>
          </a:xfrm>
          <a:prstGeom prst="rect">
            <a:avLst/>
          </a:prstGeom>
          <a:noFill/>
          <a:ln>
            <a:noFill/>
          </a:ln>
        </p:spPr>
      </p:pic>
      <p:sp>
        <p:nvSpPr>
          <p:cNvPr id="1287" name="Google Shape;1287;p161"/>
          <p:cNvSpPr txBox="1"/>
          <p:nvPr/>
        </p:nvSpPr>
        <p:spPr>
          <a:xfrm>
            <a:off x="5257800" y="3030525"/>
            <a:ext cx="3021900" cy="44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latin typeface="Lato Light"/>
                <a:ea typeface="Lato Light"/>
                <a:cs typeface="Lato Light"/>
                <a:sym typeface="Lato Light"/>
              </a:rPr>
              <a:t>Adapt to rising temperatures</a:t>
            </a:r>
            <a:endParaRPr>
              <a:latin typeface="Lato Light"/>
              <a:ea typeface="Lato Light"/>
              <a:cs typeface="Lato Light"/>
              <a:sym typeface="La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81"/>
          <p:cNvPicPr preferRelativeResize="0"/>
          <p:nvPr/>
        </p:nvPicPr>
        <p:blipFill>
          <a:blip r:embed="rId3">
            <a:alphaModFix/>
          </a:blip>
          <a:stretch>
            <a:fillRect/>
          </a:stretch>
        </p:blipFill>
        <p:spPr>
          <a:xfrm>
            <a:off x="228600" y="-273150"/>
            <a:ext cx="7192948" cy="5681575"/>
          </a:xfrm>
          <a:prstGeom prst="rect">
            <a:avLst/>
          </a:prstGeom>
          <a:noFill/>
          <a:ln>
            <a:noFill/>
          </a:ln>
        </p:spPr>
      </p:pic>
      <p:sp>
        <p:nvSpPr>
          <p:cNvPr id="408" name="Google Shape;408;p81"/>
          <p:cNvSpPr txBox="1"/>
          <p:nvPr>
            <p:ph type="title"/>
          </p:nvPr>
        </p:nvSpPr>
        <p:spPr>
          <a:xfrm>
            <a:off x="5266125" y="3893506"/>
            <a:ext cx="3561600" cy="572700"/>
          </a:xfrm>
          <a:prstGeom prst="rect">
            <a:avLst/>
          </a:prstGeom>
          <a:noFill/>
          <a:ln>
            <a:noFill/>
          </a:ln>
          <a:effectLst>
            <a:outerShdw blurRad="57150" rotWithShape="0" algn="bl" dir="1620000" dist="38100">
              <a:srgbClr val="FFFFFF">
                <a:alpha val="70000"/>
              </a:srgbClr>
            </a:outerShdw>
          </a:effectLst>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000000"/>
              </a:buClr>
              <a:buSzPts val="2576"/>
              <a:buFont typeface="Lato"/>
              <a:buNone/>
            </a:pPr>
            <a:r>
              <a:rPr lang="en-GB" sz="2576"/>
              <a:t>How do we observe</a:t>
            </a:r>
            <a:br>
              <a:rPr lang="en-GB" sz="2576"/>
            </a:br>
            <a:r>
              <a:rPr lang="en-GB" sz="2576"/>
              <a:t>climate change?</a:t>
            </a:r>
            <a:endParaRPr/>
          </a:p>
        </p:txBody>
      </p:sp>
      <p:sp>
        <p:nvSpPr>
          <p:cNvPr id="409" name="Google Shape;409;p81"/>
          <p:cNvSpPr txBox="1"/>
          <p:nvPr/>
        </p:nvSpPr>
        <p:spPr>
          <a:xfrm>
            <a:off x="228597" y="4687762"/>
            <a:ext cx="2226900" cy="221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585858"/>
              </a:buClr>
              <a:buSzPts val="1000"/>
              <a:buFont typeface="Lato"/>
              <a:buNone/>
            </a:pPr>
            <a:r>
              <a:rPr b="0" i="0" lang="en-GB" sz="1000" u="none" cap="none" strike="noStrike">
                <a:solidFill>
                  <a:srgbClr val="585858"/>
                </a:solidFill>
                <a:latin typeface="Lato"/>
                <a:ea typeface="Lato"/>
                <a:cs typeface="Lato"/>
                <a:sym typeface="Lato"/>
              </a:rPr>
              <a:t>Source: IPCC WG1 2013</a:t>
            </a:r>
            <a:endParaRPr b="0" i="0" sz="1000" u="none" cap="none" strike="noStrike">
              <a:solidFill>
                <a:srgbClr val="585858"/>
              </a:solidFill>
              <a:latin typeface="Lato"/>
              <a:ea typeface="Lato"/>
              <a:cs typeface="Lato"/>
              <a:sym typeface="Lato"/>
            </a:endParaRPr>
          </a:p>
          <a:p>
            <a:pPr indent="0" lvl="0" marL="0" marR="0" rtl="0" algn="l">
              <a:lnSpc>
                <a:spcPct val="100000"/>
              </a:lnSpc>
              <a:spcBef>
                <a:spcPts val="0"/>
              </a:spcBef>
              <a:spcAft>
                <a:spcPts val="0"/>
              </a:spcAft>
              <a:buClr>
                <a:srgbClr val="585858"/>
              </a:buClr>
              <a:buSzPts val="1000"/>
              <a:buFont typeface="Lato"/>
              <a:buNone/>
            </a:pPr>
            <a:r>
              <a:rPr lang="en-GB" sz="1000">
                <a:solidFill>
                  <a:srgbClr val="585858"/>
                </a:solidFill>
                <a:latin typeface="Lato"/>
                <a:ea typeface="Lato"/>
                <a:cs typeface="Lato"/>
                <a:sym typeface="Lato"/>
              </a:rPr>
              <a:t>	Bojinski et al. 2014</a:t>
            </a:r>
            <a:endParaRPr sz="1000">
              <a:solidFill>
                <a:srgbClr val="585858"/>
              </a:solidFill>
              <a:latin typeface="Lato"/>
              <a:ea typeface="Lato"/>
              <a:cs typeface="Lato"/>
              <a:sym typeface="Lato"/>
            </a:endParaRPr>
          </a:p>
        </p:txBody>
      </p:sp>
      <p:sp>
        <p:nvSpPr>
          <p:cNvPr id="410" name="Google Shape;410;p81"/>
          <p:cNvSpPr/>
          <p:nvPr/>
        </p:nvSpPr>
        <p:spPr>
          <a:xfrm rot="10800000">
            <a:off x="1348500" y="3310700"/>
            <a:ext cx="251100" cy="303000"/>
          </a:xfrm>
          <a:prstGeom prst="down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1"/>
          <p:cNvSpPr/>
          <p:nvPr/>
        </p:nvSpPr>
        <p:spPr>
          <a:xfrm>
            <a:off x="1672975" y="3387200"/>
            <a:ext cx="1463400" cy="2211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1"/>
          <p:cNvSpPr txBox="1"/>
          <p:nvPr/>
        </p:nvSpPr>
        <p:spPr>
          <a:xfrm>
            <a:off x="1631275" y="3304700"/>
            <a:ext cx="15468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Calibri"/>
                <a:ea typeface="Calibri"/>
                <a:cs typeface="Calibri"/>
                <a:sym typeface="Calibri"/>
              </a:rPr>
              <a:t>Ocean acidification</a:t>
            </a:r>
            <a:endParaRPr sz="1300">
              <a:latin typeface="Calibri"/>
              <a:ea typeface="Calibri"/>
              <a:cs typeface="Calibri"/>
              <a:sym typeface="Calibri"/>
            </a:endParaRPr>
          </a:p>
        </p:txBody>
      </p:sp>
      <p:sp>
        <p:nvSpPr>
          <p:cNvPr id="413" name="Google Shape;413;p81"/>
          <p:cNvSpPr/>
          <p:nvPr/>
        </p:nvSpPr>
        <p:spPr>
          <a:xfrm>
            <a:off x="2228350" y="1145575"/>
            <a:ext cx="1317300" cy="2211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1"/>
          <p:cNvSpPr txBox="1"/>
          <p:nvPr/>
        </p:nvSpPr>
        <p:spPr>
          <a:xfrm>
            <a:off x="2201500" y="1063075"/>
            <a:ext cx="13710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Calibri"/>
                <a:ea typeface="Calibri"/>
                <a:cs typeface="Calibri"/>
                <a:sym typeface="Calibri"/>
              </a:rPr>
              <a:t>Atmospheric CO</a:t>
            </a:r>
            <a:r>
              <a:rPr lang="en-GB" sz="1000">
                <a:latin typeface="Calibri"/>
                <a:ea typeface="Calibri"/>
                <a:cs typeface="Calibri"/>
                <a:sym typeface="Calibri"/>
              </a:rPr>
              <a:t>2</a:t>
            </a:r>
            <a:endParaRPr sz="1000">
              <a:latin typeface="Calibri"/>
              <a:ea typeface="Calibri"/>
              <a:cs typeface="Calibri"/>
              <a:sym typeface="Calibri"/>
            </a:endParaRPr>
          </a:p>
        </p:txBody>
      </p:sp>
      <p:sp>
        <p:nvSpPr>
          <p:cNvPr id="415" name="Google Shape;415;p81"/>
          <p:cNvSpPr/>
          <p:nvPr/>
        </p:nvSpPr>
        <p:spPr>
          <a:xfrm rot="10800000">
            <a:off x="1971275" y="1063675"/>
            <a:ext cx="251100" cy="303000"/>
          </a:xfrm>
          <a:prstGeom prst="down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pic>
        <p:nvPicPr>
          <p:cNvPr descr="Google Shape;1934;p86" id="1292" name="Google Shape;1292;p162"/>
          <p:cNvPicPr preferRelativeResize="0"/>
          <p:nvPr/>
        </p:nvPicPr>
        <p:blipFill rotWithShape="1">
          <a:blip r:embed="rId3">
            <a:alphaModFix/>
          </a:blip>
          <a:srcRect b="0" l="0" r="0" t="17307"/>
          <a:stretch/>
        </p:blipFill>
        <p:spPr>
          <a:xfrm>
            <a:off x="0" y="-1"/>
            <a:ext cx="9144000" cy="5143501"/>
          </a:xfrm>
          <a:prstGeom prst="rect">
            <a:avLst/>
          </a:prstGeom>
          <a:noFill/>
          <a:ln>
            <a:noFill/>
          </a:ln>
        </p:spPr>
      </p:pic>
      <p:sp>
        <p:nvSpPr>
          <p:cNvPr id="1293" name="Google Shape;1293;p162"/>
          <p:cNvSpPr txBox="1"/>
          <p:nvPr/>
        </p:nvSpPr>
        <p:spPr>
          <a:xfrm>
            <a:off x="261350" y="4005178"/>
            <a:ext cx="8621300" cy="970251"/>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5200"/>
              <a:buFont typeface="Lato"/>
              <a:buNone/>
            </a:pPr>
            <a:r>
              <a:rPr i="0" lang="en-GB" sz="3600" u="none" cap="none" strike="noStrike">
                <a:solidFill>
                  <a:srgbClr val="FFFFFF"/>
                </a:solidFill>
                <a:latin typeface="Lato"/>
                <a:ea typeface="Lato"/>
                <a:cs typeface="Lato"/>
                <a:sym typeface="Lato"/>
              </a:rPr>
              <a:t>PARIS AGREEMENT 2015</a:t>
            </a:r>
            <a:endParaRPr sz="3600">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16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Paris agreement: key points</a:t>
            </a:r>
            <a:endParaRPr/>
          </a:p>
        </p:txBody>
      </p:sp>
      <p:sp>
        <p:nvSpPr>
          <p:cNvPr id="1299" name="Google Shape;1299;p163"/>
          <p:cNvSpPr txBox="1"/>
          <p:nvPr>
            <p:ph idx="1" type="body"/>
          </p:nvPr>
        </p:nvSpPr>
        <p:spPr>
          <a:xfrm>
            <a:off x="311699" y="1304875"/>
            <a:ext cx="8520600" cy="3416400"/>
          </a:xfrm>
          <a:prstGeom prst="rect">
            <a:avLst/>
          </a:prstGeom>
          <a:noFill/>
          <a:ln>
            <a:noFill/>
          </a:ln>
        </p:spPr>
        <p:txBody>
          <a:bodyPr anchorCtr="0" anchor="t" bIns="91400" lIns="91400" spcFirstLastPara="1" rIns="91400" wrap="square" tIns="91400">
            <a:noAutofit/>
          </a:bodyPr>
          <a:lstStyle/>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Keep global temperature increase well below </a:t>
            </a:r>
            <a:r>
              <a:rPr b="1" lang="en-GB" sz="1600">
                <a:latin typeface="Lato"/>
                <a:ea typeface="Lato"/>
                <a:cs typeface="Lato"/>
                <a:sym typeface="Lato"/>
              </a:rPr>
              <a:t>2℃</a:t>
            </a:r>
            <a:r>
              <a:rPr b="0" i="0" lang="en-GB" sz="1600" u="none" cap="none" strike="noStrike">
                <a:solidFill>
                  <a:srgbClr val="000000"/>
                </a:solidFill>
                <a:latin typeface="Lato Light"/>
                <a:ea typeface="Lato Light"/>
                <a:cs typeface="Lato Light"/>
                <a:sym typeface="Lato Light"/>
              </a:rPr>
              <a:t>, try to </a:t>
            </a:r>
            <a:r>
              <a:rPr b="1" lang="en-GB" sz="1600">
                <a:latin typeface="Lato"/>
                <a:ea typeface="Lato"/>
                <a:cs typeface="Lato"/>
                <a:sym typeface="Lato"/>
              </a:rPr>
              <a:t>limit to 1.5℃</a:t>
            </a:r>
            <a:endParaRPr sz="1600"/>
          </a:p>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Achieve carbon neutrality (no increase of greenhouse gases)</a:t>
            </a:r>
            <a:endParaRPr sz="1600"/>
          </a:p>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Set goals for each country and review contributions every 5 years</a:t>
            </a:r>
            <a:endParaRPr sz="1600"/>
          </a:p>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Developed countries set up “Climate Fund” for developing countries: </a:t>
            </a:r>
            <a:br>
              <a:rPr b="0" i="0" lang="en-GB" sz="1600" u="none" cap="none" strike="noStrike">
                <a:solidFill>
                  <a:srgbClr val="000000"/>
                </a:solidFill>
                <a:latin typeface="Lato Light"/>
                <a:ea typeface="Lato Light"/>
                <a:cs typeface="Lato Light"/>
                <a:sym typeface="Lato Light"/>
              </a:rPr>
            </a:br>
            <a:r>
              <a:rPr b="0" i="0" lang="en-GB" sz="1600" u="none" cap="none" strike="noStrike">
                <a:solidFill>
                  <a:srgbClr val="000000"/>
                </a:solidFill>
                <a:latin typeface="Lato Light"/>
                <a:ea typeface="Lato Light"/>
                <a:cs typeface="Lato Light"/>
                <a:sym typeface="Lato Light"/>
              </a:rPr>
              <a:t>at least $100 billion a year</a:t>
            </a:r>
            <a:endParaRPr sz="1600"/>
          </a:p>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Adaptation: reduce vulnerability to climate change, address damage</a:t>
            </a:r>
            <a:endParaRPr sz="1600"/>
          </a:p>
          <a:p>
            <a:pPr indent="-330200" lvl="0" marL="457200" rtl="0" algn="l">
              <a:lnSpc>
                <a:spcPct val="150000"/>
              </a:lnSpc>
              <a:spcBef>
                <a:spcPts val="0"/>
              </a:spcBef>
              <a:spcAft>
                <a:spcPts val="0"/>
              </a:spcAft>
              <a:buSzPts val="1600"/>
              <a:buChar char="●"/>
            </a:pPr>
            <a:r>
              <a:rPr b="0" i="0" lang="en-GB" sz="1600" u="none" cap="none" strike="noStrike">
                <a:solidFill>
                  <a:srgbClr val="000000"/>
                </a:solidFill>
                <a:latin typeface="Lato Light"/>
                <a:ea typeface="Lato Light"/>
                <a:cs typeface="Lato Light"/>
                <a:sym typeface="Lato Light"/>
              </a:rPr>
              <a:t>Climate change education, public awareness</a:t>
            </a:r>
            <a:endParaRPr sz="1600"/>
          </a:p>
        </p:txBody>
      </p:sp>
      <p:sp>
        <p:nvSpPr>
          <p:cNvPr id="1300" name="Google Shape;1300;p163"/>
          <p:cNvSpPr txBox="1"/>
          <p:nvPr/>
        </p:nvSpPr>
        <p:spPr>
          <a:xfrm>
            <a:off x="430070" y="4599761"/>
            <a:ext cx="8015101"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https://unfccc.int/process-and-meetings/the-paris-agreement/what-is-the-paris-agreement</a:t>
            </a:r>
            <a:endParaRPr sz="1000">
              <a:latin typeface="Lato Light"/>
              <a:ea typeface="Lato Light"/>
              <a:cs typeface="Lato Light"/>
              <a:sym typeface="Lato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164"/>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In Paris agreement: </a:t>
            </a:r>
            <a:r>
              <a:rPr lang="en-GB" sz="2576"/>
              <a:t>179 parties, 89% of emissions</a:t>
            </a:r>
            <a:endParaRPr/>
          </a:p>
        </p:txBody>
      </p:sp>
      <p:pic>
        <p:nvPicPr>
          <p:cNvPr descr="Google Shape;1950;p88" id="1306" name="Google Shape;1306;p164"/>
          <p:cNvPicPr preferRelativeResize="0"/>
          <p:nvPr/>
        </p:nvPicPr>
        <p:blipFill rotWithShape="1">
          <a:blip r:embed="rId3">
            <a:alphaModFix/>
          </a:blip>
          <a:srcRect b="1349" l="822" r="285" t="2399"/>
          <a:stretch/>
        </p:blipFill>
        <p:spPr>
          <a:xfrm>
            <a:off x="224597" y="1033202"/>
            <a:ext cx="8677573" cy="3677682"/>
          </a:xfrm>
          <a:custGeom>
            <a:rect b="b" l="l" r="r" t="t"/>
            <a:pathLst>
              <a:path extrusionOk="0" h="21595" w="21595">
                <a:moveTo>
                  <a:pt x="9480" y="4"/>
                </a:moveTo>
                <a:cubicBezTo>
                  <a:pt x="9413" y="-4"/>
                  <a:pt x="9311" y="1"/>
                  <a:pt x="9144" y="16"/>
                </a:cubicBezTo>
                <a:cubicBezTo>
                  <a:pt x="8959" y="32"/>
                  <a:pt x="8815" y="58"/>
                  <a:pt x="8739" y="90"/>
                </a:cubicBezTo>
                <a:cubicBezTo>
                  <a:pt x="8714" y="101"/>
                  <a:pt x="8696" y="114"/>
                  <a:pt x="8687" y="125"/>
                </a:cubicBezTo>
                <a:cubicBezTo>
                  <a:pt x="8655" y="166"/>
                  <a:pt x="8605" y="194"/>
                  <a:pt x="8576" y="186"/>
                </a:cubicBezTo>
                <a:cubicBezTo>
                  <a:pt x="8547" y="178"/>
                  <a:pt x="8490" y="200"/>
                  <a:pt x="8450" y="237"/>
                </a:cubicBezTo>
                <a:lnTo>
                  <a:pt x="8376" y="305"/>
                </a:lnTo>
                <a:lnTo>
                  <a:pt x="8446" y="437"/>
                </a:lnTo>
                <a:cubicBezTo>
                  <a:pt x="8461" y="467"/>
                  <a:pt x="8473" y="489"/>
                  <a:pt x="8481" y="510"/>
                </a:cubicBezTo>
                <a:cubicBezTo>
                  <a:pt x="8490" y="530"/>
                  <a:pt x="8496" y="549"/>
                  <a:pt x="8498" y="566"/>
                </a:cubicBezTo>
                <a:cubicBezTo>
                  <a:pt x="8500" y="582"/>
                  <a:pt x="8500" y="599"/>
                  <a:pt x="8497" y="617"/>
                </a:cubicBezTo>
                <a:cubicBezTo>
                  <a:pt x="8494" y="636"/>
                  <a:pt x="8488" y="654"/>
                  <a:pt x="8480" y="680"/>
                </a:cubicBezTo>
                <a:cubicBezTo>
                  <a:pt x="8472" y="707"/>
                  <a:pt x="8466" y="727"/>
                  <a:pt x="8459" y="740"/>
                </a:cubicBezTo>
                <a:cubicBezTo>
                  <a:pt x="8453" y="754"/>
                  <a:pt x="8446" y="761"/>
                  <a:pt x="8438" y="761"/>
                </a:cubicBezTo>
                <a:cubicBezTo>
                  <a:pt x="8421" y="763"/>
                  <a:pt x="8398" y="740"/>
                  <a:pt x="8355" y="691"/>
                </a:cubicBezTo>
                <a:cubicBezTo>
                  <a:pt x="8324" y="657"/>
                  <a:pt x="8303" y="625"/>
                  <a:pt x="8291" y="594"/>
                </a:cubicBezTo>
                <a:cubicBezTo>
                  <a:pt x="8284" y="578"/>
                  <a:pt x="8280" y="562"/>
                  <a:pt x="8278" y="547"/>
                </a:cubicBezTo>
                <a:cubicBezTo>
                  <a:pt x="8276" y="532"/>
                  <a:pt x="8276" y="515"/>
                  <a:pt x="8279" y="500"/>
                </a:cubicBezTo>
                <a:cubicBezTo>
                  <a:pt x="8287" y="452"/>
                  <a:pt x="8279" y="414"/>
                  <a:pt x="8263" y="414"/>
                </a:cubicBezTo>
                <a:cubicBezTo>
                  <a:pt x="8255" y="414"/>
                  <a:pt x="8250" y="419"/>
                  <a:pt x="8247" y="428"/>
                </a:cubicBezTo>
                <a:cubicBezTo>
                  <a:pt x="8244" y="438"/>
                  <a:pt x="8244" y="451"/>
                  <a:pt x="8248" y="465"/>
                </a:cubicBezTo>
                <a:cubicBezTo>
                  <a:pt x="8256" y="494"/>
                  <a:pt x="8246" y="551"/>
                  <a:pt x="8226" y="589"/>
                </a:cubicBezTo>
                <a:cubicBezTo>
                  <a:pt x="8217" y="607"/>
                  <a:pt x="8209" y="614"/>
                  <a:pt x="8200" y="615"/>
                </a:cubicBezTo>
                <a:cubicBezTo>
                  <a:pt x="8191" y="616"/>
                  <a:pt x="8182" y="610"/>
                  <a:pt x="8174" y="596"/>
                </a:cubicBezTo>
                <a:cubicBezTo>
                  <a:pt x="8159" y="568"/>
                  <a:pt x="8150" y="514"/>
                  <a:pt x="8149" y="444"/>
                </a:cubicBezTo>
                <a:cubicBezTo>
                  <a:pt x="8149" y="428"/>
                  <a:pt x="8144" y="412"/>
                  <a:pt x="8136" y="398"/>
                </a:cubicBezTo>
                <a:cubicBezTo>
                  <a:pt x="8127" y="384"/>
                  <a:pt x="8116" y="371"/>
                  <a:pt x="8104" y="365"/>
                </a:cubicBezTo>
                <a:cubicBezTo>
                  <a:pt x="8076" y="353"/>
                  <a:pt x="8061" y="373"/>
                  <a:pt x="8060" y="403"/>
                </a:cubicBezTo>
                <a:cubicBezTo>
                  <a:pt x="8060" y="417"/>
                  <a:pt x="8064" y="435"/>
                  <a:pt x="8070" y="451"/>
                </a:cubicBezTo>
                <a:cubicBezTo>
                  <a:pt x="8077" y="468"/>
                  <a:pt x="8086" y="484"/>
                  <a:pt x="8100" y="496"/>
                </a:cubicBezTo>
                <a:cubicBezTo>
                  <a:pt x="8156" y="546"/>
                  <a:pt x="8124" y="637"/>
                  <a:pt x="8033" y="685"/>
                </a:cubicBezTo>
                <a:cubicBezTo>
                  <a:pt x="8017" y="693"/>
                  <a:pt x="8003" y="702"/>
                  <a:pt x="7993" y="715"/>
                </a:cubicBezTo>
                <a:cubicBezTo>
                  <a:pt x="7984" y="726"/>
                  <a:pt x="7978" y="740"/>
                  <a:pt x="7975" y="752"/>
                </a:cubicBezTo>
                <a:cubicBezTo>
                  <a:pt x="7974" y="754"/>
                  <a:pt x="7974" y="757"/>
                  <a:pt x="7974" y="759"/>
                </a:cubicBezTo>
                <a:cubicBezTo>
                  <a:pt x="7972" y="768"/>
                  <a:pt x="7972" y="775"/>
                  <a:pt x="7976" y="782"/>
                </a:cubicBezTo>
                <a:cubicBezTo>
                  <a:pt x="7976" y="784"/>
                  <a:pt x="7977" y="785"/>
                  <a:pt x="7978" y="787"/>
                </a:cubicBezTo>
                <a:cubicBezTo>
                  <a:pt x="7984" y="795"/>
                  <a:pt x="7992" y="803"/>
                  <a:pt x="8005" y="803"/>
                </a:cubicBezTo>
                <a:cubicBezTo>
                  <a:pt x="8014" y="804"/>
                  <a:pt x="8037" y="825"/>
                  <a:pt x="8056" y="852"/>
                </a:cubicBezTo>
                <a:cubicBezTo>
                  <a:pt x="8062" y="862"/>
                  <a:pt x="8066" y="873"/>
                  <a:pt x="8069" y="883"/>
                </a:cubicBezTo>
                <a:cubicBezTo>
                  <a:pt x="8072" y="893"/>
                  <a:pt x="8074" y="903"/>
                  <a:pt x="8073" y="915"/>
                </a:cubicBezTo>
                <a:cubicBezTo>
                  <a:pt x="8072" y="940"/>
                  <a:pt x="8062" y="970"/>
                  <a:pt x="8045" y="1015"/>
                </a:cubicBezTo>
                <a:cubicBezTo>
                  <a:pt x="8003" y="1123"/>
                  <a:pt x="7999" y="1123"/>
                  <a:pt x="7954" y="1027"/>
                </a:cubicBezTo>
                <a:cubicBezTo>
                  <a:pt x="7932" y="980"/>
                  <a:pt x="7918" y="958"/>
                  <a:pt x="7902" y="957"/>
                </a:cubicBezTo>
                <a:cubicBezTo>
                  <a:pt x="7895" y="957"/>
                  <a:pt x="7887" y="962"/>
                  <a:pt x="7876" y="973"/>
                </a:cubicBezTo>
                <a:cubicBezTo>
                  <a:pt x="7865" y="985"/>
                  <a:pt x="7852" y="1002"/>
                  <a:pt x="7835" y="1025"/>
                </a:cubicBezTo>
                <a:cubicBezTo>
                  <a:pt x="7776" y="1108"/>
                  <a:pt x="7757" y="1111"/>
                  <a:pt x="7719" y="1046"/>
                </a:cubicBezTo>
                <a:cubicBezTo>
                  <a:pt x="7708" y="1027"/>
                  <a:pt x="7700" y="1014"/>
                  <a:pt x="7695" y="1001"/>
                </a:cubicBezTo>
                <a:cubicBezTo>
                  <a:pt x="7685" y="976"/>
                  <a:pt x="7686" y="958"/>
                  <a:pt x="7701" y="927"/>
                </a:cubicBezTo>
                <a:cubicBezTo>
                  <a:pt x="7708" y="911"/>
                  <a:pt x="7720" y="893"/>
                  <a:pt x="7735" y="869"/>
                </a:cubicBezTo>
                <a:cubicBezTo>
                  <a:pt x="7759" y="828"/>
                  <a:pt x="7771" y="800"/>
                  <a:pt x="7775" y="778"/>
                </a:cubicBezTo>
                <a:cubicBezTo>
                  <a:pt x="7777" y="766"/>
                  <a:pt x="7777" y="755"/>
                  <a:pt x="7774" y="745"/>
                </a:cubicBezTo>
                <a:cubicBezTo>
                  <a:pt x="7771" y="735"/>
                  <a:pt x="7765" y="725"/>
                  <a:pt x="7758" y="715"/>
                </a:cubicBezTo>
                <a:cubicBezTo>
                  <a:pt x="7737" y="684"/>
                  <a:pt x="7701" y="687"/>
                  <a:pt x="7668" y="722"/>
                </a:cubicBezTo>
                <a:cubicBezTo>
                  <a:pt x="7648" y="744"/>
                  <a:pt x="7628" y="750"/>
                  <a:pt x="7605" y="740"/>
                </a:cubicBezTo>
                <a:cubicBezTo>
                  <a:pt x="7582" y="730"/>
                  <a:pt x="7555" y="704"/>
                  <a:pt x="7519" y="657"/>
                </a:cubicBezTo>
                <a:cubicBezTo>
                  <a:pt x="7467" y="588"/>
                  <a:pt x="7415" y="546"/>
                  <a:pt x="7403" y="563"/>
                </a:cubicBezTo>
                <a:cubicBezTo>
                  <a:pt x="7372" y="609"/>
                  <a:pt x="7378" y="722"/>
                  <a:pt x="7406" y="782"/>
                </a:cubicBezTo>
                <a:cubicBezTo>
                  <a:pt x="7415" y="803"/>
                  <a:pt x="7426" y="818"/>
                  <a:pt x="7439" y="822"/>
                </a:cubicBezTo>
                <a:cubicBezTo>
                  <a:pt x="7502" y="840"/>
                  <a:pt x="7589" y="872"/>
                  <a:pt x="7603" y="883"/>
                </a:cubicBezTo>
                <a:cubicBezTo>
                  <a:pt x="7609" y="887"/>
                  <a:pt x="7592" y="945"/>
                  <a:pt x="7567" y="1011"/>
                </a:cubicBezTo>
                <a:cubicBezTo>
                  <a:pt x="7510" y="1159"/>
                  <a:pt x="7369" y="1151"/>
                  <a:pt x="7310" y="997"/>
                </a:cubicBezTo>
                <a:cubicBezTo>
                  <a:pt x="7302" y="978"/>
                  <a:pt x="7292" y="962"/>
                  <a:pt x="7281" y="948"/>
                </a:cubicBezTo>
                <a:cubicBezTo>
                  <a:pt x="7247" y="906"/>
                  <a:pt x="7197" y="887"/>
                  <a:pt x="7144" y="890"/>
                </a:cubicBezTo>
                <a:cubicBezTo>
                  <a:pt x="7072" y="893"/>
                  <a:pt x="6994" y="934"/>
                  <a:pt x="6935" y="1015"/>
                </a:cubicBezTo>
                <a:cubicBezTo>
                  <a:pt x="6854" y="1129"/>
                  <a:pt x="6836" y="1220"/>
                  <a:pt x="6881" y="1258"/>
                </a:cubicBezTo>
                <a:cubicBezTo>
                  <a:pt x="6881" y="1258"/>
                  <a:pt x="6882" y="1258"/>
                  <a:pt x="6882" y="1258"/>
                </a:cubicBezTo>
                <a:cubicBezTo>
                  <a:pt x="6897" y="1270"/>
                  <a:pt x="6919" y="1276"/>
                  <a:pt x="6947" y="1276"/>
                </a:cubicBezTo>
                <a:cubicBezTo>
                  <a:pt x="6971" y="1276"/>
                  <a:pt x="6991" y="1282"/>
                  <a:pt x="7006" y="1293"/>
                </a:cubicBezTo>
                <a:cubicBezTo>
                  <a:pt x="7021" y="1303"/>
                  <a:pt x="7031" y="1318"/>
                  <a:pt x="7037" y="1337"/>
                </a:cubicBezTo>
                <a:cubicBezTo>
                  <a:pt x="7048" y="1374"/>
                  <a:pt x="7041" y="1428"/>
                  <a:pt x="7013" y="1484"/>
                </a:cubicBezTo>
                <a:cubicBezTo>
                  <a:pt x="7005" y="1498"/>
                  <a:pt x="6998" y="1507"/>
                  <a:pt x="6991" y="1514"/>
                </a:cubicBezTo>
                <a:cubicBezTo>
                  <a:pt x="6968" y="1536"/>
                  <a:pt x="6940" y="1528"/>
                  <a:pt x="6895" y="1491"/>
                </a:cubicBezTo>
                <a:cubicBezTo>
                  <a:pt x="6851" y="1455"/>
                  <a:pt x="6788" y="1443"/>
                  <a:pt x="6755" y="1463"/>
                </a:cubicBezTo>
                <a:cubicBezTo>
                  <a:pt x="6738" y="1473"/>
                  <a:pt x="6719" y="1473"/>
                  <a:pt x="6702" y="1468"/>
                </a:cubicBezTo>
                <a:cubicBezTo>
                  <a:pt x="6685" y="1462"/>
                  <a:pt x="6669" y="1451"/>
                  <a:pt x="6660" y="1433"/>
                </a:cubicBezTo>
                <a:cubicBezTo>
                  <a:pt x="6637" y="1387"/>
                  <a:pt x="6604" y="1385"/>
                  <a:pt x="6553" y="1426"/>
                </a:cubicBezTo>
                <a:cubicBezTo>
                  <a:pt x="6488" y="1477"/>
                  <a:pt x="6396" y="1504"/>
                  <a:pt x="6298" y="1507"/>
                </a:cubicBezTo>
                <a:cubicBezTo>
                  <a:pt x="6201" y="1510"/>
                  <a:pt x="6097" y="1488"/>
                  <a:pt x="6012" y="1442"/>
                </a:cubicBezTo>
                <a:cubicBezTo>
                  <a:pt x="5959" y="1413"/>
                  <a:pt x="5889" y="1391"/>
                  <a:pt x="5812" y="1374"/>
                </a:cubicBezTo>
                <a:cubicBezTo>
                  <a:pt x="5659" y="1341"/>
                  <a:pt x="5479" y="1335"/>
                  <a:pt x="5359" y="1358"/>
                </a:cubicBezTo>
                <a:cubicBezTo>
                  <a:pt x="5299" y="1369"/>
                  <a:pt x="5254" y="1387"/>
                  <a:pt x="5235" y="1414"/>
                </a:cubicBezTo>
                <a:cubicBezTo>
                  <a:pt x="5203" y="1457"/>
                  <a:pt x="5128" y="1512"/>
                  <a:pt x="5070" y="1535"/>
                </a:cubicBezTo>
                <a:cubicBezTo>
                  <a:pt x="5032" y="1550"/>
                  <a:pt x="5006" y="1568"/>
                  <a:pt x="4989" y="1591"/>
                </a:cubicBezTo>
                <a:cubicBezTo>
                  <a:pt x="4980" y="1603"/>
                  <a:pt x="4973" y="1616"/>
                  <a:pt x="4969" y="1631"/>
                </a:cubicBezTo>
                <a:cubicBezTo>
                  <a:pt x="4965" y="1645"/>
                  <a:pt x="4963" y="1660"/>
                  <a:pt x="4963" y="1677"/>
                </a:cubicBezTo>
                <a:cubicBezTo>
                  <a:pt x="4963" y="1717"/>
                  <a:pt x="4960" y="1752"/>
                  <a:pt x="4953" y="1782"/>
                </a:cubicBezTo>
                <a:cubicBezTo>
                  <a:pt x="4953" y="1782"/>
                  <a:pt x="4953" y="1784"/>
                  <a:pt x="4953" y="1784"/>
                </a:cubicBezTo>
                <a:cubicBezTo>
                  <a:pt x="4947" y="1814"/>
                  <a:pt x="4937" y="1839"/>
                  <a:pt x="4925" y="1859"/>
                </a:cubicBezTo>
                <a:cubicBezTo>
                  <a:pt x="4899" y="1899"/>
                  <a:pt x="4863" y="1919"/>
                  <a:pt x="4816" y="1915"/>
                </a:cubicBezTo>
                <a:cubicBezTo>
                  <a:pt x="4795" y="1913"/>
                  <a:pt x="4775" y="1917"/>
                  <a:pt x="4759" y="1929"/>
                </a:cubicBezTo>
                <a:cubicBezTo>
                  <a:pt x="4742" y="1940"/>
                  <a:pt x="4730" y="1959"/>
                  <a:pt x="4720" y="1980"/>
                </a:cubicBezTo>
                <a:cubicBezTo>
                  <a:pt x="4701" y="2023"/>
                  <a:pt x="4695" y="2081"/>
                  <a:pt x="4711" y="2143"/>
                </a:cubicBezTo>
                <a:cubicBezTo>
                  <a:pt x="4713" y="2151"/>
                  <a:pt x="4711" y="2162"/>
                  <a:pt x="4706" y="2176"/>
                </a:cubicBezTo>
                <a:cubicBezTo>
                  <a:pt x="4692" y="2218"/>
                  <a:pt x="4651" y="2285"/>
                  <a:pt x="4598" y="2348"/>
                </a:cubicBezTo>
                <a:cubicBezTo>
                  <a:pt x="4527" y="2433"/>
                  <a:pt x="4463" y="2538"/>
                  <a:pt x="4455" y="2581"/>
                </a:cubicBezTo>
                <a:cubicBezTo>
                  <a:pt x="4448" y="2625"/>
                  <a:pt x="4471" y="2734"/>
                  <a:pt x="4507" y="2824"/>
                </a:cubicBezTo>
                <a:cubicBezTo>
                  <a:pt x="4542" y="2914"/>
                  <a:pt x="4566" y="3006"/>
                  <a:pt x="4560" y="3029"/>
                </a:cubicBezTo>
                <a:cubicBezTo>
                  <a:pt x="4554" y="3052"/>
                  <a:pt x="4487" y="3122"/>
                  <a:pt x="4411" y="3183"/>
                </a:cubicBezTo>
                <a:cubicBezTo>
                  <a:pt x="4354" y="3229"/>
                  <a:pt x="4307" y="3280"/>
                  <a:pt x="4290" y="3316"/>
                </a:cubicBezTo>
                <a:cubicBezTo>
                  <a:pt x="4285" y="3327"/>
                  <a:pt x="4283" y="3336"/>
                  <a:pt x="4285" y="3343"/>
                </a:cubicBezTo>
                <a:cubicBezTo>
                  <a:pt x="4292" y="3372"/>
                  <a:pt x="4314" y="3363"/>
                  <a:pt x="4334" y="3325"/>
                </a:cubicBezTo>
                <a:cubicBezTo>
                  <a:pt x="4344" y="3306"/>
                  <a:pt x="4353" y="3294"/>
                  <a:pt x="4360" y="3288"/>
                </a:cubicBezTo>
                <a:cubicBezTo>
                  <a:pt x="4366" y="3281"/>
                  <a:pt x="4369" y="3281"/>
                  <a:pt x="4369" y="3290"/>
                </a:cubicBezTo>
                <a:cubicBezTo>
                  <a:pt x="4369" y="3308"/>
                  <a:pt x="4434" y="3272"/>
                  <a:pt x="4512" y="3208"/>
                </a:cubicBezTo>
                <a:cubicBezTo>
                  <a:pt x="4590" y="3145"/>
                  <a:pt x="4681" y="3110"/>
                  <a:pt x="4714" y="3129"/>
                </a:cubicBezTo>
                <a:cubicBezTo>
                  <a:pt x="4735" y="3142"/>
                  <a:pt x="4751" y="3144"/>
                  <a:pt x="4761" y="3136"/>
                </a:cubicBezTo>
                <a:cubicBezTo>
                  <a:pt x="4765" y="3132"/>
                  <a:pt x="4768" y="3125"/>
                  <a:pt x="4770" y="3115"/>
                </a:cubicBezTo>
                <a:cubicBezTo>
                  <a:pt x="4773" y="3106"/>
                  <a:pt x="4774" y="3093"/>
                  <a:pt x="4774" y="3078"/>
                </a:cubicBezTo>
                <a:cubicBezTo>
                  <a:pt x="4774" y="3039"/>
                  <a:pt x="4781" y="3002"/>
                  <a:pt x="4791" y="2966"/>
                </a:cubicBezTo>
                <a:cubicBezTo>
                  <a:pt x="4812" y="2894"/>
                  <a:pt x="4852" y="2832"/>
                  <a:pt x="4896" y="2803"/>
                </a:cubicBezTo>
                <a:cubicBezTo>
                  <a:pt x="4918" y="2788"/>
                  <a:pt x="4940" y="2781"/>
                  <a:pt x="4963" y="2784"/>
                </a:cubicBezTo>
                <a:cubicBezTo>
                  <a:pt x="5010" y="2792"/>
                  <a:pt x="5056" y="2768"/>
                  <a:pt x="5065" y="2733"/>
                </a:cubicBezTo>
                <a:cubicBezTo>
                  <a:pt x="5074" y="2698"/>
                  <a:pt x="5103" y="2688"/>
                  <a:pt x="5129" y="2707"/>
                </a:cubicBezTo>
                <a:cubicBezTo>
                  <a:pt x="5155" y="2727"/>
                  <a:pt x="5199" y="2714"/>
                  <a:pt x="5227" y="2679"/>
                </a:cubicBezTo>
                <a:cubicBezTo>
                  <a:pt x="5260" y="2638"/>
                  <a:pt x="5282" y="2635"/>
                  <a:pt x="5292" y="2675"/>
                </a:cubicBezTo>
                <a:cubicBezTo>
                  <a:pt x="5301" y="2707"/>
                  <a:pt x="5341" y="2735"/>
                  <a:pt x="5382" y="2735"/>
                </a:cubicBezTo>
                <a:cubicBezTo>
                  <a:pt x="5407" y="2735"/>
                  <a:pt x="5430" y="2747"/>
                  <a:pt x="5451" y="2768"/>
                </a:cubicBezTo>
                <a:cubicBezTo>
                  <a:pt x="5472" y="2789"/>
                  <a:pt x="5490" y="2818"/>
                  <a:pt x="5505" y="2854"/>
                </a:cubicBezTo>
                <a:cubicBezTo>
                  <a:pt x="5535" y="2926"/>
                  <a:pt x="5551" y="3022"/>
                  <a:pt x="5543" y="3124"/>
                </a:cubicBezTo>
                <a:cubicBezTo>
                  <a:pt x="5541" y="3152"/>
                  <a:pt x="5540" y="3180"/>
                  <a:pt x="5541" y="3208"/>
                </a:cubicBezTo>
                <a:cubicBezTo>
                  <a:pt x="5542" y="3236"/>
                  <a:pt x="5545" y="3265"/>
                  <a:pt x="5550" y="3295"/>
                </a:cubicBezTo>
                <a:cubicBezTo>
                  <a:pt x="5559" y="3354"/>
                  <a:pt x="5573" y="3417"/>
                  <a:pt x="5597" y="3490"/>
                </a:cubicBezTo>
                <a:cubicBezTo>
                  <a:pt x="5627" y="3584"/>
                  <a:pt x="5644" y="3638"/>
                  <a:pt x="5649" y="3688"/>
                </a:cubicBezTo>
                <a:cubicBezTo>
                  <a:pt x="5649" y="3689"/>
                  <a:pt x="5648" y="3690"/>
                  <a:pt x="5649" y="3691"/>
                </a:cubicBezTo>
                <a:cubicBezTo>
                  <a:pt x="5653" y="3741"/>
                  <a:pt x="5646" y="3785"/>
                  <a:pt x="5632" y="3856"/>
                </a:cubicBezTo>
                <a:cubicBezTo>
                  <a:pt x="5609" y="3968"/>
                  <a:pt x="5597" y="4049"/>
                  <a:pt x="5594" y="4112"/>
                </a:cubicBezTo>
                <a:cubicBezTo>
                  <a:pt x="5591" y="4176"/>
                  <a:pt x="5598" y="4222"/>
                  <a:pt x="5613" y="4266"/>
                </a:cubicBezTo>
                <a:cubicBezTo>
                  <a:pt x="5630" y="4314"/>
                  <a:pt x="5627" y="4406"/>
                  <a:pt x="5608" y="4525"/>
                </a:cubicBezTo>
                <a:cubicBezTo>
                  <a:pt x="5589" y="4644"/>
                  <a:pt x="5554" y="4790"/>
                  <a:pt x="5506" y="4937"/>
                </a:cubicBezTo>
                <a:cubicBezTo>
                  <a:pt x="5440" y="5142"/>
                  <a:pt x="5393" y="5347"/>
                  <a:pt x="5370" y="5515"/>
                </a:cubicBezTo>
                <a:cubicBezTo>
                  <a:pt x="5359" y="5599"/>
                  <a:pt x="5354" y="5676"/>
                  <a:pt x="5355" y="5734"/>
                </a:cubicBezTo>
                <a:cubicBezTo>
                  <a:pt x="5356" y="5763"/>
                  <a:pt x="5359" y="5788"/>
                  <a:pt x="5363" y="5809"/>
                </a:cubicBezTo>
                <a:cubicBezTo>
                  <a:pt x="5367" y="5831"/>
                  <a:pt x="5373" y="5849"/>
                  <a:pt x="5381" y="5860"/>
                </a:cubicBezTo>
                <a:cubicBezTo>
                  <a:pt x="5389" y="5872"/>
                  <a:pt x="5393" y="5890"/>
                  <a:pt x="5393" y="5916"/>
                </a:cubicBezTo>
                <a:cubicBezTo>
                  <a:pt x="5393" y="5943"/>
                  <a:pt x="5388" y="5976"/>
                  <a:pt x="5379" y="6016"/>
                </a:cubicBezTo>
                <a:cubicBezTo>
                  <a:pt x="5359" y="6103"/>
                  <a:pt x="5360" y="6157"/>
                  <a:pt x="5382" y="6219"/>
                </a:cubicBezTo>
                <a:cubicBezTo>
                  <a:pt x="5398" y="6266"/>
                  <a:pt x="5404" y="6305"/>
                  <a:pt x="5394" y="6305"/>
                </a:cubicBezTo>
                <a:cubicBezTo>
                  <a:pt x="5389" y="6305"/>
                  <a:pt x="5393" y="6325"/>
                  <a:pt x="5404" y="6357"/>
                </a:cubicBezTo>
                <a:cubicBezTo>
                  <a:pt x="5414" y="6388"/>
                  <a:pt x="5432" y="6431"/>
                  <a:pt x="5454" y="6478"/>
                </a:cubicBezTo>
                <a:cubicBezTo>
                  <a:pt x="5517" y="6616"/>
                  <a:pt x="5532" y="6700"/>
                  <a:pt x="5532" y="6893"/>
                </a:cubicBezTo>
                <a:cubicBezTo>
                  <a:pt x="5532" y="7025"/>
                  <a:pt x="5544" y="7150"/>
                  <a:pt x="5558" y="7170"/>
                </a:cubicBezTo>
                <a:cubicBezTo>
                  <a:pt x="5572" y="7190"/>
                  <a:pt x="5577" y="7270"/>
                  <a:pt x="5569" y="7347"/>
                </a:cubicBezTo>
                <a:cubicBezTo>
                  <a:pt x="5563" y="7399"/>
                  <a:pt x="5563" y="7438"/>
                  <a:pt x="5569" y="7471"/>
                </a:cubicBezTo>
                <a:cubicBezTo>
                  <a:pt x="5572" y="7487"/>
                  <a:pt x="5576" y="7501"/>
                  <a:pt x="5582" y="7515"/>
                </a:cubicBezTo>
                <a:cubicBezTo>
                  <a:pt x="5589" y="7528"/>
                  <a:pt x="5596" y="7540"/>
                  <a:pt x="5606" y="7552"/>
                </a:cubicBezTo>
                <a:cubicBezTo>
                  <a:pt x="5621" y="7571"/>
                  <a:pt x="5633" y="7601"/>
                  <a:pt x="5643" y="7634"/>
                </a:cubicBezTo>
                <a:cubicBezTo>
                  <a:pt x="5652" y="7665"/>
                  <a:pt x="5658" y="7699"/>
                  <a:pt x="5658" y="7729"/>
                </a:cubicBezTo>
                <a:cubicBezTo>
                  <a:pt x="5658" y="7842"/>
                  <a:pt x="5757" y="8171"/>
                  <a:pt x="5758" y="8062"/>
                </a:cubicBezTo>
                <a:cubicBezTo>
                  <a:pt x="5758" y="8030"/>
                  <a:pt x="5742" y="7872"/>
                  <a:pt x="5722" y="7713"/>
                </a:cubicBezTo>
                <a:cubicBezTo>
                  <a:pt x="5711" y="7632"/>
                  <a:pt x="5704" y="7555"/>
                  <a:pt x="5700" y="7492"/>
                </a:cubicBezTo>
                <a:cubicBezTo>
                  <a:pt x="5696" y="7429"/>
                  <a:pt x="5695" y="7381"/>
                  <a:pt x="5699" y="7366"/>
                </a:cubicBezTo>
                <a:cubicBezTo>
                  <a:pt x="5701" y="7356"/>
                  <a:pt x="5705" y="7351"/>
                  <a:pt x="5710" y="7349"/>
                </a:cubicBezTo>
                <a:cubicBezTo>
                  <a:pt x="5723" y="7345"/>
                  <a:pt x="5743" y="7373"/>
                  <a:pt x="5762" y="7415"/>
                </a:cubicBezTo>
                <a:cubicBezTo>
                  <a:pt x="5788" y="7470"/>
                  <a:pt x="5811" y="7550"/>
                  <a:pt x="5811" y="7610"/>
                </a:cubicBezTo>
                <a:cubicBezTo>
                  <a:pt x="5812" y="7663"/>
                  <a:pt x="5846" y="7798"/>
                  <a:pt x="5888" y="7911"/>
                </a:cubicBezTo>
                <a:cubicBezTo>
                  <a:pt x="5902" y="7950"/>
                  <a:pt x="5913" y="7985"/>
                  <a:pt x="5923" y="8021"/>
                </a:cubicBezTo>
                <a:cubicBezTo>
                  <a:pt x="5940" y="8083"/>
                  <a:pt x="5950" y="8144"/>
                  <a:pt x="5956" y="8212"/>
                </a:cubicBezTo>
                <a:cubicBezTo>
                  <a:pt x="5956" y="8219"/>
                  <a:pt x="5958" y="8227"/>
                  <a:pt x="5959" y="8235"/>
                </a:cubicBezTo>
                <a:cubicBezTo>
                  <a:pt x="5961" y="8274"/>
                  <a:pt x="5962" y="8317"/>
                  <a:pt x="5962" y="8363"/>
                </a:cubicBezTo>
                <a:cubicBezTo>
                  <a:pt x="5962" y="8511"/>
                  <a:pt x="5970" y="8604"/>
                  <a:pt x="6007" y="8694"/>
                </a:cubicBezTo>
                <a:cubicBezTo>
                  <a:pt x="6026" y="8739"/>
                  <a:pt x="6051" y="8784"/>
                  <a:pt x="6087" y="8834"/>
                </a:cubicBezTo>
                <a:cubicBezTo>
                  <a:pt x="6123" y="8884"/>
                  <a:pt x="6169" y="8940"/>
                  <a:pt x="6228" y="9009"/>
                </a:cubicBezTo>
                <a:cubicBezTo>
                  <a:pt x="6367" y="9171"/>
                  <a:pt x="6414" y="9198"/>
                  <a:pt x="6464" y="9153"/>
                </a:cubicBezTo>
                <a:cubicBezTo>
                  <a:pt x="6490" y="9130"/>
                  <a:pt x="6509" y="9124"/>
                  <a:pt x="6530" y="9141"/>
                </a:cubicBezTo>
                <a:cubicBezTo>
                  <a:pt x="6550" y="9159"/>
                  <a:pt x="6572" y="9200"/>
                  <a:pt x="6605" y="9272"/>
                </a:cubicBezTo>
                <a:cubicBezTo>
                  <a:pt x="6637" y="9345"/>
                  <a:pt x="6678" y="9406"/>
                  <a:pt x="6721" y="9454"/>
                </a:cubicBezTo>
                <a:cubicBezTo>
                  <a:pt x="6764" y="9501"/>
                  <a:pt x="6811" y="9534"/>
                  <a:pt x="6854" y="9545"/>
                </a:cubicBezTo>
                <a:cubicBezTo>
                  <a:pt x="6881" y="9551"/>
                  <a:pt x="6983" y="9936"/>
                  <a:pt x="6958" y="9936"/>
                </a:cubicBezTo>
                <a:cubicBezTo>
                  <a:pt x="6953" y="9936"/>
                  <a:pt x="6965" y="9964"/>
                  <a:pt x="6988" y="10008"/>
                </a:cubicBezTo>
                <a:cubicBezTo>
                  <a:pt x="7011" y="10053"/>
                  <a:pt x="7045" y="10114"/>
                  <a:pt x="7085" y="10181"/>
                </a:cubicBezTo>
                <a:cubicBezTo>
                  <a:pt x="7119" y="10238"/>
                  <a:pt x="7146" y="10282"/>
                  <a:pt x="7170" y="10314"/>
                </a:cubicBezTo>
                <a:cubicBezTo>
                  <a:pt x="7170" y="10314"/>
                  <a:pt x="7170" y="10314"/>
                  <a:pt x="7171" y="10314"/>
                </a:cubicBezTo>
                <a:cubicBezTo>
                  <a:pt x="7193" y="10345"/>
                  <a:pt x="7211" y="10365"/>
                  <a:pt x="7225" y="10372"/>
                </a:cubicBezTo>
                <a:cubicBezTo>
                  <a:pt x="7253" y="10386"/>
                  <a:pt x="7264" y="10353"/>
                  <a:pt x="7264" y="10274"/>
                </a:cubicBezTo>
                <a:cubicBezTo>
                  <a:pt x="7264" y="10236"/>
                  <a:pt x="7284" y="10196"/>
                  <a:pt x="7308" y="10185"/>
                </a:cubicBezTo>
                <a:cubicBezTo>
                  <a:pt x="7322" y="10179"/>
                  <a:pt x="7335" y="10190"/>
                  <a:pt x="7346" y="10213"/>
                </a:cubicBezTo>
                <a:cubicBezTo>
                  <a:pt x="7358" y="10237"/>
                  <a:pt x="7369" y="10274"/>
                  <a:pt x="7377" y="10325"/>
                </a:cubicBezTo>
                <a:cubicBezTo>
                  <a:pt x="7394" y="10427"/>
                  <a:pt x="7403" y="10579"/>
                  <a:pt x="7403" y="10768"/>
                </a:cubicBezTo>
                <a:cubicBezTo>
                  <a:pt x="7403" y="10891"/>
                  <a:pt x="7400" y="10972"/>
                  <a:pt x="7388" y="11041"/>
                </a:cubicBezTo>
                <a:cubicBezTo>
                  <a:pt x="7376" y="11110"/>
                  <a:pt x="7356" y="11169"/>
                  <a:pt x="7322" y="11250"/>
                </a:cubicBezTo>
                <a:cubicBezTo>
                  <a:pt x="7306" y="11288"/>
                  <a:pt x="7293" y="11320"/>
                  <a:pt x="7282" y="11353"/>
                </a:cubicBezTo>
                <a:cubicBezTo>
                  <a:pt x="7271" y="11386"/>
                  <a:pt x="7263" y="11419"/>
                  <a:pt x="7256" y="11453"/>
                </a:cubicBezTo>
                <a:cubicBezTo>
                  <a:pt x="7243" y="11521"/>
                  <a:pt x="7237" y="11593"/>
                  <a:pt x="7236" y="11691"/>
                </a:cubicBezTo>
                <a:cubicBezTo>
                  <a:pt x="7233" y="11828"/>
                  <a:pt x="7224" y="11997"/>
                  <a:pt x="7215" y="12066"/>
                </a:cubicBezTo>
                <a:cubicBezTo>
                  <a:pt x="7204" y="12151"/>
                  <a:pt x="7222" y="12295"/>
                  <a:pt x="7272" y="12507"/>
                </a:cubicBezTo>
                <a:cubicBezTo>
                  <a:pt x="7313" y="12680"/>
                  <a:pt x="7388" y="13009"/>
                  <a:pt x="7438" y="13238"/>
                </a:cubicBezTo>
                <a:cubicBezTo>
                  <a:pt x="7512" y="13572"/>
                  <a:pt x="7561" y="13710"/>
                  <a:pt x="7686" y="13926"/>
                </a:cubicBezTo>
                <a:cubicBezTo>
                  <a:pt x="7792" y="14109"/>
                  <a:pt x="7848" y="14250"/>
                  <a:pt x="7862" y="14371"/>
                </a:cubicBezTo>
                <a:cubicBezTo>
                  <a:pt x="7867" y="14413"/>
                  <a:pt x="7872" y="14538"/>
                  <a:pt x="7878" y="14713"/>
                </a:cubicBezTo>
                <a:cubicBezTo>
                  <a:pt x="7878" y="14714"/>
                  <a:pt x="7878" y="14715"/>
                  <a:pt x="7878" y="14716"/>
                </a:cubicBezTo>
                <a:cubicBezTo>
                  <a:pt x="7883" y="14891"/>
                  <a:pt x="7888" y="15113"/>
                  <a:pt x="7893" y="15352"/>
                </a:cubicBezTo>
                <a:cubicBezTo>
                  <a:pt x="7902" y="15831"/>
                  <a:pt x="7909" y="16369"/>
                  <a:pt x="7907" y="16685"/>
                </a:cubicBezTo>
                <a:cubicBezTo>
                  <a:pt x="7906" y="16845"/>
                  <a:pt x="7914" y="17120"/>
                  <a:pt x="7923" y="17298"/>
                </a:cubicBezTo>
                <a:cubicBezTo>
                  <a:pt x="7927" y="17365"/>
                  <a:pt x="7930" y="17419"/>
                  <a:pt x="7934" y="17463"/>
                </a:cubicBezTo>
                <a:cubicBezTo>
                  <a:pt x="7942" y="17553"/>
                  <a:pt x="7952" y="17602"/>
                  <a:pt x="7970" y="17636"/>
                </a:cubicBezTo>
                <a:cubicBezTo>
                  <a:pt x="7978" y="17652"/>
                  <a:pt x="7988" y="17666"/>
                  <a:pt x="8001" y="17678"/>
                </a:cubicBezTo>
                <a:cubicBezTo>
                  <a:pt x="8013" y="17688"/>
                  <a:pt x="8022" y="17699"/>
                  <a:pt x="8030" y="17710"/>
                </a:cubicBezTo>
                <a:cubicBezTo>
                  <a:pt x="8030" y="17710"/>
                  <a:pt x="8031" y="17710"/>
                  <a:pt x="8031" y="17710"/>
                </a:cubicBezTo>
                <a:cubicBezTo>
                  <a:pt x="8038" y="17721"/>
                  <a:pt x="8043" y="17734"/>
                  <a:pt x="8047" y="17748"/>
                </a:cubicBezTo>
                <a:cubicBezTo>
                  <a:pt x="8054" y="17775"/>
                  <a:pt x="8053" y="17808"/>
                  <a:pt x="8047" y="17855"/>
                </a:cubicBezTo>
                <a:cubicBezTo>
                  <a:pt x="8042" y="17888"/>
                  <a:pt x="8042" y="17926"/>
                  <a:pt x="8044" y="17962"/>
                </a:cubicBezTo>
                <a:cubicBezTo>
                  <a:pt x="8044" y="17962"/>
                  <a:pt x="8044" y="17964"/>
                  <a:pt x="8044" y="17964"/>
                </a:cubicBezTo>
                <a:cubicBezTo>
                  <a:pt x="8046" y="18000"/>
                  <a:pt x="8051" y="18034"/>
                  <a:pt x="8058" y="18055"/>
                </a:cubicBezTo>
                <a:cubicBezTo>
                  <a:pt x="8079" y="18113"/>
                  <a:pt x="8076" y="18152"/>
                  <a:pt x="8048" y="18207"/>
                </a:cubicBezTo>
                <a:cubicBezTo>
                  <a:pt x="8031" y="18239"/>
                  <a:pt x="8023" y="18264"/>
                  <a:pt x="8024" y="18295"/>
                </a:cubicBezTo>
                <a:cubicBezTo>
                  <a:pt x="8025" y="18327"/>
                  <a:pt x="8036" y="18369"/>
                  <a:pt x="8056" y="18437"/>
                </a:cubicBezTo>
                <a:cubicBezTo>
                  <a:pt x="8082" y="18524"/>
                  <a:pt x="8098" y="18628"/>
                  <a:pt x="8092" y="18668"/>
                </a:cubicBezTo>
                <a:cubicBezTo>
                  <a:pt x="8077" y="18769"/>
                  <a:pt x="8194" y="19153"/>
                  <a:pt x="8257" y="19241"/>
                </a:cubicBezTo>
                <a:cubicBezTo>
                  <a:pt x="8266" y="19253"/>
                  <a:pt x="8274" y="19259"/>
                  <a:pt x="8281" y="19258"/>
                </a:cubicBezTo>
                <a:cubicBezTo>
                  <a:pt x="8305" y="19253"/>
                  <a:pt x="8323" y="19284"/>
                  <a:pt x="8319" y="19325"/>
                </a:cubicBezTo>
                <a:cubicBezTo>
                  <a:pt x="8316" y="19366"/>
                  <a:pt x="8327" y="19397"/>
                  <a:pt x="8345" y="19397"/>
                </a:cubicBezTo>
                <a:cubicBezTo>
                  <a:pt x="8363" y="19397"/>
                  <a:pt x="8396" y="19451"/>
                  <a:pt x="8419" y="19514"/>
                </a:cubicBezTo>
                <a:cubicBezTo>
                  <a:pt x="8450" y="19600"/>
                  <a:pt x="8482" y="19621"/>
                  <a:pt x="8544" y="19598"/>
                </a:cubicBezTo>
                <a:cubicBezTo>
                  <a:pt x="8600" y="19577"/>
                  <a:pt x="8628" y="19563"/>
                  <a:pt x="8632" y="19542"/>
                </a:cubicBezTo>
                <a:cubicBezTo>
                  <a:pt x="8634" y="19531"/>
                  <a:pt x="8630" y="19518"/>
                  <a:pt x="8620" y="19502"/>
                </a:cubicBezTo>
                <a:cubicBezTo>
                  <a:pt x="8611" y="19486"/>
                  <a:pt x="8595" y="19465"/>
                  <a:pt x="8574" y="19439"/>
                </a:cubicBezTo>
                <a:cubicBezTo>
                  <a:pt x="8449" y="19288"/>
                  <a:pt x="8407" y="19133"/>
                  <a:pt x="8427" y="18910"/>
                </a:cubicBezTo>
                <a:cubicBezTo>
                  <a:pt x="8437" y="18802"/>
                  <a:pt x="8457" y="18679"/>
                  <a:pt x="8471" y="18635"/>
                </a:cubicBezTo>
                <a:cubicBezTo>
                  <a:pt x="8481" y="18606"/>
                  <a:pt x="8484" y="18579"/>
                  <a:pt x="8477" y="18547"/>
                </a:cubicBezTo>
                <a:cubicBezTo>
                  <a:pt x="8477" y="18547"/>
                  <a:pt x="8477" y="18545"/>
                  <a:pt x="8477" y="18545"/>
                </a:cubicBezTo>
                <a:cubicBezTo>
                  <a:pt x="8470" y="18512"/>
                  <a:pt x="8454" y="18475"/>
                  <a:pt x="8428" y="18426"/>
                </a:cubicBezTo>
                <a:cubicBezTo>
                  <a:pt x="8398" y="18369"/>
                  <a:pt x="8383" y="18335"/>
                  <a:pt x="8377" y="18307"/>
                </a:cubicBezTo>
                <a:cubicBezTo>
                  <a:pt x="8377" y="18305"/>
                  <a:pt x="8376" y="18301"/>
                  <a:pt x="8376" y="18300"/>
                </a:cubicBezTo>
                <a:cubicBezTo>
                  <a:pt x="8371" y="18271"/>
                  <a:pt x="8380" y="18249"/>
                  <a:pt x="8398" y="18214"/>
                </a:cubicBezTo>
                <a:cubicBezTo>
                  <a:pt x="8421" y="18170"/>
                  <a:pt x="8439" y="18084"/>
                  <a:pt x="8439" y="18025"/>
                </a:cubicBezTo>
                <a:cubicBezTo>
                  <a:pt x="8439" y="17965"/>
                  <a:pt x="8451" y="17901"/>
                  <a:pt x="8465" y="17880"/>
                </a:cubicBezTo>
                <a:cubicBezTo>
                  <a:pt x="8480" y="17860"/>
                  <a:pt x="8489" y="17812"/>
                  <a:pt x="8486" y="17773"/>
                </a:cubicBezTo>
                <a:cubicBezTo>
                  <a:pt x="8484" y="17735"/>
                  <a:pt x="8489" y="17656"/>
                  <a:pt x="8498" y="17598"/>
                </a:cubicBezTo>
                <a:cubicBezTo>
                  <a:pt x="8507" y="17541"/>
                  <a:pt x="8520" y="17452"/>
                  <a:pt x="8527" y="17403"/>
                </a:cubicBezTo>
                <a:cubicBezTo>
                  <a:pt x="8533" y="17353"/>
                  <a:pt x="8573" y="17299"/>
                  <a:pt x="8615" y="17279"/>
                </a:cubicBezTo>
                <a:cubicBezTo>
                  <a:pt x="8685" y="17246"/>
                  <a:pt x="8745" y="17098"/>
                  <a:pt x="8753" y="16976"/>
                </a:cubicBezTo>
                <a:cubicBezTo>
                  <a:pt x="8753" y="16976"/>
                  <a:pt x="8753" y="16974"/>
                  <a:pt x="8753" y="16974"/>
                </a:cubicBezTo>
                <a:cubicBezTo>
                  <a:pt x="8755" y="16934"/>
                  <a:pt x="8753" y="16897"/>
                  <a:pt x="8742" y="16867"/>
                </a:cubicBezTo>
                <a:cubicBezTo>
                  <a:pt x="8722" y="16811"/>
                  <a:pt x="8720" y="16760"/>
                  <a:pt x="8731" y="16722"/>
                </a:cubicBezTo>
                <a:cubicBezTo>
                  <a:pt x="8743" y="16684"/>
                  <a:pt x="8768" y="16662"/>
                  <a:pt x="8804" y="16662"/>
                </a:cubicBezTo>
                <a:cubicBezTo>
                  <a:pt x="8835" y="16662"/>
                  <a:pt x="8871" y="16607"/>
                  <a:pt x="8898" y="16531"/>
                </a:cubicBezTo>
                <a:cubicBezTo>
                  <a:pt x="8912" y="16493"/>
                  <a:pt x="8923" y="16449"/>
                  <a:pt x="8932" y="16405"/>
                </a:cubicBezTo>
                <a:cubicBezTo>
                  <a:pt x="8932" y="16405"/>
                  <a:pt x="8932" y="16403"/>
                  <a:pt x="8932" y="16403"/>
                </a:cubicBezTo>
                <a:cubicBezTo>
                  <a:pt x="8940" y="16359"/>
                  <a:pt x="8944" y="16315"/>
                  <a:pt x="8944" y="16272"/>
                </a:cubicBezTo>
                <a:cubicBezTo>
                  <a:pt x="8944" y="16247"/>
                  <a:pt x="8953" y="16196"/>
                  <a:pt x="8967" y="16137"/>
                </a:cubicBezTo>
                <a:cubicBezTo>
                  <a:pt x="8967" y="16137"/>
                  <a:pt x="8968" y="16138"/>
                  <a:pt x="8968" y="16137"/>
                </a:cubicBezTo>
                <a:cubicBezTo>
                  <a:pt x="8983" y="16078"/>
                  <a:pt x="9003" y="16010"/>
                  <a:pt x="9024" y="15946"/>
                </a:cubicBezTo>
                <a:cubicBezTo>
                  <a:pt x="9056" y="15852"/>
                  <a:pt x="9074" y="15784"/>
                  <a:pt x="9084" y="15722"/>
                </a:cubicBezTo>
                <a:cubicBezTo>
                  <a:pt x="9088" y="15692"/>
                  <a:pt x="9091" y="15665"/>
                  <a:pt x="9092" y="15634"/>
                </a:cubicBezTo>
                <a:cubicBezTo>
                  <a:pt x="9092" y="15603"/>
                  <a:pt x="9091" y="15570"/>
                  <a:pt x="9088" y="15534"/>
                </a:cubicBezTo>
                <a:cubicBezTo>
                  <a:pt x="9085" y="15497"/>
                  <a:pt x="9082" y="15464"/>
                  <a:pt x="9083" y="15433"/>
                </a:cubicBezTo>
                <a:cubicBezTo>
                  <a:pt x="9083" y="15403"/>
                  <a:pt x="9086" y="15377"/>
                  <a:pt x="9091" y="15347"/>
                </a:cubicBezTo>
                <a:cubicBezTo>
                  <a:pt x="9100" y="15290"/>
                  <a:pt x="9119" y="15228"/>
                  <a:pt x="9150" y="15145"/>
                </a:cubicBezTo>
                <a:cubicBezTo>
                  <a:pt x="9193" y="15030"/>
                  <a:pt x="9237" y="14949"/>
                  <a:pt x="9249" y="14965"/>
                </a:cubicBezTo>
                <a:cubicBezTo>
                  <a:pt x="9254" y="14973"/>
                  <a:pt x="9260" y="14973"/>
                  <a:pt x="9265" y="14965"/>
                </a:cubicBezTo>
                <a:cubicBezTo>
                  <a:pt x="9271" y="14957"/>
                  <a:pt x="9276" y="14943"/>
                  <a:pt x="9279" y="14923"/>
                </a:cubicBezTo>
                <a:cubicBezTo>
                  <a:pt x="9285" y="14883"/>
                  <a:pt x="9322" y="14850"/>
                  <a:pt x="9361" y="14849"/>
                </a:cubicBezTo>
                <a:cubicBezTo>
                  <a:pt x="9414" y="14847"/>
                  <a:pt x="9444" y="14799"/>
                  <a:pt x="9475" y="14667"/>
                </a:cubicBezTo>
                <a:cubicBezTo>
                  <a:pt x="9489" y="14605"/>
                  <a:pt x="9503" y="14525"/>
                  <a:pt x="9515" y="14434"/>
                </a:cubicBezTo>
                <a:cubicBezTo>
                  <a:pt x="9540" y="14252"/>
                  <a:pt x="9559" y="14033"/>
                  <a:pt x="9566" y="13858"/>
                </a:cubicBezTo>
                <a:cubicBezTo>
                  <a:pt x="9569" y="13771"/>
                  <a:pt x="9569" y="13694"/>
                  <a:pt x="9565" y="13639"/>
                </a:cubicBezTo>
                <a:cubicBezTo>
                  <a:pt x="9557" y="13538"/>
                  <a:pt x="9562" y="13438"/>
                  <a:pt x="9576" y="13418"/>
                </a:cubicBezTo>
                <a:cubicBezTo>
                  <a:pt x="9589" y="13398"/>
                  <a:pt x="9641" y="13237"/>
                  <a:pt x="9691" y="13059"/>
                </a:cubicBezTo>
                <a:cubicBezTo>
                  <a:pt x="9771" y="12774"/>
                  <a:pt x="9781" y="12705"/>
                  <a:pt x="9766" y="12495"/>
                </a:cubicBezTo>
                <a:cubicBezTo>
                  <a:pt x="9761" y="12419"/>
                  <a:pt x="9753" y="12361"/>
                  <a:pt x="9743" y="12320"/>
                </a:cubicBezTo>
                <a:cubicBezTo>
                  <a:pt x="9743" y="12320"/>
                  <a:pt x="9744" y="12318"/>
                  <a:pt x="9743" y="12318"/>
                </a:cubicBezTo>
                <a:cubicBezTo>
                  <a:pt x="9739" y="12298"/>
                  <a:pt x="9734" y="12284"/>
                  <a:pt x="9729" y="12273"/>
                </a:cubicBezTo>
                <a:cubicBezTo>
                  <a:pt x="9723" y="12263"/>
                  <a:pt x="9718" y="12257"/>
                  <a:pt x="9712" y="12257"/>
                </a:cubicBezTo>
                <a:cubicBezTo>
                  <a:pt x="9691" y="12257"/>
                  <a:pt x="9633" y="12179"/>
                  <a:pt x="9581" y="12085"/>
                </a:cubicBezTo>
                <a:cubicBezTo>
                  <a:pt x="9527" y="11985"/>
                  <a:pt x="9441" y="11897"/>
                  <a:pt x="9377" y="11875"/>
                </a:cubicBezTo>
                <a:cubicBezTo>
                  <a:pt x="9316" y="11854"/>
                  <a:pt x="9234" y="11783"/>
                  <a:pt x="9195" y="11719"/>
                </a:cubicBezTo>
                <a:cubicBezTo>
                  <a:pt x="9157" y="11655"/>
                  <a:pt x="9103" y="11602"/>
                  <a:pt x="9075" y="11602"/>
                </a:cubicBezTo>
                <a:cubicBezTo>
                  <a:pt x="9046" y="11602"/>
                  <a:pt x="9016" y="11575"/>
                  <a:pt x="9008" y="11542"/>
                </a:cubicBezTo>
                <a:cubicBezTo>
                  <a:pt x="8999" y="11508"/>
                  <a:pt x="8981" y="11497"/>
                  <a:pt x="8968" y="11516"/>
                </a:cubicBezTo>
                <a:cubicBezTo>
                  <a:pt x="8928" y="11575"/>
                  <a:pt x="8888" y="11481"/>
                  <a:pt x="8918" y="11397"/>
                </a:cubicBezTo>
                <a:cubicBezTo>
                  <a:pt x="8936" y="11345"/>
                  <a:pt x="8930" y="11255"/>
                  <a:pt x="8896" y="11090"/>
                </a:cubicBezTo>
                <a:cubicBezTo>
                  <a:pt x="8863" y="10930"/>
                  <a:pt x="8832" y="10825"/>
                  <a:pt x="8792" y="10749"/>
                </a:cubicBezTo>
                <a:cubicBezTo>
                  <a:pt x="8772" y="10712"/>
                  <a:pt x="8750" y="10680"/>
                  <a:pt x="8724" y="10656"/>
                </a:cubicBezTo>
                <a:cubicBezTo>
                  <a:pt x="8699" y="10632"/>
                  <a:pt x="8669" y="10615"/>
                  <a:pt x="8635" y="10600"/>
                </a:cubicBezTo>
                <a:cubicBezTo>
                  <a:pt x="8598" y="10584"/>
                  <a:pt x="8558" y="10548"/>
                  <a:pt x="8522" y="10502"/>
                </a:cubicBezTo>
                <a:cubicBezTo>
                  <a:pt x="8412" y="10365"/>
                  <a:pt x="8325" y="10133"/>
                  <a:pt x="8364" y="10025"/>
                </a:cubicBezTo>
                <a:cubicBezTo>
                  <a:pt x="8409" y="9897"/>
                  <a:pt x="8357" y="9764"/>
                  <a:pt x="8303" y="9869"/>
                </a:cubicBezTo>
                <a:cubicBezTo>
                  <a:pt x="8280" y="9915"/>
                  <a:pt x="8203" y="9941"/>
                  <a:pt x="8127" y="9945"/>
                </a:cubicBezTo>
                <a:cubicBezTo>
                  <a:pt x="8088" y="9948"/>
                  <a:pt x="8050" y="9943"/>
                  <a:pt x="8019" y="9934"/>
                </a:cubicBezTo>
                <a:cubicBezTo>
                  <a:pt x="7988" y="9924"/>
                  <a:pt x="7963" y="9911"/>
                  <a:pt x="7952" y="9890"/>
                </a:cubicBezTo>
                <a:cubicBezTo>
                  <a:pt x="7932" y="9852"/>
                  <a:pt x="7891" y="9810"/>
                  <a:pt x="7860" y="9799"/>
                </a:cubicBezTo>
                <a:cubicBezTo>
                  <a:pt x="7829" y="9787"/>
                  <a:pt x="7794" y="9744"/>
                  <a:pt x="7783" y="9703"/>
                </a:cubicBezTo>
                <a:cubicBezTo>
                  <a:pt x="7768" y="9646"/>
                  <a:pt x="7753" y="9656"/>
                  <a:pt x="7718" y="9738"/>
                </a:cubicBezTo>
                <a:cubicBezTo>
                  <a:pt x="7693" y="9797"/>
                  <a:pt x="7660" y="9849"/>
                  <a:pt x="7645" y="9852"/>
                </a:cubicBezTo>
                <a:cubicBezTo>
                  <a:pt x="7630" y="9856"/>
                  <a:pt x="7598" y="9864"/>
                  <a:pt x="7574" y="9869"/>
                </a:cubicBezTo>
                <a:cubicBezTo>
                  <a:pt x="7549" y="9874"/>
                  <a:pt x="7529" y="9907"/>
                  <a:pt x="7529" y="9945"/>
                </a:cubicBezTo>
                <a:cubicBezTo>
                  <a:pt x="7529" y="9965"/>
                  <a:pt x="7525" y="9995"/>
                  <a:pt x="7517" y="10027"/>
                </a:cubicBezTo>
                <a:cubicBezTo>
                  <a:pt x="7510" y="10058"/>
                  <a:pt x="7500" y="10092"/>
                  <a:pt x="7490" y="10120"/>
                </a:cubicBezTo>
                <a:cubicBezTo>
                  <a:pt x="7475" y="10158"/>
                  <a:pt x="7464" y="10178"/>
                  <a:pt x="7452" y="10185"/>
                </a:cubicBezTo>
                <a:cubicBezTo>
                  <a:pt x="7450" y="10187"/>
                  <a:pt x="7448" y="10190"/>
                  <a:pt x="7446" y="10190"/>
                </a:cubicBezTo>
                <a:cubicBezTo>
                  <a:pt x="7445" y="10190"/>
                  <a:pt x="7442" y="10190"/>
                  <a:pt x="7441" y="10190"/>
                </a:cubicBezTo>
                <a:cubicBezTo>
                  <a:pt x="7435" y="10190"/>
                  <a:pt x="7429" y="10188"/>
                  <a:pt x="7420" y="10181"/>
                </a:cubicBezTo>
                <a:cubicBezTo>
                  <a:pt x="7411" y="10173"/>
                  <a:pt x="7399" y="10160"/>
                  <a:pt x="7385" y="10144"/>
                </a:cubicBezTo>
                <a:cubicBezTo>
                  <a:pt x="7336" y="10084"/>
                  <a:pt x="7306" y="10081"/>
                  <a:pt x="7260" y="10130"/>
                </a:cubicBezTo>
                <a:cubicBezTo>
                  <a:pt x="7208" y="10185"/>
                  <a:pt x="7189" y="10171"/>
                  <a:pt x="7125" y="10027"/>
                </a:cubicBezTo>
                <a:cubicBezTo>
                  <a:pt x="7072" y="9908"/>
                  <a:pt x="7058" y="9869"/>
                  <a:pt x="7069" y="9789"/>
                </a:cubicBezTo>
                <a:cubicBezTo>
                  <a:pt x="7072" y="9763"/>
                  <a:pt x="7079" y="9733"/>
                  <a:pt x="7088" y="9694"/>
                </a:cubicBezTo>
                <a:cubicBezTo>
                  <a:pt x="7140" y="9453"/>
                  <a:pt x="7126" y="9225"/>
                  <a:pt x="7056" y="9183"/>
                </a:cubicBezTo>
                <a:cubicBezTo>
                  <a:pt x="7024" y="9165"/>
                  <a:pt x="6983" y="9163"/>
                  <a:pt x="6963" y="9181"/>
                </a:cubicBezTo>
                <a:cubicBezTo>
                  <a:pt x="6944" y="9199"/>
                  <a:pt x="6910" y="9182"/>
                  <a:pt x="6889" y="9144"/>
                </a:cubicBezTo>
                <a:cubicBezTo>
                  <a:pt x="6872" y="9113"/>
                  <a:pt x="6863" y="9086"/>
                  <a:pt x="6866" y="9027"/>
                </a:cubicBezTo>
                <a:cubicBezTo>
                  <a:pt x="6869" y="8969"/>
                  <a:pt x="6883" y="8881"/>
                  <a:pt x="6911" y="8724"/>
                </a:cubicBezTo>
                <a:cubicBezTo>
                  <a:pt x="6944" y="8532"/>
                  <a:pt x="6966" y="8349"/>
                  <a:pt x="6958" y="8319"/>
                </a:cubicBezTo>
                <a:cubicBezTo>
                  <a:pt x="6955" y="8307"/>
                  <a:pt x="6951" y="8299"/>
                  <a:pt x="6945" y="8293"/>
                </a:cubicBezTo>
                <a:cubicBezTo>
                  <a:pt x="6940" y="8288"/>
                  <a:pt x="6934" y="8286"/>
                  <a:pt x="6928" y="8286"/>
                </a:cubicBezTo>
                <a:cubicBezTo>
                  <a:pt x="6887" y="8287"/>
                  <a:pt x="6818" y="8384"/>
                  <a:pt x="6759" y="8538"/>
                </a:cubicBezTo>
                <a:cubicBezTo>
                  <a:pt x="6713" y="8656"/>
                  <a:pt x="6658" y="8732"/>
                  <a:pt x="6609" y="8762"/>
                </a:cubicBezTo>
                <a:cubicBezTo>
                  <a:pt x="6571" y="8784"/>
                  <a:pt x="6537" y="8781"/>
                  <a:pt x="6511" y="8745"/>
                </a:cubicBezTo>
                <a:cubicBezTo>
                  <a:pt x="6502" y="8733"/>
                  <a:pt x="6495" y="8717"/>
                  <a:pt x="6488" y="8699"/>
                </a:cubicBezTo>
                <a:cubicBezTo>
                  <a:pt x="6445" y="8578"/>
                  <a:pt x="6420" y="8471"/>
                  <a:pt x="6411" y="8356"/>
                </a:cubicBezTo>
                <a:cubicBezTo>
                  <a:pt x="6402" y="8241"/>
                  <a:pt x="6409" y="8118"/>
                  <a:pt x="6431" y="7967"/>
                </a:cubicBezTo>
                <a:cubicBezTo>
                  <a:pt x="6442" y="7887"/>
                  <a:pt x="6451" y="7800"/>
                  <a:pt x="6456" y="7725"/>
                </a:cubicBezTo>
                <a:cubicBezTo>
                  <a:pt x="6462" y="7650"/>
                  <a:pt x="6465" y="7587"/>
                  <a:pt x="6462" y="7552"/>
                </a:cubicBezTo>
                <a:cubicBezTo>
                  <a:pt x="6456" y="7456"/>
                  <a:pt x="6481" y="7391"/>
                  <a:pt x="6568" y="7275"/>
                </a:cubicBezTo>
                <a:cubicBezTo>
                  <a:pt x="6602" y="7229"/>
                  <a:pt x="6638" y="7191"/>
                  <a:pt x="6673" y="7163"/>
                </a:cubicBezTo>
                <a:cubicBezTo>
                  <a:pt x="6723" y="7122"/>
                  <a:pt x="6772" y="7100"/>
                  <a:pt x="6809" y="7102"/>
                </a:cubicBezTo>
                <a:cubicBezTo>
                  <a:pt x="6830" y="7104"/>
                  <a:pt x="6847" y="7113"/>
                  <a:pt x="6859" y="7130"/>
                </a:cubicBezTo>
                <a:cubicBezTo>
                  <a:pt x="6871" y="7146"/>
                  <a:pt x="6882" y="7158"/>
                  <a:pt x="6892" y="7165"/>
                </a:cubicBezTo>
                <a:cubicBezTo>
                  <a:pt x="6912" y="7180"/>
                  <a:pt x="6929" y="7177"/>
                  <a:pt x="6936" y="7158"/>
                </a:cubicBezTo>
                <a:cubicBezTo>
                  <a:pt x="6940" y="7149"/>
                  <a:pt x="6942" y="7136"/>
                  <a:pt x="6940" y="7119"/>
                </a:cubicBezTo>
                <a:cubicBezTo>
                  <a:pt x="6934" y="7037"/>
                  <a:pt x="7060" y="6991"/>
                  <a:pt x="7120" y="7053"/>
                </a:cubicBezTo>
                <a:cubicBezTo>
                  <a:pt x="7143" y="7077"/>
                  <a:pt x="7172" y="7092"/>
                  <a:pt x="7184" y="7086"/>
                </a:cubicBezTo>
                <a:cubicBezTo>
                  <a:pt x="7206" y="7075"/>
                  <a:pt x="7229" y="7108"/>
                  <a:pt x="7247" y="7163"/>
                </a:cubicBezTo>
                <a:cubicBezTo>
                  <a:pt x="7264" y="7218"/>
                  <a:pt x="7276" y="7294"/>
                  <a:pt x="7276" y="7373"/>
                </a:cubicBezTo>
                <a:cubicBezTo>
                  <a:pt x="7276" y="7568"/>
                  <a:pt x="7333" y="7768"/>
                  <a:pt x="7373" y="7711"/>
                </a:cubicBezTo>
                <a:cubicBezTo>
                  <a:pt x="7408" y="7660"/>
                  <a:pt x="7412" y="7380"/>
                  <a:pt x="7380" y="7179"/>
                </a:cubicBezTo>
                <a:cubicBezTo>
                  <a:pt x="7348" y="6983"/>
                  <a:pt x="7390" y="6852"/>
                  <a:pt x="7594" y="6508"/>
                </a:cubicBezTo>
                <a:cubicBezTo>
                  <a:pt x="7685" y="6356"/>
                  <a:pt x="7753" y="6218"/>
                  <a:pt x="7745" y="6201"/>
                </a:cubicBezTo>
                <a:cubicBezTo>
                  <a:pt x="7741" y="6190"/>
                  <a:pt x="7744" y="6157"/>
                  <a:pt x="7752" y="6112"/>
                </a:cubicBezTo>
                <a:cubicBezTo>
                  <a:pt x="7761" y="6067"/>
                  <a:pt x="7774" y="6009"/>
                  <a:pt x="7791" y="5947"/>
                </a:cubicBezTo>
                <a:cubicBezTo>
                  <a:pt x="7808" y="5883"/>
                  <a:pt x="7827" y="5815"/>
                  <a:pt x="7848" y="5751"/>
                </a:cubicBezTo>
                <a:cubicBezTo>
                  <a:pt x="7869" y="5686"/>
                  <a:pt x="7891" y="5626"/>
                  <a:pt x="7911" y="5576"/>
                </a:cubicBezTo>
                <a:cubicBezTo>
                  <a:pt x="7949" y="5486"/>
                  <a:pt x="8003" y="5413"/>
                  <a:pt x="8031" y="5413"/>
                </a:cubicBezTo>
                <a:cubicBezTo>
                  <a:pt x="8059" y="5413"/>
                  <a:pt x="8104" y="5336"/>
                  <a:pt x="8133" y="5243"/>
                </a:cubicBezTo>
                <a:cubicBezTo>
                  <a:pt x="8161" y="5149"/>
                  <a:pt x="8222" y="5030"/>
                  <a:pt x="8268" y="4977"/>
                </a:cubicBezTo>
                <a:cubicBezTo>
                  <a:pt x="8341" y="4893"/>
                  <a:pt x="8354" y="4893"/>
                  <a:pt x="8378" y="4970"/>
                </a:cubicBezTo>
                <a:cubicBezTo>
                  <a:pt x="8390" y="5006"/>
                  <a:pt x="8401" y="5025"/>
                  <a:pt x="8413" y="5038"/>
                </a:cubicBezTo>
                <a:cubicBezTo>
                  <a:pt x="8418" y="5043"/>
                  <a:pt x="8423" y="5048"/>
                  <a:pt x="8429" y="5049"/>
                </a:cubicBezTo>
                <a:cubicBezTo>
                  <a:pt x="8431" y="5050"/>
                  <a:pt x="8433" y="5050"/>
                  <a:pt x="8435" y="5049"/>
                </a:cubicBezTo>
                <a:cubicBezTo>
                  <a:pt x="8443" y="5048"/>
                  <a:pt x="8452" y="5043"/>
                  <a:pt x="8460" y="5031"/>
                </a:cubicBezTo>
                <a:cubicBezTo>
                  <a:pt x="8470" y="5017"/>
                  <a:pt x="8479" y="4996"/>
                  <a:pt x="8489" y="4968"/>
                </a:cubicBezTo>
                <a:cubicBezTo>
                  <a:pt x="8506" y="4919"/>
                  <a:pt x="8528" y="4888"/>
                  <a:pt x="8537" y="4900"/>
                </a:cubicBezTo>
                <a:cubicBezTo>
                  <a:pt x="8544" y="4911"/>
                  <a:pt x="8556" y="4912"/>
                  <a:pt x="8570" y="4905"/>
                </a:cubicBezTo>
                <a:cubicBezTo>
                  <a:pt x="8588" y="4896"/>
                  <a:pt x="8609" y="4871"/>
                  <a:pt x="8625" y="4847"/>
                </a:cubicBezTo>
                <a:cubicBezTo>
                  <a:pt x="8631" y="4838"/>
                  <a:pt x="8636" y="4830"/>
                  <a:pt x="8640" y="4821"/>
                </a:cubicBezTo>
                <a:cubicBezTo>
                  <a:pt x="8643" y="4816"/>
                  <a:pt x="8645" y="4812"/>
                  <a:pt x="8647" y="4807"/>
                </a:cubicBezTo>
                <a:cubicBezTo>
                  <a:pt x="8653" y="4789"/>
                  <a:pt x="8657" y="4772"/>
                  <a:pt x="8653" y="4758"/>
                </a:cubicBezTo>
                <a:cubicBezTo>
                  <a:pt x="8644" y="4724"/>
                  <a:pt x="8628" y="4712"/>
                  <a:pt x="8616" y="4730"/>
                </a:cubicBezTo>
                <a:cubicBezTo>
                  <a:pt x="8603" y="4748"/>
                  <a:pt x="8562" y="4718"/>
                  <a:pt x="8527" y="4662"/>
                </a:cubicBezTo>
                <a:lnTo>
                  <a:pt x="8461" y="4565"/>
                </a:lnTo>
                <a:lnTo>
                  <a:pt x="8545" y="4399"/>
                </a:lnTo>
                <a:cubicBezTo>
                  <a:pt x="8591" y="4309"/>
                  <a:pt x="8639" y="4250"/>
                  <a:pt x="8650" y="4266"/>
                </a:cubicBezTo>
                <a:cubicBezTo>
                  <a:pt x="8656" y="4275"/>
                  <a:pt x="8665" y="4267"/>
                  <a:pt x="8676" y="4250"/>
                </a:cubicBezTo>
                <a:cubicBezTo>
                  <a:pt x="8686" y="4233"/>
                  <a:pt x="8697" y="4207"/>
                  <a:pt x="8707" y="4173"/>
                </a:cubicBezTo>
                <a:cubicBezTo>
                  <a:pt x="8729" y="4101"/>
                  <a:pt x="8760" y="4064"/>
                  <a:pt x="8782" y="4085"/>
                </a:cubicBezTo>
                <a:cubicBezTo>
                  <a:pt x="8804" y="4104"/>
                  <a:pt x="8835" y="4073"/>
                  <a:pt x="8853" y="4017"/>
                </a:cubicBezTo>
                <a:cubicBezTo>
                  <a:pt x="8880" y="3929"/>
                  <a:pt x="8888" y="3925"/>
                  <a:pt x="8914" y="3998"/>
                </a:cubicBezTo>
                <a:cubicBezTo>
                  <a:pt x="8938" y="4066"/>
                  <a:pt x="8931" y="4113"/>
                  <a:pt x="8881" y="4224"/>
                </a:cubicBezTo>
                <a:cubicBezTo>
                  <a:pt x="8789" y="4429"/>
                  <a:pt x="8799" y="4524"/>
                  <a:pt x="8913" y="4511"/>
                </a:cubicBezTo>
                <a:cubicBezTo>
                  <a:pt x="8965" y="4505"/>
                  <a:pt x="9025" y="4520"/>
                  <a:pt x="9047" y="4544"/>
                </a:cubicBezTo>
                <a:cubicBezTo>
                  <a:pt x="9055" y="4552"/>
                  <a:pt x="9062" y="4556"/>
                  <a:pt x="9067" y="4555"/>
                </a:cubicBezTo>
                <a:cubicBezTo>
                  <a:pt x="9072" y="4555"/>
                  <a:pt x="9077" y="4550"/>
                  <a:pt x="9080" y="4539"/>
                </a:cubicBezTo>
                <a:cubicBezTo>
                  <a:pt x="9086" y="4518"/>
                  <a:pt x="9088" y="4475"/>
                  <a:pt x="9088" y="4404"/>
                </a:cubicBezTo>
                <a:cubicBezTo>
                  <a:pt x="9088" y="4324"/>
                  <a:pt x="9081" y="4262"/>
                  <a:pt x="9069" y="4236"/>
                </a:cubicBezTo>
                <a:cubicBezTo>
                  <a:pt x="9065" y="4227"/>
                  <a:pt x="9061" y="4222"/>
                  <a:pt x="9056" y="4222"/>
                </a:cubicBezTo>
                <a:cubicBezTo>
                  <a:pt x="9045" y="4222"/>
                  <a:pt x="9035" y="4215"/>
                  <a:pt x="9026" y="4203"/>
                </a:cubicBezTo>
                <a:cubicBezTo>
                  <a:pt x="9018" y="4192"/>
                  <a:pt x="9012" y="4178"/>
                  <a:pt x="9008" y="4159"/>
                </a:cubicBezTo>
                <a:cubicBezTo>
                  <a:pt x="8999" y="4122"/>
                  <a:pt x="8999" y="4074"/>
                  <a:pt x="9012" y="4029"/>
                </a:cubicBezTo>
                <a:cubicBezTo>
                  <a:pt x="9023" y="3988"/>
                  <a:pt x="9034" y="3942"/>
                  <a:pt x="9035" y="3926"/>
                </a:cubicBezTo>
                <a:cubicBezTo>
                  <a:pt x="9037" y="3910"/>
                  <a:pt x="9046" y="3850"/>
                  <a:pt x="9057" y="3793"/>
                </a:cubicBezTo>
                <a:cubicBezTo>
                  <a:pt x="9060" y="3775"/>
                  <a:pt x="9062" y="3755"/>
                  <a:pt x="9061" y="3735"/>
                </a:cubicBezTo>
                <a:cubicBezTo>
                  <a:pt x="9061" y="3735"/>
                  <a:pt x="9061" y="3733"/>
                  <a:pt x="9061" y="3733"/>
                </a:cubicBezTo>
                <a:cubicBezTo>
                  <a:pt x="9058" y="3670"/>
                  <a:pt x="9033" y="3596"/>
                  <a:pt x="8981" y="3481"/>
                </a:cubicBezTo>
                <a:cubicBezTo>
                  <a:pt x="8946" y="3403"/>
                  <a:pt x="8922" y="3338"/>
                  <a:pt x="8907" y="3271"/>
                </a:cubicBezTo>
                <a:cubicBezTo>
                  <a:pt x="8891" y="3205"/>
                  <a:pt x="8883" y="3138"/>
                  <a:pt x="8881" y="3059"/>
                </a:cubicBezTo>
                <a:cubicBezTo>
                  <a:pt x="8879" y="2982"/>
                  <a:pt x="8876" y="2921"/>
                  <a:pt x="8870" y="2875"/>
                </a:cubicBezTo>
                <a:cubicBezTo>
                  <a:pt x="8870" y="2875"/>
                  <a:pt x="8870" y="2873"/>
                  <a:pt x="8870" y="2873"/>
                </a:cubicBezTo>
                <a:cubicBezTo>
                  <a:pt x="8852" y="2734"/>
                  <a:pt x="8814" y="2732"/>
                  <a:pt x="8744" y="2849"/>
                </a:cubicBezTo>
                <a:cubicBezTo>
                  <a:pt x="8679" y="2958"/>
                  <a:pt x="8639" y="2972"/>
                  <a:pt x="8623" y="2889"/>
                </a:cubicBezTo>
                <a:cubicBezTo>
                  <a:pt x="8618" y="2861"/>
                  <a:pt x="8616" y="2822"/>
                  <a:pt x="8616" y="2770"/>
                </a:cubicBezTo>
                <a:cubicBezTo>
                  <a:pt x="8616" y="2659"/>
                  <a:pt x="8579" y="2537"/>
                  <a:pt x="8535" y="2481"/>
                </a:cubicBezTo>
                <a:cubicBezTo>
                  <a:pt x="8520" y="2462"/>
                  <a:pt x="8505" y="2452"/>
                  <a:pt x="8490" y="2451"/>
                </a:cubicBezTo>
                <a:cubicBezTo>
                  <a:pt x="8469" y="2449"/>
                  <a:pt x="8427" y="2428"/>
                  <a:pt x="8397" y="2407"/>
                </a:cubicBezTo>
                <a:cubicBezTo>
                  <a:pt x="8387" y="2399"/>
                  <a:pt x="8378" y="2395"/>
                  <a:pt x="8370" y="2395"/>
                </a:cubicBezTo>
                <a:cubicBezTo>
                  <a:pt x="8353" y="2394"/>
                  <a:pt x="8341" y="2408"/>
                  <a:pt x="8329" y="2442"/>
                </a:cubicBezTo>
                <a:cubicBezTo>
                  <a:pt x="8323" y="2458"/>
                  <a:pt x="8317" y="2480"/>
                  <a:pt x="8311" y="2507"/>
                </a:cubicBezTo>
                <a:cubicBezTo>
                  <a:pt x="8294" y="2584"/>
                  <a:pt x="8263" y="2695"/>
                  <a:pt x="8240" y="2756"/>
                </a:cubicBezTo>
                <a:cubicBezTo>
                  <a:pt x="8218" y="2817"/>
                  <a:pt x="8199" y="2948"/>
                  <a:pt x="8199" y="3048"/>
                </a:cubicBezTo>
                <a:cubicBezTo>
                  <a:pt x="8199" y="3195"/>
                  <a:pt x="8182" y="3248"/>
                  <a:pt x="8106" y="3341"/>
                </a:cubicBezTo>
                <a:cubicBezTo>
                  <a:pt x="8074" y="3381"/>
                  <a:pt x="8049" y="3424"/>
                  <a:pt x="8031" y="3472"/>
                </a:cubicBezTo>
                <a:cubicBezTo>
                  <a:pt x="8022" y="3495"/>
                  <a:pt x="8015" y="3520"/>
                  <a:pt x="8009" y="3546"/>
                </a:cubicBezTo>
                <a:cubicBezTo>
                  <a:pt x="8003" y="3573"/>
                  <a:pt x="7999" y="3601"/>
                  <a:pt x="7996" y="3632"/>
                </a:cubicBezTo>
                <a:cubicBezTo>
                  <a:pt x="7981" y="3791"/>
                  <a:pt x="7936" y="3895"/>
                  <a:pt x="7896" y="3889"/>
                </a:cubicBezTo>
                <a:cubicBezTo>
                  <a:pt x="7883" y="3887"/>
                  <a:pt x="7871" y="3874"/>
                  <a:pt x="7861" y="3845"/>
                </a:cubicBezTo>
                <a:cubicBezTo>
                  <a:pt x="7846" y="3801"/>
                  <a:pt x="7840" y="3747"/>
                  <a:pt x="7849" y="3726"/>
                </a:cubicBezTo>
                <a:cubicBezTo>
                  <a:pt x="7858" y="3704"/>
                  <a:pt x="7869" y="3618"/>
                  <a:pt x="7873" y="3532"/>
                </a:cubicBezTo>
                <a:cubicBezTo>
                  <a:pt x="7877" y="3447"/>
                  <a:pt x="7873" y="3393"/>
                  <a:pt x="7865" y="3413"/>
                </a:cubicBezTo>
                <a:cubicBezTo>
                  <a:pt x="7859" y="3427"/>
                  <a:pt x="7838" y="3415"/>
                  <a:pt x="7809" y="3385"/>
                </a:cubicBezTo>
                <a:cubicBezTo>
                  <a:pt x="7780" y="3356"/>
                  <a:pt x="7743" y="3311"/>
                  <a:pt x="7705" y="3260"/>
                </a:cubicBezTo>
                <a:cubicBezTo>
                  <a:pt x="7629" y="3157"/>
                  <a:pt x="7549" y="3027"/>
                  <a:pt x="7524" y="2952"/>
                </a:cubicBezTo>
                <a:cubicBezTo>
                  <a:pt x="7504" y="2891"/>
                  <a:pt x="7494" y="2857"/>
                  <a:pt x="7496" y="2821"/>
                </a:cubicBezTo>
                <a:cubicBezTo>
                  <a:pt x="7498" y="2786"/>
                  <a:pt x="7511" y="2749"/>
                  <a:pt x="7537" y="2682"/>
                </a:cubicBezTo>
                <a:cubicBezTo>
                  <a:pt x="7567" y="2603"/>
                  <a:pt x="7640" y="2490"/>
                  <a:pt x="7699" y="2428"/>
                </a:cubicBezTo>
                <a:cubicBezTo>
                  <a:pt x="7757" y="2366"/>
                  <a:pt x="7812" y="2289"/>
                  <a:pt x="7820" y="2258"/>
                </a:cubicBezTo>
                <a:cubicBezTo>
                  <a:pt x="7846" y="2161"/>
                  <a:pt x="7966" y="2194"/>
                  <a:pt x="8055" y="2320"/>
                </a:cubicBezTo>
                <a:cubicBezTo>
                  <a:pt x="8093" y="2375"/>
                  <a:pt x="8114" y="2402"/>
                  <a:pt x="8125" y="2404"/>
                </a:cubicBezTo>
                <a:cubicBezTo>
                  <a:pt x="8135" y="2406"/>
                  <a:pt x="8134" y="2383"/>
                  <a:pt x="8131" y="2334"/>
                </a:cubicBezTo>
                <a:cubicBezTo>
                  <a:pt x="8128" y="2296"/>
                  <a:pt x="8130" y="2270"/>
                  <a:pt x="8137" y="2255"/>
                </a:cubicBezTo>
                <a:cubicBezTo>
                  <a:pt x="8145" y="2240"/>
                  <a:pt x="8159" y="2238"/>
                  <a:pt x="8180" y="2244"/>
                </a:cubicBezTo>
                <a:cubicBezTo>
                  <a:pt x="8196" y="2248"/>
                  <a:pt x="8209" y="2242"/>
                  <a:pt x="8218" y="2230"/>
                </a:cubicBezTo>
                <a:cubicBezTo>
                  <a:pt x="8227" y="2218"/>
                  <a:pt x="8233" y="2201"/>
                  <a:pt x="8235" y="2183"/>
                </a:cubicBezTo>
                <a:cubicBezTo>
                  <a:pt x="8236" y="2178"/>
                  <a:pt x="8235" y="2172"/>
                  <a:pt x="8235" y="2167"/>
                </a:cubicBezTo>
                <a:cubicBezTo>
                  <a:pt x="8236" y="2153"/>
                  <a:pt x="8234" y="2138"/>
                  <a:pt x="8231" y="2125"/>
                </a:cubicBezTo>
                <a:cubicBezTo>
                  <a:pt x="8230" y="2119"/>
                  <a:pt x="8228" y="2114"/>
                  <a:pt x="8226" y="2108"/>
                </a:cubicBezTo>
                <a:cubicBezTo>
                  <a:pt x="8220" y="2089"/>
                  <a:pt x="8211" y="2070"/>
                  <a:pt x="8197" y="2057"/>
                </a:cubicBezTo>
                <a:cubicBezTo>
                  <a:pt x="8183" y="2045"/>
                  <a:pt x="8175" y="2030"/>
                  <a:pt x="8171" y="2015"/>
                </a:cubicBezTo>
                <a:cubicBezTo>
                  <a:pt x="8167" y="1999"/>
                  <a:pt x="8169" y="1983"/>
                  <a:pt x="8175" y="1966"/>
                </a:cubicBezTo>
                <a:cubicBezTo>
                  <a:pt x="8187" y="1934"/>
                  <a:pt x="8217" y="1904"/>
                  <a:pt x="8262" y="1882"/>
                </a:cubicBezTo>
                <a:cubicBezTo>
                  <a:pt x="8304" y="1862"/>
                  <a:pt x="8346" y="1798"/>
                  <a:pt x="8355" y="1740"/>
                </a:cubicBezTo>
                <a:cubicBezTo>
                  <a:pt x="8369" y="1649"/>
                  <a:pt x="8392" y="1570"/>
                  <a:pt x="8418" y="1514"/>
                </a:cubicBezTo>
                <a:cubicBezTo>
                  <a:pt x="8444" y="1459"/>
                  <a:pt x="8475" y="1426"/>
                  <a:pt x="8505" y="1426"/>
                </a:cubicBezTo>
                <a:cubicBezTo>
                  <a:pt x="8541" y="1426"/>
                  <a:pt x="8566" y="1450"/>
                  <a:pt x="8577" y="1488"/>
                </a:cubicBezTo>
                <a:cubicBezTo>
                  <a:pt x="8582" y="1508"/>
                  <a:pt x="8584" y="1531"/>
                  <a:pt x="8582" y="1556"/>
                </a:cubicBezTo>
                <a:cubicBezTo>
                  <a:pt x="8580" y="1582"/>
                  <a:pt x="8575" y="1611"/>
                  <a:pt x="8564" y="1640"/>
                </a:cubicBezTo>
                <a:cubicBezTo>
                  <a:pt x="8539" y="1712"/>
                  <a:pt x="8542" y="1742"/>
                  <a:pt x="8581" y="1810"/>
                </a:cubicBezTo>
                <a:cubicBezTo>
                  <a:pt x="8596" y="1836"/>
                  <a:pt x="8602" y="1860"/>
                  <a:pt x="8606" y="1885"/>
                </a:cubicBezTo>
                <a:cubicBezTo>
                  <a:pt x="8608" y="1901"/>
                  <a:pt x="8610" y="1917"/>
                  <a:pt x="8608" y="1931"/>
                </a:cubicBezTo>
                <a:cubicBezTo>
                  <a:pt x="8606" y="1944"/>
                  <a:pt x="8604" y="1956"/>
                  <a:pt x="8600" y="1966"/>
                </a:cubicBezTo>
                <a:cubicBezTo>
                  <a:pt x="8582" y="2009"/>
                  <a:pt x="8543" y="2037"/>
                  <a:pt x="8489" y="2034"/>
                </a:cubicBezTo>
                <a:cubicBezTo>
                  <a:pt x="8464" y="2032"/>
                  <a:pt x="8445" y="2037"/>
                  <a:pt x="8434" y="2048"/>
                </a:cubicBezTo>
                <a:cubicBezTo>
                  <a:pt x="8428" y="2053"/>
                  <a:pt x="8424" y="2063"/>
                  <a:pt x="8422" y="2071"/>
                </a:cubicBezTo>
                <a:cubicBezTo>
                  <a:pt x="8420" y="2079"/>
                  <a:pt x="8419" y="2088"/>
                  <a:pt x="8421" y="2099"/>
                </a:cubicBezTo>
                <a:cubicBezTo>
                  <a:pt x="8422" y="2110"/>
                  <a:pt x="8426" y="2117"/>
                  <a:pt x="8432" y="2125"/>
                </a:cubicBezTo>
                <a:cubicBezTo>
                  <a:pt x="8437" y="2132"/>
                  <a:pt x="8445" y="2141"/>
                  <a:pt x="8454" y="2146"/>
                </a:cubicBezTo>
                <a:cubicBezTo>
                  <a:pt x="8472" y="2155"/>
                  <a:pt x="8496" y="2156"/>
                  <a:pt x="8524" y="2150"/>
                </a:cubicBezTo>
                <a:cubicBezTo>
                  <a:pt x="8557" y="2143"/>
                  <a:pt x="8582" y="2145"/>
                  <a:pt x="8599" y="2157"/>
                </a:cubicBezTo>
                <a:cubicBezTo>
                  <a:pt x="8607" y="2163"/>
                  <a:pt x="8614" y="2171"/>
                  <a:pt x="8619" y="2183"/>
                </a:cubicBezTo>
                <a:cubicBezTo>
                  <a:pt x="8625" y="2194"/>
                  <a:pt x="8629" y="2210"/>
                  <a:pt x="8631" y="2227"/>
                </a:cubicBezTo>
                <a:cubicBezTo>
                  <a:pt x="8640" y="2280"/>
                  <a:pt x="8681" y="2362"/>
                  <a:pt x="8721" y="2411"/>
                </a:cubicBezTo>
                <a:cubicBezTo>
                  <a:pt x="8753" y="2450"/>
                  <a:pt x="8772" y="2468"/>
                  <a:pt x="8790" y="2467"/>
                </a:cubicBezTo>
                <a:cubicBezTo>
                  <a:pt x="8792" y="2467"/>
                  <a:pt x="8793" y="2470"/>
                  <a:pt x="8794" y="2470"/>
                </a:cubicBezTo>
                <a:cubicBezTo>
                  <a:pt x="8814" y="2465"/>
                  <a:pt x="8833" y="2436"/>
                  <a:pt x="8866" y="2381"/>
                </a:cubicBezTo>
                <a:cubicBezTo>
                  <a:pt x="8906" y="2314"/>
                  <a:pt x="8937" y="2213"/>
                  <a:pt x="8936" y="2155"/>
                </a:cubicBezTo>
                <a:cubicBezTo>
                  <a:pt x="8934" y="2097"/>
                  <a:pt x="8947" y="2058"/>
                  <a:pt x="8965" y="2066"/>
                </a:cubicBezTo>
                <a:cubicBezTo>
                  <a:pt x="8983" y="2075"/>
                  <a:pt x="9029" y="2034"/>
                  <a:pt x="9070" y="1983"/>
                </a:cubicBezTo>
                <a:cubicBezTo>
                  <a:pt x="9090" y="1957"/>
                  <a:pt x="9109" y="1927"/>
                  <a:pt x="9123" y="1901"/>
                </a:cubicBezTo>
                <a:cubicBezTo>
                  <a:pt x="9137" y="1875"/>
                  <a:pt x="9147" y="1852"/>
                  <a:pt x="9147" y="1836"/>
                </a:cubicBezTo>
                <a:cubicBezTo>
                  <a:pt x="9147" y="1814"/>
                  <a:pt x="9102" y="1754"/>
                  <a:pt x="9047" y="1703"/>
                </a:cubicBezTo>
                <a:cubicBezTo>
                  <a:pt x="8965" y="1626"/>
                  <a:pt x="8950" y="1583"/>
                  <a:pt x="8955" y="1461"/>
                </a:cubicBezTo>
                <a:cubicBezTo>
                  <a:pt x="8960" y="1366"/>
                  <a:pt x="8952" y="1324"/>
                  <a:pt x="8912" y="1281"/>
                </a:cubicBezTo>
                <a:cubicBezTo>
                  <a:pt x="8898" y="1267"/>
                  <a:pt x="8881" y="1251"/>
                  <a:pt x="8858" y="1234"/>
                </a:cubicBezTo>
                <a:cubicBezTo>
                  <a:pt x="8830" y="1213"/>
                  <a:pt x="8806" y="1190"/>
                  <a:pt x="8789" y="1169"/>
                </a:cubicBezTo>
                <a:cubicBezTo>
                  <a:pt x="8773" y="1148"/>
                  <a:pt x="8764" y="1131"/>
                  <a:pt x="8768" y="1120"/>
                </a:cubicBezTo>
                <a:cubicBezTo>
                  <a:pt x="8771" y="1110"/>
                  <a:pt x="8770" y="1086"/>
                  <a:pt x="8764" y="1057"/>
                </a:cubicBezTo>
                <a:cubicBezTo>
                  <a:pt x="8758" y="1029"/>
                  <a:pt x="8748" y="996"/>
                  <a:pt x="8736" y="964"/>
                </a:cubicBezTo>
                <a:cubicBezTo>
                  <a:pt x="8709" y="895"/>
                  <a:pt x="8696" y="860"/>
                  <a:pt x="8719" y="806"/>
                </a:cubicBezTo>
                <a:cubicBezTo>
                  <a:pt x="8731" y="779"/>
                  <a:pt x="8751" y="748"/>
                  <a:pt x="8783" y="705"/>
                </a:cubicBezTo>
                <a:cubicBezTo>
                  <a:pt x="8815" y="664"/>
                  <a:pt x="8858" y="612"/>
                  <a:pt x="8916" y="542"/>
                </a:cubicBezTo>
                <a:lnTo>
                  <a:pt x="9078" y="347"/>
                </a:lnTo>
                <a:lnTo>
                  <a:pt x="9149" y="510"/>
                </a:lnTo>
                <a:cubicBezTo>
                  <a:pt x="9210" y="647"/>
                  <a:pt x="9241" y="670"/>
                  <a:pt x="9351" y="661"/>
                </a:cubicBezTo>
                <a:cubicBezTo>
                  <a:pt x="9424" y="655"/>
                  <a:pt x="9497" y="681"/>
                  <a:pt x="9518" y="722"/>
                </a:cubicBezTo>
                <a:cubicBezTo>
                  <a:pt x="9535" y="755"/>
                  <a:pt x="9558" y="833"/>
                  <a:pt x="9577" y="915"/>
                </a:cubicBezTo>
                <a:cubicBezTo>
                  <a:pt x="9595" y="998"/>
                  <a:pt x="9609" y="1087"/>
                  <a:pt x="9612" y="1141"/>
                </a:cubicBezTo>
                <a:cubicBezTo>
                  <a:pt x="9613" y="1164"/>
                  <a:pt x="9637" y="1223"/>
                  <a:pt x="9664" y="1272"/>
                </a:cubicBezTo>
                <a:cubicBezTo>
                  <a:pt x="9713" y="1356"/>
                  <a:pt x="9714" y="1366"/>
                  <a:pt x="9673" y="1526"/>
                </a:cubicBezTo>
                <a:cubicBezTo>
                  <a:pt x="9662" y="1572"/>
                  <a:pt x="9645" y="1616"/>
                  <a:pt x="9629" y="1649"/>
                </a:cubicBezTo>
                <a:cubicBezTo>
                  <a:pt x="9613" y="1683"/>
                  <a:pt x="9596" y="1707"/>
                  <a:pt x="9583" y="1712"/>
                </a:cubicBezTo>
                <a:cubicBezTo>
                  <a:pt x="9571" y="1717"/>
                  <a:pt x="9556" y="1735"/>
                  <a:pt x="9542" y="1759"/>
                </a:cubicBezTo>
                <a:cubicBezTo>
                  <a:pt x="9528" y="1783"/>
                  <a:pt x="9514" y="1813"/>
                  <a:pt x="9505" y="1845"/>
                </a:cubicBezTo>
                <a:cubicBezTo>
                  <a:pt x="9478" y="1949"/>
                  <a:pt x="9482" y="1970"/>
                  <a:pt x="9544" y="2027"/>
                </a:cubicBezTo>
                <a:lnTo>
                  <a:pt x="9614" y="2092"/>
                </a:lnTo>
                <a:lnTo>
                  <a:pt x="9557" y="2183"/>
                </a:lnTo>
                <a:lnTo>
                  <a:pt x="9499" y="2276"/>
                </a:lnTo>
                <a:lnTo>
                  <a:pt x="9555" y="2416"/>
                </a:lnTo>
                <a:cubicBezTo>
                  <a:pt x="9570" y="2454"/>
                  <a:pt x="9589" y="2491"/>
                  <a:pt x="9607" y="2516"/>
                </a:cubicBezTo>
                <a:cubicBezTo>
                  <a:pt x="9625" y="2542"/>
                  <a:pt x="9643" y="2556"/>
                  <a:pt x="9656" y="2556"/>
                </a:cubicBezTo>
                <a:cubicBezTo>
                  <a:pt x="9680" y="2556"/>
                  <a:pt x="9710" y="2597"/>
                  <a:pt x="9722" y="2647"/>
                </a:cubicBezTo>
                <a:cubicBezTo>
                  <a:pt x="9740" y="2724"/>
                  <a:pt x="9751" y="2718"/>
                  <a:pt x="9797" y="2602"/>
                </a:cubicBezTo>
                <a:cubicBezTo>
                  <a:pt x="9826" y="2528"/>
                  <a:pt x="9852" y="2447"/>
                  <a:pt x="9853" y="2423"/>
                </a:cubicBezTo>
                <a:cubicBezTo>
                  <a:pt x="9855" y="2389"/>
                  <a:pt x="9900" y="2266"/>
                  <a:pt x="9944" y="2157"/>
                </a:cubicBezTo>
                <a:cubicBezTo>
                  <a:pt x="9988" y="2049"/>
                  <a:pt x="10032" y="1955"/>
                  <a:pt x="10032" y="1985"/>
                </a:cubicBezTo>
                <a:cubicBezTo>
                  <a:pt x="10032" y="1999"/>
                  <a:pt x="10036" y="2003"/>
                  <a:pt x="10044" y="1997"/>
                </a:cubicBezTo>
                <a:cubicBezTo>
                  <a:pt x="10052" y="1990"/>
                  <a:pt x="10063" y="1973"/>
                  <a:pt x="10075" y="1948"/>
                </a:cubicBezTo>
                <a:cubicBezTo>
                  <a:pt x="10100" y="1897"/>
                  <a:pt x="10148" y="1863"/>
                  <a:pt x="10183" y="1871"/>
                </a:cubicBezTo>
                <a:cubicBezTo>
                  <a:pt x="10218" y="1879"/>
                  <a:pt x="10270" y="1835"/>
                  <a:pt x="10300" y="1773"/>
                </a:cubicBezTo>
                <a:cubicBezTo>
                  <a:pt x="10341" y="1683"/>
                  <a:pt x="10389" y="1634"/>
                  <a:pt x="10467" y="1610"/>
                </a:cubicBezTo>
                <a:cubicBezTo>
                  <a:pt x="10494" y="1601"/>
                  <a:pt x="10523" y="1597"/>
                  <a:pt x="10557" y="1593"/>
                </a:cubicBezTo>
                <a:cubicBezTo>
                  <a:pt x="10583" y="1591"/>
                  <a:pt x="10609" y="1574"/>
                  <a:pt x="10633" y="1549"/>
                </a:cubicBezTo>
                <a:cubicBezTo>
                  <a:pt x="10658" y="1524"/>
                  <a:pt x="10680" y="1489"/>
                  <a:pt x="10697" y="1447"/>
                </a:cubicBezTo>
                <a:cubicBezTo>
                  <a:pt x="10727" y="1371"/>
                  <a:pt x="10769" y="1308"/>
                  <a:pt x="10789" y="1307"/>
                </a:cubicBezTo>
                <a:cubicBezTo>
                  <a:pt x="10814" y="1305"/>
                  <a:pt x="10801" y="1250"/>
                  <a:pt x="10753" y="1158"/>
                </a:cubicBezTo>
                <a:cubicBezTo>
                  <a:pt x="10705" y="1065"/>
                  <a:pt x="10690" y="1028"/>
                  <a:pt x="10702" y="1001"/>
                </a:cubicBezTo>
                <a:cubicBezTo>
                  <a:pt x="10705" y="992"/>
                  <a:pt x="10712" y="984"/>
                  <a:pt x="10721" y="976"/>
                </a:cubicBezTo>
                <a:cubicBezTo>
                  <a:pt x="10745" y="954"/>
                  <a:pt x="10782" y="952"/>
                  <a:pt x="10803" y="971"/>
                </a:cubicBezTo>
                <a:cubicBezTo>
                  <a:pt x="10824" y="990"/>
                  <a:pt x="10863" y="956"/>
                  <a:pt x="10889" y="894"/>
                </a:cubicBezTo>
                <a:cubicBezTo>
                  <a:pt x="10931" y="797"/>
                  <a:pt x="10932" y="775"/>
                  <a:pt x="10898" y="745"/>
                </a:cubicBezTo>
                <a:cubicBezTo>
                  <a:pt x="10870" y="720"/>
                  <a:pt x="10867" y="690"/>
                  <a:pt x="10885" y="638"/>
                </a:cubicBezTo>
                <a:cubicBezTo>
                  <a:pt x="10900" y="597"/>
                  <a:pt x="10916" y="538"/>
                  <a:pt x="10920" y="505"/>
                </a:cubicBezTo>
                <a:cubicBezTo>
                  <a:pt x="10927" y="450"/>
                  <a:pt x="10948" y="381"/>
                  <a:pt x="10971" y="328"/>
                </a:cubicBezTo>
                <a:cubicBezTo>
                  <a:pt x="10994" y="275"/>
                  <a:pt x="11019" y="235"/>
                  <a:pt x="11036" y="235"/>
                </a:cubicBezTo>
                <a:cubicBezTo>
                  <a:pt x="11055" y="235"/>
                  <a:pt x="11063" y="208"/>
                  <a:pt x="11054" y="174"/>
                </a:cubicBezTo>
                <a:cubicBezTo>
                  <a:pt x="11043" y="131"/>
                  <a:pt x="11028" y="130"/>
                  <a:pt x="11006" y="174"/>
                </a:cubicBezTo>
                <a:cubicBezTo>
                  <a:pt x="10994" y="197"/>
                  <a:pt x="10983" y="206"/>
                  <a:pt x="10973" y="202"/>
                </a:cubicBezTo>
                <a:cubicBezTo>
                  <a:pt x="10963" y="197"/>
                  <a:pt x="10952" y="178"/>
                  <a:pt x="10940" y="144"/>
                </a:cubicBezTo>
                <a:cubicBezTo>
                  <a:pt x="10928" y="112"/>
                  <a:pt x="10912" y="89"/>
                  <a:pt x="10889" y="76"/>
                </a:cubicBezTo>
                <a:cubicBezTo>
                  <a:pt x="10867" y="63"/>
                  <a:pt x="10838" y="60"/>
                  <a:pt x="10803" y="65"/>
                </a:cubicBezTo>
                <a:cubicBezTo>
                  <a:pt x="10775" y="69"/>
                  <a:pt x="10745" y="66"/>
                  <a:pt x="10720" y="60"/>
                </a:cubicBezTo>
                <a:cubicBezTo>
                  <a:pt x="10696" y="54"/>
                  <a:pt x="10676" y="45"/>
                  <a:pt x="10667" y="32"/>
                </a:cubicBezTo>
                <a:cubicBezTo>
                  <a:pt x="10647" y="4"/>
                  <a:pt x="10551" y="9"/>
                  <a:pt x="10455" y="30"/>
                </a:cubicBezTo>
                <a:cubicBezTo>
                  <a:pt x="10407" y="40"/>
                  <a:pt x="10359" y="53"/>
                  <a:pt x="10320" y="69"/>
                </a:cubicBezTo>
                <a:cubicBezTo>
                  <a:pt x="10282" y="86"/>
                  <a:pt x="10254" y="104"/>
                  <a:pt x="10244" y="123"/>
                </a:cubicBezTo>
                <a:cubicBezTo>
                  <a:pt x="10228" y="154"/>
                  <a:pt x="10183" y="149"/>
                  <a:pt x="10135" y="109"/>
                </a:cubicBezTo>
                <a:cubicBezTo>
                  <a:pt x="10078" y="62"/>
                  <a:pt x="10045" y="61"/>
                  <a:pt x="10026" y="104"/>
                </a:cubicBezTo>
                <a:cubicBezTo>
                  <a:pt x="10009" y="144"/>
                  <a:pt x="9978" y="148"/>
                  <a:pt x="9940" y="114"/>
                </a:cubicBezTo>
                <a:cubicBezTo>
                  <a:pt x="9923" y="98"/>
                  <a:pt x="9896" y="91"/>
                  <a:pt x="9865" y="90"/>
                </a:cubicBezTo>
                <a:cubicBezTo>
                  <a:pt x="9834" y="89"/>
                  <a:pt x="9799" y="97"/>
                  <a:pt x="9767" y="111"/>
                </a:cubicBezTo>
                <a:cubicBezTo>
                  <a:pt x="9724" y="130"/>
                  <a:pt x="9692" y="136"/>
                  <a:pt x="9666" y="130"/>
                </a:cubicBezTo>
                <a:cubicBezTo>
                  <a:pt x="9640" y="124"/>
                  <a:pt x="9620" y="104"/>
                  <a:pt x="9599" y="69"/>
                </a:cubicBezTo>
                <a:cubicBezTo>
                  <a:pt x="9576" y="32"/>
                  <a:pt x="9546" y="12"/>
                  <a:pt x="9480" y="4"/>
                </a:cubicBezTo>
                <a:close/>
                <a:moveTo>
                  <a:pt x="14922" y="176"/>
                </a:moveTo>
                <a:cubicBezTo>
                  <a:pt x="14912" y="175"/>
                  <a:pt x="14902" y="179"/>
                  <a:pt x="14895" y="186"/>
                </a:cubicBezTo>
                <a:cubicBezTo>
                  <a:pt x="14889" y="193"/>
                  <a:pt x="14884" y="204"/>
                  <a:pt x="14884" y="221"/>
                </a:cubicBezTo>
                <a:cubicBezTo>
                  <a:pt x="14884" y="246"/>
                  <a:pt x="14909" y="296"/>
                  <a:pt x="14941" y="333"/>
                </a:cubicBezTo>
                <a:cubicBezTo>
                  <a:pt x="14959" y="354"/>
                  <a:pt x="14982" y="372"/>
                  <a:pt x="15006" y="384"/>
                </a:cubicBezTo>
                <a:cubicBezTo>
                  <a:pt x="15030" y="396"/>
                  <a:pt x="15056" y="403"/>
                  <a:pt x="15079" y="405"/>
                </a:cubicBezTo>
                <a:cubicBezTo>
                  <a:pt x="15102" y="407"/>
                  <a:pt x="15123" y="404"/>
                  <a:pt x="15138" y="396"/>
                </a:cubicBezTo>
                <a:cubicBezTo>
                  <a:pt x="15146" y="391"/>
                  <a:pt x="15151" y="386"/>
                  <a:pt x="15155" y="379"/>
                </a:cubicBezTo>
                <a:cubicBezTo>
                  <a:pt x="15159" y="372"/>
                  <a:pt x="15162" y="363"/>
                  <a:pt x="15162" y="354"/>
                </a:cubicBezTo>
                <a:cubicBezTo>
                  <a:pt x="15162" y="338"/>
                  <a:pt x="15152" y="325"/>
                  <a:pt x="15137" y="314"/>
                </a:cubicBezTo>
                <a:cubicBezTo>
                  <a:pt x="15121" y="303"/>
                  <a:pt x="15099" y="295"/>
                  <a:pt x="15075" y="295"/>
                </a:cubicBezTo>
                <a:cubicBezTo>
                  <a:pt x="15027" y="295"/>
                  <a:pt x="14981" y="267"/>
                  <a:pt x="14972" y="235"/>
                </a:cubicBezTo>
                <a:cubicBezTo>
                  <a:pt x="14963" y="200"/>
                  <a:pt x="14942" y="180"/>
                  <a:pt x="14922" y="176"/>
                </a:cubicBezTo>
                <a:close/>
                <a:moveTo>
                  <a:pt x="12527" y="246"/>
                </a:moveTo>
                <a:cubicBezTo>
                  <a:pt x="12511" y="246"/>
                  <a:pt x="12496" y="258"/>
                  <a:pt x="12484" y="274"/>
                </a:cubicBezTo>
                <a:cubicBezTo>
                  <a:pt x="12480" y="280"/>
                  <a:pt x="12477" y="288"/>
                  <a:pt x="12474" y="295"/>
                </a:cubicBezTo>
                <a:cubicBezTo>
                  <a:pt x="12473" y="299"/>
                  <a:pt x="12471" y="301"/>
                  <a:pt x="12470" y="305"/>
                </a:cubicBezTo>
                <a:cubicBezTo>
                  <a:pt x="12467" y="320"/>
                  <a:pt x="12466" y="336"/>
                  <a:pt x="12470" y="354"/>
                </a:cubicBezTo>
                <a:cubicBezTo>
                  <a:pt x="12475" y="372"/>
                  <a:pt x="12480" y="386"/>
                  <a:pt x="12485" y="396"/>
                </a:cubicBezTo>
                <a:cubicBezTo>
                  <a:pt x="12491" y="405"/>
                  <a:pt x="12496" y="409"/>
                  <a:pt x="12503" y="410"/>
                </a:cubicBezTo>
                <a:cubicBezTo>
                  <a:pt x="12516" y="410"/>
                  <a:pt x="12533" y="394"/>
                  <a:pt x="12555" y="361"/>
                </a:cubicBezTo>
                <a:cubicBezTo>
                  <a:pt x="12580" y="323"/>
                  <a:pt x="12582" y="298"/>
                  <a:pt x="12560" y="267"/>
                </a:cubicBezTo>
                <a:cubicBezTo>
                  <a:pt x="12551" y="253"/>
                  <a:pt x="12539" y="247"/>
                  <a:pt x="12527" y="246"/>
                </a:cubicBezTo>
                <a:close/>
                <a:moveTo>
                  <a:pt x="12375" y="267"/>
                </a:moveTo>
                <a:cubicBezTo>
                  <a:pt x="12370" y="257"/>
                  <a:pt x="12363" y="257"/>
                  <a:pt x="12354" y="270"/>
                </a:cubicBezTo>
                <a:cubicBezTo>
                  <a:pt x="12338" y="292"/>
                  <a:pt x="12271" y="308"/>
                  <a:pt x="12203" y="305"/>
                </a:cubicBezTo>
                <a:cubicBezTo>
                  <a:pt x="12073" y="298"/>
                  <a:pt x="12034" y="386"/>
                  <a:pt x="12141" y="449"/>
                </a:cubicBezTo>
                <a:cubicBezTo>
                  <a:pt x="12175" y="469"/>
                  <a:pt x="12216" y="522"/>
                  <a:pt x="12232" y="568"/>
                </a:cubicBezTo>
                <a:cubicBezTo>
                  <a:pt x="12253" y="626"/>
                  <a:pt x="12277" y="653"/>
                  <a:pt x="12299" y="647"/>
                </a:cubicBezTo>
                <a:cubicBezTo>
                  <a:pt x="12310" y="644"/>
                  <a:pt x="12319" y="633"/>
                  <a:pt x="12329" y="615"/>
                </a:cubicBezTo>
                <a:cubicBezTo>
                  <a:pt x="12339" y="596"/>
                  <a:pt x="12348" y="572"/>
                  <a:pt x="12356" y="538"/>
                </a:cubicBezTo>
                <a:cubicBezTo>
                  <a:pt x="12368" y="485"/>
                  <a:pt x="12374" y="433"/>
                  <a:pt x="12378" y="386"/>
                </a:cubicBezTo>
                <a:cubicBezTo>
                  <a:pt x="12379" y="372"/>
                  <a:pt x="12380" y="356"/>
                  <a:pt x="12381" y="344"/>
                </a:cubicBezTo>
                <a:cubicBezTo>
                  <a:pt x="12381" y="335"/>
                  <a:pt x="12381" y="327"/>
                  <a:pt x="12381" y="319"/>
                </a:cubicBezTo>
                <a:cubicBezTo>
                  <a:pt x="12380" y="296"/>
                  <a:pt x="12379" y="277"/>
                  <a:pt x="12375" y="267"/>
                </a:cubicBezTo>
                <a:close/>
                <a:moveTo>
                  <a:pt x="15281" y="368"/>
                </a:moveTo>
                <a:cubicBezTo>
                  <a:pt x="15254" y="362"/>
                  <a:pt x="15235" y="387"/>
                  <a:pt x="15237" y="442"/>
                </a:cubicBezTo>
                <a:cubicBezTo>
                  <a:pt x="15238" y="474"/>
                  <a:pt x="15264" y="499"/>
                  <a:pt x="15295" y="500"/>
                </a:cubicBezTo>
                <a:cubicBezTo>
                  <a:pt x="15312" y="501"/>
                  <a:pt x="15326" y="512"/>
                  <a:pt x="15336" y="528"/>
                </a:cubicBezTo>
                <a:cubicBezTo>
                  <a:pt x="15346" y="544"/>
                  <a:pt x="15352" y="567"/>
                  <a:pt x="15352" y="594"/>
                </a:cubicBezTo>
                <a:cubicBezTo>
                  <a:pt x="15352" y="660"/>
                  <a:pt x="15308" y="691"/>
                  <a:pt x="15177" y="722"/>
                </a:cubicBezTo>
                <a:cubicBezTo>
                  <a:pt x="15058" y="749"/>
                  <a:pt x="14995" y="794"/>
                  <a:pt x="14980" y="857"/>
                </a:cubicBezTo>
                <a:cubicBezTo>
                  <a:pt x="14967" y="912"/>
                  <a:pt x="14923" y="950"/>
                  <a:pt x="14873" y="950"/>
                </a:cubicBezTo>
                <a:cubicBezTo>
                  <a:pt x="14811" y="950"/>
                  <a:pt x="14778" y="989"/>
                  <a:pt x="14748" y="1095"/>
                </a:cubicBezTo>
                <a:cubicBezTo>
                  <a:pt x="14717" y="1207"/>
                  <a:pt x="14689" y="1237"/>
                  <a:pt x="14623" y="1227"/>
                </a:cubicBezTo>
                <a:cubicBezTo>
                  <a:pt x="14576" y="1220"/>
                  <a:pt x="14519" y="1179"/>
                  <a:pt x="14497" y="1137"/>
                </a:cubicBezTo>
                <a:cubicBezTo>
                  <a:pt x="14485" y="1113"/>
                  <a:pt x="14471" y="1099"/>
                  <a:pt x="14457" y="1090"/>
                </a:cubicBezTo>
                <a:cubicBezTo>
                  <a:pt x="14442" y="1081"/>
                  <a:pt x="14428" y="1077"/>
                  <a:pt x="14414" y="1081"/>
                </a:cubicBezTo>
                <a:cubicBezTo>
                  <a:pt x="14387" y="1089"/>
                  <a:pt x="14365" y="1121"/>
                  <a:pt x="14363" y="1174"/>
                </a:cubicBezTo>
                <a:cubicBezTo>
                  <a:pt x="14361" y="1214"/>
                  <a:pt x="14357" y="1266"/>
                  <a:pt x="14354" y="1290"/>
                </a:cubicBezTo>
                <a:cubicBezTo>
                  <a:pt x="14351" y="1315"/>
                  <a:pt x="14349" y="1355"/>
                  <a:pt x="14350" y="1379"/>
                </a:cubicBezTo>
                <a:cubicBezTo>
                  <a:pt x="14352" y="1403"/>
                  <a:pt x="14346" y="1425"/>
                  <a:pt x="14336" y="1444"/>
                </a:cubicBezTo>
                <a:cubicBezTo>
                  <a:pt x="14307" y="1501"/>
                  <a:pt x="14239" y="1530"/>
                  <a:pt x="14193" y="1488"/>
                </a:cubicBezTo>
                <a:cubicBezTo>
                  <a:pt x="14140" y="1441"/>
                  <a:pt x="14129" y="1453"/>
                  <a:pt x="14117" y="1563"/>
                </a:cubicBezTo>
                <a:cubicBezTo>
                  <a:pt x="14111" y="1612"/>
                  <a:pt x="14106" y="1640"/>
                  <a:pt x="14099" y="1649"/>
                </a:cubicBezTo>
                <a:cubicBezTo>
                  <a:pt x="14092" y="1659"/>
                  <a:pt x="14084" y="1647"/>
                  <a:pt x="14072" y="1621"/>
                </a:cubicBezTo>
                <a:cubicBezTo>
                  <a:pt x="14054" y="1577"/>
                  <a:pt x="14023" y="1572"/>
                  <a:pt x="13987" y="1605"/>
                </a:cubicBezTo>
                <a:cubicBezTo>
                  <a:pt x="13968" y="1622"/>
                  <a:pt x="13943" y="1630"/>
                  <a:pt x="13914" y="1635"/>
                </a:cubicBezTo>
                <a:cubicBezTo>
                  <a:pt x="13858" y="1645"/>
                  <a:pt x="13790" y="1633"/>
                  <a:pt x="13741" y="1603"/>
                </a:cubicBezTo>
                <a:cubicBezTo>
                  <a:pt x="13716" y="1587"/>
                  <a:pt x="13695" y="1567"/>
                  <a:pt x="13683" y="1544"/>
                </a:cubicBezTo>
                <a:cubicBezTo>
                  <a:pt x="13662" y="1502"/>
                  <a:pt x="13649" y="1502"/>
                  <a:pt x="13647" y="1526"/>
                </a:cubicBezTo>
                <a:cubicBezTo>
                  <a:pt x="13646" y="1538"/>
                  <a:pt x="13647" y="1558"/>
                  <a:pt x="13652" y="1579"/>
                </a:cubicBezTo>
                <a:cubicBezTo>
                  <a:pt x="13656" y="1601"/>
                  <a:pt x="13664" y="1626"/>
                  <a:pt x="13675" y="1652"/>
                </a:cubicBezTo>
                <a:cubicBezTo>
                  <a:pt x="13687" y="1678"/>
                  <a:pt x="13691" y="1697"/>
                  <a:pt x="13688" y="1715"/>
                </a:cubicBezTo>
                <a:cubicBezTo>
                  <a:pt x="13686" y="1731"/>
                  <a:pt x="13676" y="1745"/>
                  <a:pt x="13659" y="1761"/>
                </a:cubicBezTo>
                <a:cubicBezTo>
                  <a:pt x="13629" y="1788"/>
                  <a:pt x="13602" y="1764"/>
                  <a:pt x="13581" y="1696"/>
                </a:cubicBezTo>
                <a:cubicBezTo>
                  <a:pt x="13571" y="1664"/>
                  <a:pt x="13560" y="1644"/>
                  <a:pt x="13550" y="1633"/>
                </a:cubicBezTo>
                <a:cubicBezTo>
                  <a:pt x="13540" y="1622"/>
                  <a:pt x="13532" y="1622"/>
                  <a:pt x="13524" y="1631"/>
                </a:cubicBezTo>
                <a:cubicBezTo>
                  <a:pt x="13510" y="1648"/>
                  <a:pt x="13503" y="1699"/>
                  <a:pt x="13511" y="1775"/>
                </a:cubicBezTo>
                <a:cubicBezTo>
                  <a:pt x="13517" y="1823"/>
                  <a:pt x="13517" y="1860"/>
                  <a:pt x="13512" y="1887"/>
                </a:cubicBezTo>
                <a:cubicBezTo>
                  <a:pt x="13510" y="1901"/>
                  <a:pt x="13507" y="1912"/>
                  <a:pt x="13503" y="1920"/>
                </a:cubicBezTo>
                <a:cubicBezTo>
                  <a:pt x="13482" y="1958"/>
                  <a:pt x="13442" y="1929"/>
                  <a:pt x="13403" y="1822"/>
                </a:cubicBezTo>
                <a:cubicBezTo>
                  <a:pt x="13370" y="1732"/>
                  <a:pt x="13311" y="1656"/>
                  <a:pt x="13269" y="1645"/>
                </a:cubicBezTo>
                <a:cubicBezTo>
                  <a:pt x="13227" y="1634"/>
                  <a:pt x="13178" y="1594"/>
                  <a:pt x="13159" y="1556"/>
                </a:cubicBezTo>
                <a:cubicBezTo>
                  <a:pt x="13149" y="1537"/>
                  <a:pt x="13129" y="1523"/>
                  <a:pt x="13107" y="1512"/>
                </a:cubicBezTo>
                <a:cubicBezTo>
                  <a:pt x="13083" y="1501"/>
                  <a:pt x="13056" y="1496"/>
                  <a:pt x="13030" y="1498"/>
                </a:cubicBezTo>
                <a:cubicBezTo>
                  <a:pt x="12976" y="1503"/>
                  <a:pt x="12919" y="1465"/>
                  <a:pt x="12892" y="1407"/>
                </a:cubicBezTo>
                <a:cubicBezTo>
                  <a:pt x="12884" y="1390"/>
                  <a:pt x="12875" y="1376"/>
                  <a:pt x="12864" y="1365"/>
                </a:cubicBezTo>
                <a:cubicBezTo>
                  <a:pt x="12788" y="1286"/>
                  <a:pt x="12645" y="1337"/>
                  <a:pt x="12514" y="1449"/>
                </a:cubicBezTo>
                <a:cubicBezTo>
                  <a:pt x="12439" y="1513"/>
                  <a:pt x="12369" y="1597"/>
                  <a:pt x="12316" y="1689"/>
                </a:cubicBezTo>
                <a:cubicBezTo>
                  <a:pt x="12290" y="1735"/>
                  <a:pt x="12269" y="1783"/>
                  <a:pt x="12254" y="1831"/>
                </a:cubicBezTo>
                <a:cubicBezTo>
                  <a:pt x="12239" y="1879"/>
                  <a:pt x="12230" y="1927"/>
                  <a:pt x="12230" y="1973"/>
                </a:cubicBezTo>
                <a:cubicBezTo>
                  <a:pt x="12230" y="2033"/>
                  <a:pt x="12204" y="2109"/>
                  <a:pt x="12173" y="2141"/>
                </a:cubicBezTo>
                <a:cubicBezTo>
                  <a:pt x="12142" y="2173"/>
                  <a:pt x="12097" y="2227"/>
                  <a:pt x="12072" y="2260"/>
                </a:cubicBezTo>
                <a:cubicBezTo>
                  <a:pt x="12048" y="2293"/>
                  <a:pt x="12009" y="2341"/>
                  <a:pt x="11985" y="2369"/>
                </a:cubicBezTo>
                <a:cubicBezTo>
                  <a:pt x="11965" y="2392"/>
                  <a:pt x="11952" y="2451"/>
                  <a:pt x="11946" y="2544"/>
                </a:cubicBezTo>
                <a:cubicBezTo>
                  <a:pt x="11940" y="2637"/>
                  <a:pt x="11941" y="2764"/>
                  <a:pt x="11950" y="2924"/>
                </a:cubicBezTo>
                <a:cubicBezTo>
                  <a:pt x="11951" y="2946"/>
                  <a:pt x="11982" y="2986"/>
                  <a:pt x="12018" y="3015"/>
                </a:cubicBezTo>
                <a:cubicBezTo>
                  <a:pt x="12045" y="3036"/>
                  <a:pt x="12063" y="3060"/>
                  <a:pt x="12073" y="3101"/>
                </a:cubicBezTo>
                <a:cubicBezTo>
                  <a:pt x="12084" y="3142"/>
                  <a:pt x="12089" y="3200"/>
                  <a:pt x="12091" y="3292"/>
                </a:cubicBezTo>
                <a:cubicBezTo>
                  <a:pt x="12092" y="3341"/>
                  <a:pt x="12092" y="3379"/>
                  <a:pt x="12091" y="3411"/>
                </a:cubicBezTo>
                <a:cubicBezTo>
                  <a:pt x="12091" y="3411"/>
                  <a:pt x="12091" y="3413"/>
                  <a:pt x="12091" y="3413"/>
                </a:cubicBezTo>
                <a:cubicBezTo>
                  <a:pt x="12088" y="3508"/>
                  <a:pt x="12073" y="3544"/>
                  <a:pt x="12031" y="3586"/>
                </a:cubicBezTo>
                <a:cubicBezTo>
                  <a:pt x="11995" y="3622"/>
                  <a:pt x="11929" y="3728"/>
                  <a:pt x="11885" y="3824"/>
                </a:cubicBezTo>
                <a:cubicBezTo>
                  <a:pt x="11806" y="3996"/>
                  <a:pt x="11739" y="4002"/>
                  <a:pt x="11766" y="3835"/>
                </a:cubicBezTo>
                <a:cubicBezTo>
                  <a:pt x="11775" y="3783"/>
                  <a:pt x="11738" y="3653"/>
                  <a:pt x="11674" y="3509"/>
                </a:cubicBezTo>
                <a:cubicBezTo>
                  <a:pt x="11597" y="3335"/>
                  <a:pt x="11574" y="3241"/>
                  <a:pt x="11585" y="3157"/>
                </a:cubicBezTo>
                <a:cubicBezTo>
                  <a:pt x="11594" y="3094"/>
                  <a:pt x="11588" y="3025"/>
                  <a:pt x="11574" y="3003"/>
                </a:cubicBezTo>
                <a:cubicBezTo>
                  <a:pt x="11566" y="2993"/>
                  <a:pt x="11562" y="2978"/>
                  <a:pt x="11560" y="2961"/>
                </a:cubicBezTo>
                <a:cubicBezTo>
                  <a:pt x="11557" y="2944"/>
                  <a:pt x="11558" y="2926"/>
                  <a:pt x="11562" y="2910"/>
                </a:cubicBezTo>
                <a:cubicBezTo>
                  <a:pt x="11564" y="2902"/>
                  <a:pt x="11564" y="2898"/>
                  <a:pt x="11563" y="2894"/>
                </a:cubicBezTo>
                <a:cubicBezTo>
                  <a:pt x="11562" y="2891"/>
                  <a:pt x="11560" y="2888"/>
                  <a:pt x="11558" y="2887"/>
                </a:cubicBezTo>
                <a:cubicBezTo>
                  <a:pt x="11557" y="2886"/>
                  <a:pt x="11557" y="2884"/>
                  <a:pt x="11556" y="2884"/>
                </a:cubicBezTo>
                <a:cubicBezTo>
                  <a:pt x="11548" y="2884"/>
                  <a:pt x="11534" y="2893"/>
                  <a:pt x="11517" y="2908"/>
                </a:cubicBezTo>
                <a:cubicBezTo>
                  <a:pt x="11498" y="2924"/>
                  <a:pt x="11484" y="2949"/>
                  <a:pt x="11474" y="2982"/>
                </a:cubicBezTo>
                <a:cubicBezTo>
                  <a:pt x="11464" y="3015"/>
                  <a:pt x="11458" y="3055"/>
                  <a:pt x="11457" y="3103"/>
                </a:cubicBezTo>
                <a:cubicBezTo>
                  <a:pt x="11455" y="3198"/>
                  <a:pt x="11448" y="3270"/>
                  <a:pt x="11435" y="3318"/>
                </a:cubicBezTo>
                <a:cubicBezTo>
                  <a:pt x="11429" y="3342"/>
                  <a:pt x="11422" y="3360"/>
                  <a:pt x="11413" y="3371"/>
                </a:cubicBezTo>
                <a:cubicBezTo>
                  <a:pt x="11404" y="3383"/>
                  <a:pt x="11393" y="3390"/>
                  <a:pt x="11381" y="3390"/>
                </a:cubicBezTo>
                <a:cubicBezTo>
                  <a:pt x="11343" y="3390"/>
                  <a:pt x="11304" y="3435"/>
                  <a:pt x="11274" y="3502"/>
                </a:cubicBezTo>
                <a:cubicBezTo>
                  <a:pt x="11245" y="3569"/>
                  <a:pt x="11226" y="3656"/>
                  <a:pt x="11225" y="3747"/>
                </a:cubicBezTo>
                <a:cubicBezTo>
                  <a:pt x="11224" y="3848"/>
                  <a:pt x="11228" y="3902"/>
                  <a:pt x="11246" y="3914"/>
                </a:cubicBezTo>
                <a:cubicBezTo>
                  <a:pt x="11264" y="3927"/>
                  <a:pt x="11295" y="3898"/>
                  <a:pt x="11348" y="3833"/>
                </a:cubicBezTo>
                <a:cubicBezTo>
                  <a:pt x="11383" y="3790"/>
                  <a:pt x="11407" y="3741"/>
                  <a:pt x="11413" y="3698"/>
                </a:cubicBezTo>
                <a:cubicBezTo>
                  <a:pt x="11415" y="3683"/>
                  <a:pt x="11415" y="3670"/>
                  <a:pt x="11413" y="3658"/>
                </a:cubicBezTo>
                <a:cubicBezTo>
                  <a:pt x="11405" y="3614"/>
                  <a:pt x="11416" y="3545"/>
                  <a:pt x="11436" y="3504"/>
                </a:cubicBezTo>
                <a:cubicBezTo>
                  <a:pt x="11490" y="3400"/>
                  <a:pt x="11533" y="3516"/>
                  <a:pt x="11507" y="3695"/>
                </a:cubicBezTo>
                <a:cubicBezTo>
                  <a:pt x="11498" y="3762"/>
                  <a:pt x="11492" y="3818"/>
                  <a:pt x="11489" y="3865"/>
                </a:cubicBezTo>
                <a:cubicBezTo>
                  <a:pt x="11489" y="3866"/>
                  <a:pt x="11489" y="3867"/>
                  <a:pt x="11489" y="3868"/>
                </a:cubicBezTo>
                <a:cubicBezTo>
                  <a:pt x="11479" y="4009"/>
                  <a:pt x="11498" y="4069"/>
                  <a:pt x="11548" y="4071"/>
                </a:cubicBezTo>
                <a:cubicBezTo>
                  <a:pt x="11595" y="4072"/>
                  <a:pt x="11620" y="4101"/>
                  <a:pt x="11621" y="4140"/>
                </a:cubicBezTo>
                <a:cubicBezTo>
                  <a:pt x="11622" y="4160"/>
                  <a:pt x="11617" y="4184"/>
                  <a:pt x="11605" y="4208"/>
                </a:cubicBezTo>
                <a:cubicBezTo>
                  <a:pt x="11594" y="4232"/>
                  <a:pt x="11578" y="4258"/>
                  <a:pt x="11555" y="4283"/>
                </a:cubicBezTo>
                <a:cubicBezTo>
                  <a:pt x="11512" y="4330"/>
                  <a:pt x="11484" y="4373"/>
                  <a:pt x="11476" y="4406"/>
                </a:cubicBezTo>
                <a:cubicBezTo>
                  <a:pt x="11472" y="4423"/>
                  <a:pt x="11473" y="4436"/>
                  <a:pt x="11478" y="4446"/>
                </a:cubicBezTo>
                <a:cubicBezTo>
                  <a:pt x="11483" y="4455"/>
                  <a:pt x="11493" y="4462"/>
                  <a:pt x="11508" y="4462"/>
                </a:cubicBezTo>
                <a:cubicBezTo>
                  <a:pt x="11518" y="4462"/>
                  <a:pt x="11527" y="4470"/>
                  <a:pt x="11536" y="4483"/>
                </a:cubicBezTo>
                <a:cubicBezTo>
                  <a:pt x="11545" y="4497"/>
                  <a:pt x="11554" y="4515"/>
                  <a:pt x="11563" y="4539"/>
                </a:cubicBezTo>
                <a:cubicBezTo>
                  <a:pt x="11597" y="4633"/>
                  <a:pt x="11625" y="4795"/>
                  <a:pt x="11628" y="4919"/>
                </a:cubicBezTo>
                <a:cubicBezTo>
                  <a:pt x="11630" y="4981"/>
                  <a:pt x="11625" y="5033"/>
                  <a:pt x="11612" y="5063"/>
                </a:cubicBezTo>
                <a:cubicBezTo>
                  <a:pt x="11609" y="5071"/>
                  <a:pt x="11589" y="5074"/>
                  <a:pt x="11559" y="5073"/>
                </a:cubicBezTo>
                <a:cubicBezTo>
                  <a:pt x="11529" y="5071"/>
                  <a:pt x="11489" y="5066"/>
                  <a:pt x="11446" y="5056"/>
                </a:cubicBezTo>
                <a:cubicBezTo>
                  <a:pt x="11399" y="5046"/>
                  <a:pt x="11359" y="5042"/>
                  <a:pt x="11329" y="5047"/>
                </a:cubicBezTo>
                <a:cubicBezTo>
                  <a:pt x="11314" y="5049"/>
                  <a:pt x="11301" y="5055"/>
                  <a:pt x="11291" y="5061"/>
                </a:cubicBezTo>
                <a:cubicBezTo>
                  <a:pt x="11282" y="5067"/>
                  <a:pt x="11275" y="5075"/>
                  <a:pt x="11271" y="5084"/>
                </a:cubicBezTo>
                <a:cubicBezTo>
                  <a:pt x="11266" y="5101"/>
                  <a:pt x="11259" y="5165"/>
                  <a:pt x="11252" y="5254"/>
                </a:cubicBezTo>
                <a:cubicBezTo>
                  <a:pt x="11245" y="5344"/>
                  <a:pt x="11237" y="5457"/>
                  <a:pt x="11232" y="5576"/>
                </a:cubicBezTo>
                <a:lnTo>
                  <a:pt x="11214" y="6009"/>
                </a:lnTo>
                <a:lnTo>
                  <a:pt x="11279" y="6009"/>
                </a:lnTo>
                <a:cubicBezTo>
                  <a:pt x="11317" y="6009"/>
                  <a:pt x="11354" y="6055"/>
                  <a:pt x="11369" y="6121"/>
                </a:cubicBezTo>
                <a:cubicBezTo>
                  <a:pt x="11375" y="6145"/>
                  <a:pt x="11378" y="6166"/>
                  <a:pt x="11378" y="6189"/>
                </a:cubicBezTo>
                <a:cubicBezTo>
                  <a:pt x="11378" y="6189"/>
                  <a:pt x="11378" y="6191"/>
                  <a:pt x="11378" y="6191"/>
                </a:cubicBezTo>
                <a:cubicBezTo>
                  <a:pt x="11378" y="6198"/>
                  <a:pt x="11376" y="6206"/>
                  <a:pt x="11375" y="6212"/>
                </a:cubicBezTo>
                <a:cubicBezTo>
                  <a:pt x="11374" y="6229"/>
                  <a:pt x="11374" y="6246"/>
                  <a:pt x="11369" y="6266"/>
                </a:cubicBezTo>
                <a:cubicBezTo>
                  <a:pt x="11356" y="6322"/>
                  <a:pt x="11329" y="6393"/>
                  <a:pt x="11282" y="6506"/>
                </a:cubicBezTo>
                <a:cubicBezTo>
                  <a:pt x="11219" y="6658"/>
                  <a:pt x="11169" y="6832"/>
                  <a:pt x="11169" y="6904"/>
                </a:cubicBezTo>
                <a:cubicBezTo>
                  <a:pt x="11169" y="6975"/>
                  <a:pt x="11114" y="7176"/>
                  <a:pt x="11046" y="7349"/>
                </a:cubicBezTo>
                <a:cubicBezTo>
                  <a:pt x="10912" y="7694"/>
                  <a:pt x="10756" y="8381"/>
                  <a:pt x="10789" y="8477"/>
                </a:cubicBezTo>
                <a:cubicBezTo>
                  <a:pt x="10794" y="8491"/>
                  <a:pt x="10797" y="8512"/>
                  <a:pt x="10799" y="8543"/>
                </a:cubicBezTo>
                <a:cubicBezTo>
                  <a:pt x="10806" y="8635"/>
                  <a:pt x="10801" y="8838"/>
                  <a:pt x="10780" y="9342"/>
                </a:cubicBezTo>
                <a:cubicBezTo>
                  <a:pt x="10769" y="9584"/>
                  <a:pt x="10778" y="9635"/>
                  <a:pt x="10867" y="9887"/>
                </a:cubicBezTo>
                <a:cubicBezTo>
                  <a:pt x="10922" y="10040"/>
                  <a:pt x="10966" y="10194"/>
                  <a:pt x="10966" y="10230"/>
                </a:cubicBezTo>
                <a:cubicBezTo>
                  <a:pt x="10966" y="10266"/>
                  <a:pt x="11020" y="10415"/>
                  <a:pt x="11086" y="10558"/>
                </a:cubicBezTo>
                <a:cubicBezTo>
                  <a:pt x="11140" y="10678"/>
                  <a:pt x="11172" y="10743"/>
                  <a:pt x="11203" y="10775"/>
                </a:cubicBezTo>
                <a:cubicBezTo>
                  <a:pt x="11234" y="10807"/>
                  <a:pt x="11264" y="10807"/>
                  <a:pt x="11314" y="10796"/>
                </a:cubicBezTo>
                <a:cubicBezTo>
                  <a:pt x="11374" y="10783"/>
                  <a:pt x="11445" y="10742"/>
                  <a:pt x="11471" y="10710"/>
                </a:cubicBezTo>
                <a:cubicBezTo>
                  <a:pt x="11505" y="10667"/>
                  <a:pt x="11525" y="10677"/>
                  <a:pt x="11547" y="10738"/>
                </a:cubicBezTo>
                <a:cubicBezTo>
                  <a:pt x="11553" y="10756"/>
                  <a:pt x="11559" y="10768"/>
                  <a:pt x="11566" y="10775"/>
                </a:cubicBezTo>
                <a:cubicBezTo>
                  <a:pt x="11566" y="10775"/>
                  <a:pt x="11567" y="10775"/>
                  <a:pt x="11567" y="10775"/>
                </a:cubicBezTo>
                <a:cubicBezTo>
                  <a:pt x="11588" y="10797"/>
                  <a:pt x="11617" y="10771"/>
                  <a:pt x="11688" y="10682"/>
                </a:cubicBezTo>
                <a:cubicBezTo>
                  <a:pt x="11750" y="10605"/>
                  <a:pt x="11801" y="10555"/>
                  <a:pt x="11801" y="10572"/>
                </a:cubicBezTo>
                <a:cubicBezTo>
                  <a:pt x="11801" y="10590"/>
                  <a:pt x="11816" y="10575"/>
                  <a:pt x="11835" y="10537"/>
                </a:cubicBezTo>
                <a:cubicBezTo>
                  <a:pt x="11863" y="10483"/>
                  <a:pt x="11888" y="10509"/>
                  <a:pt x="11954" y="10663"/>
                </a:cubicBezTo>
                <a:cubicBezTo>
                  <a:pt x="11970" y="10700"/>
                  <a:pt x="11983" y="10731"/>
                  <a:pt x="11997" y="10756"/>
                </a:cubicBezTo>
                <a:cubicBezTo>
                  <a:pt x="11997" y="10757"/>
                  <a:pt x="11998" y="10756"/>
                  <a:pt x="11998" y="10756"/>
                </a:cubicBezTo>
                <a:cubicBezTo>
                  <a:pt x="12004" y="10766"/>
                  <a:pt x="12008" y="10772"/>
                  <a:pt x="12013" y="10780"/>
                </a:cubicBezTo>
                <a:cubicBezTo>
                  <a:pt x="12049" y="10835"/>
                  <a:pt x="12083" y="10859"/>
                  <a:pt x="12128" y="10859"/>
                </a:cubicBezTo>
                <a:cubicBezTo>
                  <a:pt x="12216" y="10859"/>
                  <a:pt x="12218" y="10862"/>
                  <a:pt x="12226" y="11122"/>
                </a:cubicBezTo>
                <a:cubicBezTo>
                  <a:pt x="12230" y="11268"/>
                  <a:pt x="12220" y="11450"/>
                  <a:pt x="12203" y="11525"/>
                </a:cubicBezTo>
                <a:cubicBezTo>
                  <a:pt x="12189" y="11586"/>
                  <a:pt x="12183" y="11627"/>
                  <a:pt x="12190" y="11682"/>
                </a:cubicBezTo>
                <a:cubicBezTo>
                  <a:pt x="12197" y="11736"/>
                  <a:pt x="12216" y="11803"/>
                  <a:pt x="12251" y="11915"/>
                </a:cubicBezTo>
                <a:cubicBezTo>
                  <a:pt x="12348" y="12219"/>
                  <a:pt x="12408" y="12524"/>
                  <a:pt x="12411" y="12730"/>
                </a:cubicBezTo>
                <a:cubicBezTo>
                  <a:pt x="12412" y="12814"/>
                  <a:pt x="12424" y="12951"/>
                  <a:pt x="12437" y="13036"/>
                </a:cubicBezTo>
                <a:cubicBezTo>
                  <a:pt x="12455" y="13156"/>
                  <a:pt x="12449" y="13238"/>
                  <a:pt x="12406" y="13408"/>
                </a:cubicBezTo>
                <a:cubicBezTo>
                  <a:pt x="12376" y="13528"/>
                  <a:pt x="12358" y="13666"/>
                  <a:pt x="12366" y="13714"/>
                </a:cubicBezTo>
                <a:cubicBezTo>
                  <a:pt x="12374" y="13761"/>
                  <a:pt x="12370" y="13813"/>
                  <a:pt x="12359" y="13830"/>
                </a:cubicBezTo>
                <a:cubicBezTo>
                  <a:pt x="12340" y="13858"/>
                  <a:pt x="12334" y="13948"/>
                  <a:pt x="12341" y="14068"/>
                </a:cubicBezTo>
                <a:cubicBezTo>
                  <a:pt x="12348" y="14187"/>
                  <a:pt x="12366" y="14336"/>
                  <a:pt x="12395" y="14487"/>
                </a:cubicBezTo>
                <a:cubicBezTo>
                  <a:pt x="12427" y="14651"/>
                  <a:pt x="12461" y="14920"/>
                  <a:pt x="12470" y="15084"/>
                </a:cubicBezTo>
                <a:cubicBezTo>
                  <a:pt x="12475" y="15166"/>
                  <a:pt x="12487" y="15284"/>
                  <a:pt x="12504" y="15408"/>
                </a:cubicBezTo>
                <a:cubicBezTo>
                  <a:pt x="12521" y="15532"/>
                  <a:pt x="12542" y="15662"/>
                  <a:pt x="12563" y="15769"/>
                </a:cubicBezTo>
                <a:cubicBezTo>
                  <a:pt x="12606" y="15982"/>
                  <a:pt x="12641" y="16223"/>
                  <a:pt x="12640" y="16305"/>
                </a:cubicBezTo>
                <a:cubicBezTo>
                  <a:pt x="12640" y="16387"/>
                  <a:pt x="12658" y="16501"/>
                  <a:pt x="12680" y="16559"/>
                </a:cubicBezTo>
                <a:cubicBezTo>
                  <a:pt x="12702" y="16618"/>
                  <a:pt x="12738" y="16648"/>
                  <a:pt x="12759" y="16629"/>
                </a:cubicBezTo>
                <a:cubicBezTo>
                  <a:pt x="12780" y="16610"/>
                  <a:pt x="12846" y="16578"/>
                  <a:pt x="12906" y="16559"/>
                </a:cubicBezTo>
                <a:cubicBezTo>
                  <a:pt x="12936" y="16549"/>
                  <a:pt x="12965" y="16537"/>
                  <a:pt x="12987" y="16522"/>
                </a:cubicBezTo>
                <a:cubicBezTo>
                  <a:pt x="13009" y="16507"/>
                  <a:pt x="13025" y="16489"/>
                  <a:pt x="13028" y="16475"/>
                </a:cubicBezTo>
                <a:cubicBezTo>
                  <a:pt x="13032" y="16462"/>
                  <a:pt x="13039" y="16455"/>
                  <a:pt x="13047" y="16452"/>
                </a:cubicBezTo>
                <a:cubicBezTo>
                  <a:pt x="13047" y="16452"/>
                  <a:pt x="13048" y="16452"/>
                  <a:pt x="13048" y="16452"/>
                </a:cubicBezTo>
                <a:cubicBezTo>
                  <a:pt x="13057" y="16449"/>
                  <a:pt x="13067" y="16452"/>
                  <a:pt x="13077" y="16461"/>
                </a:cubicBezTo>
                <a:cubicBezTo>
                  <a:pt x="13097" y="16479"/>
                  <a:pt x="13143" y="16441"/>
                  <a:pt x="13179" y="16375"/>
                </a:cubicBezTo>
                <a:cubicBezTo>
                  <a:pt x="13285" y="16179"/>
                  <a:pt x="13469" y="15578"/>
                  <a:pt x="13469" y="15431"/>
                </a:cubicBezTo>
                <a:cubicBezTo>
                  <a:pt x="13469" y="15408"/>
                  <a:pt x="13471" y="15387"/>
                  <a:pt x="13474" y="15366"/>
                </a:cubicBezTo>
                <a:cubicBezTo>
                  <a:pt x="13477" y="15345"/>
                  <a:pt x="13482" y="15325"/>
                  <a:pt x="13489" y="15305"/>
                </a:cubicBezTo>
                <a:cubicBezTo>
                  <a:pt x="13502" y="15267"/>
                  <a:pt x="13521" y="15231"/>
                  <a:pt x="13548" y="15198"/>
                </a:cubicBezTo>
                <a:cubicBezTo>
                  <a:pt x="13586" y="15151"/>
                  <a:pt x="13606" y="15125"/>
                  <a:pt x="13614" y="15072"/>
                </a:cubicBezTo>
                <a:cubicBezTo>
                  <a:pt x="13623" y="15019"/>
                  <a:pt x="13620" y="14939"/>
                  <a:pt x="13613" y="14786"/>
                </a:cubicBezTo>
                <a:cubicBezTo>
                  <a:pt x="13610" y="14707"/>
                  <a:pt x="13607" y="14648"/>
                  <a:pt x="13607" y="14599"/>
                </a:cubicBezTo>
                <a:cubicBezTo>
                  <a:pt x="13607" y="14557"/>
                  <a:pt x="13610" y="14522"/>
                  <a:pt x="13615" y="14490"/>
                </a:cubicBezTo>
                <a:cubicBezTo>
                  <a:pt x="13617" y="14478"/>
                  <a:pt x="13620" y="14466"/>
                  <a:pt x="13622" y="14455"/>
                </a:cubicBezTo>
                <a:cubicBezTo>
                  <a:pt x="13626" y="14438"/>
                  <a:pt x="13634" y="14414"/>
                  <a:pt x="13640" y="14396"/>
                </a:cubicBezTo>
                <a:cubicBezTo>
                  <a:pt x="13657" y="14347"/>
                  <a:pt x="13678" y="14295"/>
                  <a:pt x="13716" y="14212"/>
                </a:cubicBezTo>
                <a:cubicBezTo>
                  <a:pt x="13780" y="14070"/>
                  <a:pt x="13842" y="13954"/>
                  <a:pt x="13852" y="13954"/>
                </a:cubicBezTo>
                <a:cubicBezTo>
                  <a:pt x="13863" y="13954"/>
                  <a:pt x="13883" y="13922"/>
                  <a:pt x="13900" y="13884"/>
                </a:cubicBezTo>
                <a:cubicBezTo>
                  <a:pt x="13905" y="13872"/>
                  <a:pt x="13910" y="13844"/>
                  <a:pt x="13912" y="13807"/>
                </a:cubicBezTo>
                <a:cubicBezTo>
                  <a:pt x="13921" y="13693"/>
                  <a:pt x="13920" y="13478"/>
                  <a:pt x="13912" y="13245"/>
                </a:cubicBezTo>
                <a:cubicBezTo>
                  <a:pt x="13902" y="12935"/>
                  <a:pt x="13880" y="12595"/>
                  <a:pt x="13852" y="12425"/>
                </a:cubicBezTo>
                <a:cubicBezTo>
                  <a:pt x="13832" y="12302"/>
                  <a:pt x="13834" y="12250"/>
                  <a:pt x="13862" y="12194"/>
                </a:cubicBezTo>
                <a:cubicBezTo>
                  <a:pt x="13882" y="12155"/>
                  <a:pt x="13899" y="12089"/>
                  <a:pt x="13899" y="12047"/>
                </a:cubicBezTo>
                <a:cubicBezTo>
                  <a:pt x="13899" y="12006"/>
                  <a:pt x="13997" y="11734"/>
                  <a:pt x="14117" y="11444"/>
                </a:cubicBezTo>
                <a:cubicBezTo>
                  <a:pt x="14158" y="11346"/>
                  <a:pt x="14193" y="11258"/>
                  <a:pt x="14224" y="11176"/>
                </a:cubicBezTo>
                <a:cubicBezTo>
                  <a:pt x="14224" y="11176"/>
                  <a:pt x="14223" y="11174"/>
                  <a:pt x="14224" y="11174"/>
                </a:cubicBezTo>
                <a:cubicBezTo>
                  <a:pt x="14317" y="10926"/>
                  <a:pt x="14372" y="10735"/>
                  <a:pt x="14418" y="10502"/>
                </a:cubicBezTo>
                <a:cubicBezTo>
                  <a:pt x="14464" y="10273"/>
                  <a:pt x="14503" y="10046"/>
                  <a:pt x="14506" y="9997"/>
                </a:cubicBezTo>
                <a:cubicBezTo>
                  <a:pt x="14517" y="9810"/>
                  <a:pt x="14504" y="9693"/>
                  <a:pt x="14477" y="9731"/>
                </a:cubicBezTo>
                <a:cubicBezTo>
                  <a:pt x="14462" y="9753"/>
                  <a:pt x="14381" y="9808"/>
                  <a:pt x="14296" y="9855"/>
                </a:cubicBezTo>
                <a:cubicBezTo>
                  <a:pt x="14161" y="9928"/>
                  <a:pt x="14137" y="9930"/>
                  <a:pt x="14105" y="9855"/>
                </a:cubicBezTo>
                <a:cubicBezTo>
                  <a:pt x="14076" y="9787"/>
                  <a:pt x="14078" y="9646"/>
                  <a:pt x="14098" y="9605"/>
                </a:cubicBezTo>
                <a:cubicBezTo>
                  <a:pt x="14105" y="9592"/>
                  <a:pt x="14113" y="9590"/>
                  <a:pt x="14123" y="9605"/>
                </a:cubicBezTo>
                <a:cubicBezTo>
                  <a:pt x="14128" y="9612"/>
                  <a:pt x="14142" y="9605"/>
                  <a:pt x="14164" y="9587"/>
                </a:cubicBezTo>
                <a:cubicBezTo>
                  <a:pt x="14232" y="9530"/>
                  <a:pt x="14381" y="9353"/>
                  <a:pt x="14629" y="9037"/>
                </a:cubicBezTo>
                <a:cubicBezTo>
                  <a:pt x="14654" y="9004"/>
                  <a:pt x="14680" y="8967"/>
                  <a:pt x="14704" y="8927"/>
                </a:cubicBezTo>
                <a:cubicBezTo>
                  <a:pt x="14728" y="8887"/>
                  <a:pt x="14751" y="8844"/>
                  <a:pt x="14770" y="8804"/>
                </a:cubicBezTo>
                <a:cubicBezTo>
                  <a:pt x="14808" y="8722"/>
                  <a:pt x="14834" y="8648"/>
                  <a:pt x="14834" y="8605"/>
                </a:cubicBezTo>
                <a:cubicBezTo>
                  <a:pt x="14834" y="8572"/>
                  <a:pt x="14858" y="8482"/>
                  <a:pt x="14889" y="8405"/>
                </a:cubicBezTo>
                <a:cubicBezTo>
                  <a:pt x="14939" y="8282"/>
                  <a:pt x="14940" y="8184"/>
                  <a:pt x="14888" y="8079"/>
                </a:cubicBezTo>
                <a:cubicBezTo>
                  <a:pt x="14871" y="8044"/>
                  <a:pt x="14849" y="8008"/>
                  <a:pt x="14819" y="7969"/>
                </a:cubicBezTo>
                <a:cubicBezTo>
                  <a:pt x="14777" y="7914"/>
                  <a:pt x="14753" y="7862"/>
                  <a:pt x="14746" y="7820"/>
                </a:cubicBezTo>
                <a:cubicBezTo>
                  <a:pt x="14744" y="7806"/>
                  <a:pt x="14743" y="7794"/>
                  <a:pt x="14744" y="7783"/>
                </a:cubicBezTo>
                <a:cubicBezTo>
                  <a:pt x="14749" y="7737"/>
                  <a:pt x="14784" y="7714"/>
                  <a:pt x="14846" y="7729"/>
                </a:cubicBezTo>
                <a:cubicBezTo>
                  <a:pt x="14983" y="7764"/>
                  <a:pt x="15110" y="7757"/>
                  <a:pt x="15193" y="7711"/>
                </a:cubicBezTo>
                <a:cubicBezTo>
                  <a:pt x="15243" y="7682"/>
                  <a:pt x="15268" y="7700"/>
                  <a:pt x="15285" y="7778"/>
                </a:cubicBezTo>
                <a:cubicBezTo>
                  <a:pt x="15337" y="8003"/>
                  <a:pt x="15518" y="8406"/>
                  <a:pt x="15570" y="8412"/>
                </a:cubicBezTo>
                <a:cubicBezTo>
                  <a:pt x="15581" y="8413"/>
                  <a:pt x="15590" y="8417"/>
                  <a:pt x="15598" y="8428"/>
                </a:cubicBezTo>
                <a:cubicBezTo>
                  <a:pt x="15607" y="8440"/>
                  <a:pt x="15615" y="8459"/>
                  <a:pt x="15622" y="8487"/>
                </a:cubicBezTo>
                <a:cubicBezTo>
                  <a:pt x="15637" y="8541"/>
                  <a:pt x="15650" y="8630"/>
                  <a:pt x="15668" y="8776"/>
                </a:cubicBezTo>
                <a:cubicBezTo>
                  <a:pt x="15691" y="8972"/>
                  <a:pt x="15752" y="9339"/>
                  <a:pt x="15803" y="9591"/>
                </a:cubicBezTo>
                <a:cubicBezTo>
                  <a:pt x="15854" y="9843"/>
                  <a:pt x="15896" y="10074"/>
                  <a:pt x="15896" y="10104"/>
                </a:cubicBezTo>
                <a:cubicBezTo>
                  <a:pt x="15896" y="10134"/>
                  <a:pt x="15914" y="10195"/>
                  <a:pt x="15936" y="10239"/>
                </a:cubicBezTo>
                <a:cubicBezTo>
                  <a:pt x="15945" y="10256"/>
                  <a:pt x="15952" y="10268"/>
                  <a:pt x="15959" y="10274"/>
                </a:cubicBezTo>
                <a:cubicBezTo>
                  <a:pt x="15962" y="10277"/>
                  <a:pt x="15966" y="10276"/>
                  <a:pt x="15970" y="10276"/>
                </a:cubicBezTo>
                <a:cubicBezTo>
                  <a:pt x="15987" y="10277"/>
                  <a:pt x="16004" y="10241"/>
                  <a:pt x="16035" y="10148"/>
                </a:cubicBezTo>
                <a:cubicBezTo>
                  <a:pt x="16051" y="10101"/>
                  <a:pt x="16065" y="10045"/>
                  <a:pt x="16075" y="9985"/>
                </a:cubicBezTo>
                <a:cubicBezTo>
                  <a:pt x="16078" y="9971"/>
                  <a:pt x="16079" y="9955"/>
                  <a:pt x="16081" y="9941"/>
                </a:cubicBezTo>
                <a:cubicBezTo>
                  <a:pt x="16099" y="9830"/>
                  <a:pt x="16108" y="9706"/>
                  <a:pt x="16107" y="9587"/>
                </a:cubicBezTo>
                <a:cubicBezTo>
                  <a:pt x="16107" y="9519"/>
                  <a:pt x="16103" y="9454"/>
                  <a:pt x="16096" y="9393"/>
                </a:cubicBezTo>
                <a:cubicBezTo>
                  <a:pt x="16085" y="9296"/>
                  <a:pt x="16086" y="9245"/>
                  <a:pt x="16112" y="9183"/>
                </a:cubicBezTo>
                <a:cubicBezTo>
                  <a:pt x="16121" y="9163"/>
                  <a:pt x="16131" y="9141"/>
                  <a:pt x="16146" y="9116"/>
                </a:cubicBezTo>
                <a:cubicBezTo>
                  <a:pt x="16165" y="9083"/>
                  <a:pt x="16196" y="9012"/>
                  <a:pt x="16231" y="8925"/>
                </a:cubicBezTo>
                <a:cubicBezTo>
                  <a:pt x="16266" y="8837"/>
                  <a:pt x="16305" y="8733"/>
                  <a:pt x="16339" y="8633"/>
                </a:cubicBezTo>
                <a:cubicBezTo>
                  <a:pt x="16379" y="8518"/>
                  <a:pt x="16415" y="8427"/>
                  <a:pt x="16445" y="8365"/>
                </a:cubicBezTo>
                <a:cubicBezTo>
                  <a:pt x="16475" y="8303"/>
                  <a:pt x="16500" y="8270"/>
                  <a:pt x="16516" y="8270"/>
                </a:cubicBezTo>
                <a:cubicBezTo>
                  <a:pt x="16545" y="8270"/>
                  <a:pt x="16582" y="8236"/>
                  <a:pt x="16600" y="8195"/>
                </a:cubicBezTo>
                <a:cubicBezTo>
                  <a:pt x="16626" y="8136"/>
                  <a:pt x="16638" y="8144"/>
                  <a:pt x="16666" y="8240"/>
                </a:cubicBezTo>
                <a:cubicBezTo>
                  <a:pt x="16685" y="8305"/>
                  <a:pt x="16736" y="8468"/>
                  <a:pt x="16778" y="8601"/>
                </a:cubicBezTo>
                <a:cubicBezTo>
                  <a:pt x="16820" y="8734"/>
                  <a:pt x="16858" y="8901"/>
                  <a:pt x="16863" y="8971"/>
                </a:cubicBezTo>
                <a:cubicBezTo>
                  <a:pt x="16875" y="9164"/>
                  <a:pt x="16902" y="9197"/>
                  <a:pt x="16945" y="9069"/>
                </a:cubicBezTo>
                <a:cubicBezTo>
                  <a:pt x="16982" y="8957"/>
                  <a:pt x="16984" y="8956"/>
                  <a:pt x="17026" y="9095"/>
                </a:cubicBezTo>
                <a:cubicBezTo>
                  <a:pt x="17049" y="9173"/>
                  <a:pt x="17071" y="9285"/>
                  <a:pt x="17075" y="9342"/>
                </a:cubicBezTo>
                <a:cubicBezTo>
                  <a:pt x="17079" y="9399"/>
                  <a:pt x="17093" y="9515"/>
                  <a:pt x="17108" y="9603"/>
                </a:cubicBezTo>
                <a:cubicBezTo>
                  <a:pt x="17129" y="9737"/>
                  <a:pt x="17141" y="9753"/>
                  <a:pt x="17183" y="9701"/>
                </a:cubicBezTo>
                <a:cubicBezTo>
                  <a:pt x="17266" y="9596"/>
                  <a:pt x="17324" y="9630"/>
                  <a:pt x="17401" y="9831"/>
                </a:cubicBezTo>
                <a:cubicBezTo>
                  <a:pt x="17441" y="9938"/>
                  <a:pt x="17475" y="10042"/>
                  <a:pt x="17475" y="10064"/>
                </a:cubicBezTo>
                <a:cubicBezTo>
                  <a:pt x="17475" y="10093"/>
                  <a:pt x="17477" y="10112"/>
                  <a:pt x="17482" y="10125"/>
                </a:cubicBezTo>
                <a:cubicBezTo>
                  <a:pt x="17491" y="10150"/>
                  <a:pt x="17509" y="10146"/>
                  <a:pt x="17532" y="10109"/>
                </a:cubicBezTo>
                <a:cubicBezTo>
                  <a:pt x="17544" y="10090"/>
                  <a:pt x="17557" y="10063"/>
                  <a:pt x="17572" y="10029"/>
                </a:cubicBezTo>
                <a:cubicBezTo>
                  <a:pt x="17607" y="9946"/>
                  <a:pt x="17648" y="9878"/>
                  <a:pt x="17662" y="9878"/>
                </a:cubicBezTo>
                <a:cubicBezTo>
                  <a:pt x="17672" y="9878"/>
                  <a:pt x="17681" y="9860"/>
                  <a:pt x="17688" y="9836"/>
                </a:cubicBezTo>
                <a:cubicBezTo>
                  <a:pt x="17702" y="9786"/>
                  <a:pt x="17708" y="9695"/>
                  <a:pt x="17704" y="9594"/>
                </a:cubicBezTo>
                <a:cubicBezTo>
                  <a:pt x="17702" y="9543"/>
                  <a:pt x="17698" y="9489"/>
                  <a:pt x="17690" y="9437"/>
                </a:cubicBezTo>
                <a:cubicBezTo>
                  <a:pt x="17675" y="9328"/>
                  <a:pt x="17613" y="9116"/>
                  <a:pt x="17551" y="8964"/>
                </a:cubicBezTo>
                <a:cubicBezTo>
                  <a:pt x="17444" y="8701"/>
                  <a:pt x="17440" y="8683"/>
                  <a:pt x="17474" y="8531"/>
                </a:cubicBezTo>
                <a:cubicBezTo>
                  <a:pt x="17486" y="8478"/>
                  <a:pt x="17497" y="8434"/>
                  <a:pt x="17509" y="8400"/>
                </a:cubicBezTo>
                <a:cubicBezTo>
                  <a:pt x="17543" y="8300"/>
                  <a:pt x="17578" y="8284"/>
                  <a:pt x="17632" y="8333"/>
                </a:cubicBezTo>
                <a:cubicBezTo>
                  <a:pt x="17643" y="8343"/>
                  <a:pt x="17655" y="8351"/>
                  <a:pt x="17667" y="8354"/>
                </a:cubicBezTo>
                <a:cubicBezTo>
                  <a:pt x="17678" y="8356"/>
                  <a:pt x="17689" y="8354"/>
                  <a:pt x="17702" y="8349"/>
                </a:cubicBezTo>
                <a:cubicBezTo>
                  <a:pt x="17728" y="8339"/>
                  <a:pt x="17758" y="8314"/>
                  <a:pt x="17797" y="8270"/>
                </a:cubicBezTo>
                <a:cubicBezTo>
                  <a:pt x="17854" y="8205"/>
                  <a:pt x="17919" y="8151"/>
                  <a:pt x="17942" y="8151"/>
                </a:cubicBezTo>
                <a:cubicBezTo>
                  <a:pt x="17999" y="8151"/>
                  <a:pt x="18087" y="7919"/>
                  <a:pt x="18109" y="7708"/>
                </a:cubicBezTo>
                <a:cubicBezTo>
                  <a:pt x="18119" y="7612"/>
                  <a:pt x="18141" y="7468"/>
                  <a:pt x="18159" y="7389"/>
                </a:cubicBezTo>
                <a:cubicBezTo>
                  <a:pt x="18182" y="7281"/>
                  <a:pt x="18184" y="7199"/>
                  <a:pt x="18163" y="7058"/>
                </a:cubicBezTo>
                <a:cubicBezTo>
                  <a:pt x="18135" y="6865"/>
                  <a:pt x="18066" y="6604"/>
                  <a:pt x="18023" y="6501"/>
                </a:cubicBezTo>
                <a:cubicBezTo>
                  <a:pt x="18009" y="6467"/>
                  <a:pt x="17998" y="6448"/>
                  <a:pt x="17992" y="6457"/>
                </a:cubicBezTo>
                <a:cubicBezTo>
                  <a:pt x="17980" y="6474"/>
                  <a:pt x="17958" y="6434"/>
                  <a:pt x="17943" y="6368"/>
                </a:cubicBezTo>
                <a:cubicBezTo>
                  <a:pt x="17922" y="6273"/>
                  <a:pt x="17927" y="6226"/>
                  <a:pt x="17967" y="6131"/>
                </a:cubicBezTo>
                <a:cubicBezTo>
                  <a:pt x="18017" y="6012"/>
                  <a:pt x="18017" y="6012"/>
                  <a:pt x="17967" y="5949"/>
                </a:cubicBezTo>
                <a:cubicBezTo>
                  <a:pt x="17939" y="5914"/>
                  <a:pt x="17906" y="5899"/>
                  <a:pt x="17894" y="5916"/>
                </a:cubicBezTo>
                <a:cubicBezTo>
                  <a:pt x="17882" y="5934"/>
                  <a:pt x="17847" y="5902"/>
                  <a:pt x="17817" y="5844"/>
                </a:cubicBezTo>
                <a:cubicBezTo>
                  <a:pt x="17762" y="5739"/>
                  <a:pt x="17762" y="5735"/>
                  <a:pt x="17810" y="5595"/>
                </a:cubicBezTo>
                <a:cubicBezTo>
                  <a:pt x="17843" y="5498"/>
                  <a:pt x="17899" y="5473"/>
                  <a:pt x="17911" y="5520"/>
                </a:cubicBezTo>
                <a:cubicBezTo>
                  <a:pt x="17915" y="5536"/>
                  <a:pt x="17913" y="5560"/>
                  <a:pt x="17905" y="5592"/>
                </a:cubicBezTo>
                <a:cubicBezTo>
                  <a:pt x="17891" y="5645"/>
                  <a:pt x="17902" y="5674"/>
                  <a:pt x="17921" y="5681"/>
                </a:cubicBezTo>
                <a:cubicBezTo>
                  <a:pt x="17941" y="5687"/>
                  <a:pt x="17971" y="5669"/>
                  <a:pt x="17994" y="5620"/>
                </a:cubicBezTo>
                <a:cubicBezTo>
                  <a:pt x="18040" y="5522"/>
                  <a:pt x="18044" y="5525"/>
                  <a:pt x="18087" y="5702"/>
                </a:cubicBezTo>
                <a:cubicBezTo>
                  <a:pt x="18100" y="5752"/>
                  <a:pt x="18116" y="5798"/>
                  <a:pt x="18133" y="5835"/>
                </a:cubicBezTo>
                <a:cubicBezTo>
                  <a:pt x="18150" y="5871"/>
                  <a:pt x="18167" y="5898"/>
                  <a:pt x="18180" y="5902"/>
                </a:cubicBezTo>
                <a:cubicBezTo>
                  <a:pt x="18195" y="5907"/>
                  <a:pt x="18210" y="5931"/>
                  <a:pt x="18224" y="5970"/>
                </a:cubicBezTo>
                <a:cubicBezTo>
                  <a:pt x="18237" y="6009"/>
                  <a:pt x="18249" y="6064"/>
                  <a:pt x="18258" y="6128"/>
                </a:cubicBezTo>
                <a:cubicBezTo>
                  <a:pt x="18290" y="6350"/>
                  <a:pt x="18351" y="6421"/>
                  <a:pt x="18410" y="6305"/>
                </a:cubicBezTo>
                <a:cubicBezTo>
                  <a:pt x="18418" y="6290"/>
                  <a:pt x="18424" y="6277"/>
                  <a:pt x="18428" y="6263"/>
                </a:cubicBezTo>
                <a:cubicBezTo>
                  <a:pt x="18440" y="6222"/>
                  <a:pt x="18434" y="6178"/>
                  <a:pt x="18411" y="6077"/>
                </a:cubicBezTo>
                <a:cubicBezTo>
                  <a:pt x="18402" y="6034"/>
                  <a:pt x="18384" y="5979"/>
                  <a:pt x="18363" y="5926"/>
                </a:cubicBezTo>
                <a:cubicBezTo>
                  <a:pt x="18342" y="5872"/>
                  <a:pt x="18319" y="5819"/>
                  <a:pt x="18297" y="5781"/>
                </a:cubicBezTo>
                <a:cubicBezTo>
                  <a:pt x="18241" y="5684"/>
                  <a:pt x="18224" y="5620"/>
                  <a:pt x="18241" y="5571"/>
                </a:cubicBezTo>
                <a:cubicBezTo>
                  <a:pt x="18255" y="5533"/>
                  <a:pt x="18270" y="5422"/>
                  <a:pt x="18275" y="5324"/>
                </a:cubicBezTo>
                <a:cubicBezTo>
                  <a:pt x="18282" y="5183"/>
                  <a:pt x="18295" y="5149"/>
                  <a:pt x="18337" y="5159"/>
                </a:cubicBezTo>
                <a:cubicBezTo>
                  <a:pt x="18357" y="5164"/>
                  <a:pt x="18375" y="5155"/>
                  <a:pt x="18392" y="5136"/>
                </a:cubicBezTo>
                <a:cubicBezTo>
                  <a:pt x="18408" y="5116"/>
                  <a:pt x="18423" y="5087"/>
                  <a:pt x="18436" y="5045"/>
                </a:cubicBezTo>
                <a:cubicBezTo>
                  <a:pt x="18462" y="4961"/>
                  <a:pt x="18479" y="4831"/>
                  <a:pt x="18487" y="4665"/>
                </a:cubicBezTo>
                <a:cubicBezTo>
                  <a:pt x="18498" y="4454"/>
                  <a:pt x="18506" y="4336"/>
                  <a:pt x="18516" y="4280"/>
                </a:cubicBezTo>
                <a:cubicBezTo>
                  <a:pt x="18521" y="4252"/>
                  <a:pt x="18527" y="4238"/>
                  <a:pt x="18533" y="4238"/>
                </a:cubicBezTo>
                <a:cubicBezTo>
                  <a:pt x="18539" y="4238"/>
                  <a:pt x="18546" y="4252"/>
                  <a:pt x="18555" y="4273"/>
                </a:cubicBezTo>
                <a:cubicBezTo>
                  <a:pt x="18575" y="4321"/>
                  <a:pt x="18593" y="4342"/>
                  <a:pt x="18605" y="4339"/>
                </a:cubicBezTo>
                <a:cubicBezTo>
                  <a:pt x="18611" y="4337"/>
                  <a:pt x="18616" y="4330"/>
                  <a:pt x="18620" y="4315"/>
                </a:cubicBezTo>
                <a:cubicBezTo>
                  <a:pt x="18623" y="4301"/>
                  <a:pt x="18625" y="4281"/>
                  <a:pt x="18625" y="4255"/>
                </a:cubicBezTo>
                <a:cubicBezTo>
                  <a:pt x="18625" y="4225"/>
                  <a:pt x="18611" y="4168"/>
                  <a:pt x="18590" y="4103"/>
                </a:cubicBezTo>
                <a:cubicBezTo>
                  <a:pt x="18526" y="3908"/>
                  <a:pt x="18396" y="3624"/>
                  <a:pt x="18373" y="3658"/>
                </a:cubicBezTo>
                <a:cubicBezTo>
                  <a:pt x="18366" y="3668"/>
                  <a:pt x="18352" y="3665"/>
                  <a:pt x="18334" y="3656"/>
                </a:cubicBezTo>
                <a:cubicBezTo>
                  <a:pt x="18334" y="3656"/>
                  <a:pt x="18333" y="3656"/>
                  <a:pt x="18333" y="3656"/>
                </a:cubicBezTo>
                <a:cubicBezTo>
                  <a:pt x="18316" y="3646"/>
                  <a:pt x="18295" y="3629"/>
                  <a:pt x="18275" y="3604"/>
                </a:cubicBezTo>
                <a:cubicBezTo>
                  <a:pt x="18237" y="3558"/>
                  <a:pt x="18213" y="3544"/>
                  <a:pt x="18194" y="3556"/>
                </a:cubicBezTo>
                <a:cubicBezTo>
                  <a:pt x="18194" y="3556"/>
                  <a:pt x="18193" y="3555"/>
                  <a:pt x="18192" y="3556"/>
                </a:cubicBezTo>
                <a:cubicBezTo>
                  <a:pt x="18186" y="3560"/>
                  <a:pt x="18180" y="3567"/>
                  <a:pt x="18175" y="3579"/>
                </a:cubicBezTo>
                <a:cubicBezTo>
                  <a:pt x="18170" y="3590"/>
                  <a:pt x="18165" y="3598"/>
                  <a:pt x="18159" y="3602"/>
                </a:cubicBezTo>
                <a:cubicBezTo>
                  <a:pt x="18139" y="3614"/>
                  <a:pt x="18109" y="3590"/>
                  <a:pt x="18064" y="3528"/>
                </a:cubicBezTo>
                <a:cubicBezTo>
                  <a:pt x="18020" y="3467"/>
                  <a:pt x="17997" y="3411"/>
                  <a:pt x="17991" y="3332"/>
                </a:cubicBezTo>
                <a:cubicBezTo>
                  <a:pt x="17984" y="3253"/>
                  <a:pt x="17995" y="3150"/>
                  <a:pt x="18020" y="2992"/>
                </a:cubicBezTo>
                <a:cubicBezTo>
                  <a:pt x="18026" y="2956"/>
                  <a:pt x="18030" y="2928"/>
                  <a:pt x="18038" y="2908"/>
                </a:cubicBezTo>
                <a:cubicBezTo>
                  <a:pt x="18046" y="2887"/>
                  <a:pt x="18058" y="2874"/>
                  <a:pt x="18079" y="2863"/>
                </a:cubicBezTo>
                <a:cubicBezTo>
                  <a:pt x="18119" y="2843"/>
                  <a:pt x="18195" y="2840"/>
                  <a:pt x="18347" y="2833"/>
                </a:cubicBezTo>
                <a:cubicBezTo>
                  <a:pt x="18501" y="2826"/>
                  <a:pt x="18512" y="2814"/>
                  <a:pt x="18524" y="2675"/>
                </a:cubicBezTo>
                <a:cubicBezTo>
                  <a:pt x="18527" y="2634"/>
                  <a:pt x="18536" y="2600"/>
                  <a:pt x="18548" y="2572"/>
                </a:cubicBezTo>
                <a:cubicBezTo>
                  <a:pt x="18560" y="2544"/>
                  <a:pt x="18574" y="2524"/>
                  <a:pt x="18590" y="2512"/>
                </a:cubicBezTo>
                <a:cubicBezTo>
                  <a:pt x="18622" y="2486"/>
                  <a:pt x="18659" y="2494"/>
                  <a:pt x="18683" y="2551"/>
                </a:cubicBezTo>
                <a:cubicBezTo>
                  <a:pt x="18702" y="2596"/>
                  <a:pt x="18722" y="2589"/>
                  <a:pt x="18752" y="2526"/>
                </a:cubicBezTo>
                <a:cubicBezTo>
                  <a:pt x="18769" y="2490"/>
                  <a:pt x="18784" y="2471"/>
                  <a:pt x="18797" y="2470"/>
                </a:cubicBezTo>
                <a:cubicBezTo>
                  <a:pt x="18803" y="2469"/>
                  <a:pt x="18807" y="2474"/>
                  <a:pt x="18812" y="2481"/>
                </a:cubicBezTo>
                <a:cubicBezTo>
                  <a:pt x="18817" y="2488"/>
                  <a:pt x="18822" y="2497"/>
                  <a:pt x="18825" y="2512"/>
                </a:cubicBezTo>
                <a:cubicBezTo>
                  <a:pt x="18832" y="2540"/>
                  <a:pt x="18836" y="2582"/>
                  <a:pt x="18836" y="2635"/>
                </a:cubicBezTo>
                <a:cubicBezTo>
                  <a:pt x="18837" y="2689"/>
                  <a:pt x="18834" y="2752"/>
                  <a:pt x="18826" y="2826"/>
                </a:cubicBezTo>
                <a:cubicBezTo>
                  <a:pt x="18813" y="2956"/>
                  <a:pt x="18803" y="3107"/>
                  <a:pt x="18802" y="3162"/>
                </a:cubicBezTo>
                <a:cubicBezTo>
                  <a:pt x="18802" y="3180"/>
                  <a:pt x="18808" y="3208"/>
                  <a:pt x="18817" y="3241"/>
                </a:cubicBezTo>
                <a:cubicBezTo>
                  <a:pt x="18827" y="3274"/>
                  <a:pt x="18841" y="3312"/>
                  <a:pt x="18858" y="3355"/>
                </a:cubicBezTo>
                <a:cubicBezTo>
                  <a:pt x="18925" y="3526"/>
                  <a:pt x="19039" y="3751"/>
                  <a:pt x="19113" y="3861"/>
                </a:cubicBezTo>
                <a:cubicBezTo>
                  <a:pt x="19150" y="3916"/>
                  <a:pt x="19176" y="3941"/>
                  <a:pt x="19183" y="3917"/>
                </a:cubicBezTo>
                <a:cubicBezTo>
                  <a:pt x="19194" y="3874"/>
                  <a:pt x="19195" y="3813"/>
                  <a:pt x="19185" y="3779"/>
                </a:cubicBezTo>
                <a:cubicBezTo>
                  <a:pt x="19180" y="3763"/>
                  <a:pt x="19174" y="3731"/>
                  <a:pt x="19172" y="3693"/>
                </a:cubicBezTo>
                <a:cubicBezTo>
                  <a:pt x="19172" y="3693"/>
                  <a:pt x="19172" y="3691"/>
                  <a:pt x="19172" y="3691"/>
                </a:cubicBezTo>
                <a:cubicBezTo>
                  <a:pt x="19169" y="3653"/>
                  <a:pt x="19170" y="3608"/>
                  <a:pt x="19171" y="3567"/>
                </a:cubicBezTo>
                <a:cubicBezTo>
                  <a:pt x="19174" y="3485"/>
                  <a:pt x="19164" y="3384"/>
                  <a:pt x="19150" y="3343"/>
                </a:cubicBezTo>
                <a:cubicBezTo>
                  <a:pt x="19136" y="3303"/>
                  <a:pt x="19133" y="3271"/>
                  <a:pt x="19144" y="3271"/>
                </a:cubicBezTo>
                <a:cubicBezTo>
                  <a:pt x="19155" y="3271"/>
                  <a:pt x="19143" y="3218"/>
                  <a:pt x="19118" y="3152"/>
                </a:cubicBezTo>
                <a:cubicBezTo>
                  <a:pt x="19092" y="3087"/>
                  <a:pt x="19057" y="3031"/>
                  <a:pt x="19040" y="3031"/>
                </a:cubicBezTo>
                <a:cubicBezTo>
                  <a:pt x="19025" y="3031"/>
                  <a:pt x="19014" y="3026"/>
                  <a:pt x="19006" y="3013"/>
                </a:cubicBezTo>
                <a:cubicBezTo>
                  <a:pt x="18989" y="2986"/>
                  <a:pt x="18985" y="2934"/>
                  <a:pt x="18994" y="2877"/>
                </a:cubicBezTo>
                <a:cubicBezTo>
                  <a:pt x="18999" y="2849"/>
                  <a:pt x="19006" y="2821"/>
                  <a:pt x="19018" y="2791"/>
                </a:cubicBezTo>
                <a:cubicBezTo>
                  <a:pt x="19042" y="2728"/>
                  <a:pt x="19086" y="2675"/>
                  <a:pt x="19116" y="2675"/>
                </a:cubicBezTo>
                <a:cubicBezTo>
                  <a:pt x="19145" y="2674"/>
                  <a:pt x="19215" y="2600"/>
                  <a:pt x="19272" y="2509"/>
                </a:cubicBezTo>
                <a:lnTo>
                  <a:pt x="19374" y="2344"/>
                </a:lnTo>
                <a:lnTo>
                  <a:pt x="19297" y="2169"/>
                </a:lnTo>
                <a:cubicBezTo>
                  <a:pt x="19252" y="2069"/>
                  <a:pt x="19206" y="1977"/>
                  <a:pt x="19161" y="1894"/>
                </a:cubicBezTo>
                <a:cubicBezTo>
                  <a:pt x="19116" y="1811"/>
                  <a:pt x="19072" y="1738"/>
                  <a:pt x="19030" y="1677"/>
                </a:cubicBezTo>
                <a:cubicBezTo>
                  <a:pt x="18946" y="1556"/>
                  <a:pt x="18872" y="1487"/>
                  <a:pt x="18822" y="1486"/>
                </a:cubicBezTo>
                <a:cubicBezTo>
                  <a:pt x="18790" y="1486"/>
                  <a:pt x="18715" y="1469"/>
                  <a:pt x="18655" y="1449"/>
                </a:cubicBezTo>
                <a:cubicBezTo>
                  <a:pt x="18611" y="1434"/>
                  <a:pt x="18582" y="1431"/>
                  <a:pt x="18561" y="1442"/>
                </a:cubicBezTo>
                <a:cubicBezTo>
                  <a:pt x="18550" y="1447"/>
                  <a:pt x="18542" y="1457"/>
                  <a:pt x="18534" y="1470"/>
                </a:cubicBezTo>
                <a:cubicBezTo>
                  <a:pt x="18526" y="1483"/>
                  <a:pt x="18519" y="1501"/>
                  <a:pt x="18512" y="1523"/>
                </a:cubicBezTo>
                <a:cubicBezTo>
                  <a:pt x="18496" y="1574"/>
                  <a:pt x="18486" y="1599"/>
                  <a:pt x="18480" y="1600"/>
                </a:cubicBezTo>
                <a:cubicBezTo>
                  <a:pt x="18477" y="1601"/>
                  <a:pt x="18476" y="1598"/>
                  <a:pt x="18474" y="1593"/>
                </a:cubicBezTo>
                <a:cubicBezTo>
                  <a:pt x="18472" y="1591"/>
                  <a:pt x="18472" y="1590"/>
                  <a:pt x="18471" y="1586"/>
                </a:cubicBezTo>
                <a:cubicBezTo>
                  <a:pt x="18468" y="1575"/>
                  <a:pt x="18465" y="1558"/>
                  <a:pt x="18461" y="1535"/>
                </a:cubicBezTo>
                <a:cubicBezTo>
                  <a:pt x="18458" y="1516"/>
                  <a:pt x="18453" y="1502"/>
                  <a:pt x="18449" y="1491"/>
                </a:cubicBezTo>
                <a:cubicBezTo>
                  <a:pt x="18444" y="1480"/>
                  <a:pt x="18440" y="1472"/>
                  <a:pt x="18433" y="1468"/>
                </a:cubicBezTo>
                <a:cubicBezTo>
                  <a:pt x="18420" y="1459"/>
                  <a:pt x="18402" y="1463"/>
                  <a:pt x="18377" y="1479"/>
                </a:cubicBezTo>
                <a:cubicBezTo>
                  <a:pt x="18353" y="1495"/>
                  <a:pt x="18326" y="1505"/>
                  <a:pt x="18299" y="1509"/>
                </a:cubicBezTo>
                <a:cubicBezTo>
                  <a:pt x="18216" y="1523"/>
                  <a:pt x="18121" y="1489"/>
                  <a:pt x="18044" y="1412"/>
                </a:cubicBezTo>
                <a:cubicBezTo>
                  <a:pt x="17995" y="1363"/>
                  <a:pt x="17854" y="1305"/>
                  <a:pt x="17730" y="1283"/>
                </a:cubicBezTo>
                <a:cubicBezTo>
                  <a:pt x="17606" y="1262"/>
                  <a:pt x="17489" y="1217"/>
                  <a:pt x="17471" y="1181"/>
                </a:cubicBezTo>
                <a:cubicBezTo>
                  <a:pt x="17453" y="1145"/>
                  <a:pt x="17422" y="1128"/>
                  <a:pt x="17402" y="1146"/>
                </a:cubicBezTo>
                <a:cubicBezTo>
                  <a:pt x="17382" y="1164"/>
                  <a:pt x="17312" y="1142"/>
                  <a:pt x="17246" y="1095"/>
                </a:cubicBezTo>
                <a:cubicBezTo>
                  <a:pt x="17097" y="989"/>
                  <a:pt x="17081" y="988"/>
                  <a:pt x="17098" y="1092"/>
                </a:cubicBezTo>
                <a:cubicBezTo>
                  <a:pt x="17108" y="1155"/>
                  <a:pt x="17101" y="1196"/>
                  <a:pt x="17070" y="1223"/>
                </a:cubicBezTo>
                <a:cubicBezTo>
                  <a:pt x="17054" y="1236"/>
                  <a:pt x="17033" y="1246"/>
                  <a:pt x="17004" y="1253"/>
                </a:cubicBezTo>
                <a:cubicBezTo>
                  <a:pt x="16975" y="1260"/>
                  <a:pt x="16939" y="1265"/>
                  <a:pt x="16894" y="1267"/>
                </a:cubicBezTo>
                <a:cubicBezTo>
                  <a:pt x="16767" y="1274"/>
                  <a:pt x="16717" y="1251"/>
                  <a:pt x="16661" y="1153"/>
                </a:cubicBezTo>
                <a:cubicBezTo>
                  <a:pt x="16637" y="1111"/>
                  <a:pt x="16611" y="1074"/>
                  <a:pt x="16586" y="1048"/>
                </a:cubicBezTo>
                <a:cubicBezTo>
                  <a:pt x="16536" y="995"/>
                  <a:pt x="16486" y="978"/>
                  <a:pt x="16447" y="994"/>
                </a:cubicBezTo>
                <a:cubicBezTo>
                  <a:pt x="16427" y="1003"/>
                  <a:pt x="16410" y="1019"/>
                  <a:pt x="16397" y="1046"/>
                </a:cubicBezTo>
                <a:cubicBezTo>
                  <a:pt x="16380" y="1083"/>
                  <a:pt x="16366" y="1101"/>
                  <a:pt x="16343" y="1099"/>
                </a:cubicBezTo>
                <a:cubicBezTo>
                  <a:pt x="16321" y="1098"/>
                  <a:pt x="16289" y="1078"/>
                  <a:pt x="16236" y="1036"/>
                </a:cubicBezTo>
                <a:cubicBezTo>
                  <a:pt x="16170" y="983"/>
                  <a:pt x="16093" y="954"/>
                  <a:pt x="16065" y="971"/>
                </a:cubicBezTo>
                <a:cubicBezTo>
                  <a:pt x="16007" y="1007"/>
                  <a:pt x="15929" y="928"/>
                  <a:pt x="15862" y="764"/>
                </a:cubicBezTo>
                <a:cubicBezTo>
                  <a:pt x="15837" y="703"/>
                  <a:pt x="15786" y="651"/>
                  <a:pt x="15749" y="650"/>
                </a:cubicBezTo>
                <a:cubicBezTo>
                  <a:pt x="15658" y="645"/>
                  <a:pt x="15582" y="626"/>
                  <a:pt x="15521" y="596"/>
                </a:cubicBezTo>
                <a:cubicBezTo>
                  <a:pt x="15460" y="566"/>
                  <a:pt x="15414" y="526"/>
                  <a:pt x="15382" y="470"/>
                </a:cubicBezTo>
                <a:cubicBezTo>
                  <a:pt x="15365" y="440"/>
                  <a:pt x="15347" y="415"/>
                  <a:pt x="15330" y="398"/>
                </a:cubicBezTo>
                <a:cubicBezTo>
                  <a:pt x="15330" y="398"/>
                  <a:pt x="15329" y="398"/>
                  <a:pt x="15329" y="398"/>
                </a:cubicBezTo>
                <a:cubicBezTo>
                  <a:pt x="15312" y="381"/>
                  <a:pt x="15295" y="370"/>
                  <a:pt x="15281" y="368"/>
                </a:cubicBezTo>
                <a:close/>
                <a:moveTo>
                  <a:pt x="7687" y="475"/>
                </a:moveTo>
                <a:cubicBezTo>
                  <a:pt x="7649" y="476"/>
                  <a:pt x="7649" y="484"/>
                  <a:pt x="7681" y="533"/>
                </a:cubicBezTo>
                <a:cubicBezTo>
                  <a:pt x="7705" y="569"/>
                  <a:pt x="7718" y="589"/>
                  <a:pt x="7725" y="589"/>
                </a:cubicBezTo>
                <a:cubicBezTo>
                  <a:pt x="7728" y="589"/>
                  <a:pt x="7730" y="581"/>
                  <a:pt x="7731" y="573"/>
                </a:cubicBezTo>
                <a:cubicBezTo>
                  <a:pt x="7732" y="564"/>
                  <a:pt x="7732" y="551"/>
                  <a:pt x="7732" y="533"/>
                </a:cubicBezTo>
                <a:cubicBezTo>
                  <a:pt x="7732" y="500"/>
                  <a:pt x="7711" y="474"/>
                  <a:pt x="7687" y="475"/>
                </a:cubicBezTo>
                <a:close/>
                <a:moveTo>
                  <a:pt x="12507" y="475"/>
                </a:moveTo>
                <a:cubicBezTo>
                  <a:pt x="12494" y="475"/>
                  <a:pt x="12483" y="500"/>
                  <a:pt x="12483" y="533"/>
                </a:cubicBezTo>
                <a:cubicBezTo>
                  <a:pt x="12483" y="549"/>
                  <a:pt x="12487" y="564"/>
                  <a:pt x="12494" y="575"/>
                </a:cubicBezTo>
                <a:cubicBezTo>
                  <a:pt x="12501" y="586"/>
                  <a:pt x="12512" y="594"/>
                  <a:pt x="12523" y="594"/>
                </a:cubicBezTo>
                <a:cubicBezTo>
                  <a:pt x="12534" y="594"/>
                  <a:pt x="12541" y="586"/>
                  <a:pt x="12546" y="575"/>
                </a:cubicBezTo>
                <a:cubicBezTo>
                  <a:pt x="12550" y="564"/>
                  <a:pt x="12551" y="549"/>
                  <a:pt x="12547" y="533"/>
                </a:cubicBezTo>
                <a:cubicBezTo>
                  <a:pt x="12538" y="500"/>
                  <a:pt x="12520" y="475"/>
                  <a:pt x="12507" y="475"/>
                </a:cubicBezTo>
                <a:close/>
                <a:moveTo>
                  <a:pt x="7316" y="594"/>
                </a:moveTo>
                <a:cubicBezTo>
                  <a:pt x="7310" y="594"/>
                  <a:pt x="7298" y="619"/>
                  <a:pt x="7289" y="652"/>
                </a:cubicBezTo>
                <a:cubicBezTo>
                  <a:pt x="7285" y="668"/>
                  <a:pt x="7284" y="683"/>
                  <a:pt x="7286" y="694"/>
                </a:cubicBezTo>
                <a:cubicBezTo>
                  <a:pt x="7288" y="705"/>
                  <a:pt x="7293" y="712"/>
                  <a:pt x="7300" y="712"/>
                </a:cubicBezTo>
                <a:cubicBezTo>
                  <a:pt x="7307" y="712"/>
                  <a:pt x="7315" y="705"/>
                  <a:pt x="7320" y="694"/>
                </a:cubicBezTo>
                <a:cubicBezTo>
                  <a:pt x="7324" y="683"/>
                  <a:pt x="7327" y="668"/>
                  <a:pt x="7327" y="652"/>
                </a:cubicBezTo>
                <a:cubicBezTo>
                  <a:pt x="7327" y="619"/>
                  <a:pt x="7322" y="594"/>
                  <a:pt x="7316" y="594"/>
                </a:cubicBezTo>
                <a:close/>
                <a:moveTo>
                  <a:pt x="14153" y="594"/>
                </a:moveTo>
                <a:cubicBezTo>
                  <a:pt x="14140" y="594"/>
                  <a:pt x="14122" y="619"/>
                  <a:pt x="14113" y="652"/>
                </a:cubicBezTo>
                <a:cubicBezTo>
                  <a:pt x="14109" y="668"/>
                  <a:pt x="14108" y="683"/>
                  <a:pt x="14110" y="694"/>
                </a:cubicBezTo>
                <a:cubicBezTo>
                  <a:pt x="14112" y="705"/>
                  <a:pt x="14116" y="712"/>
                  <a:pt x="14123" y="712"/>
                </a:cubicBezTo>
                <a:cubicBezTo>
                  <a:pt x="14137" y="712"/>
                  <a:pt x="14155" y="685"/>
                  <a:pt x="14163" y="652"/>
                </a:cubicBezTo>
                <a:cubicBezTo>
                  <a:pt x="14168" y="636"/>
                  <a:pt x="14169" y="621"/>
                  <a:pt x="14167" y="610"/>
                </a:cubicBezTo>
                <a:cubicBezTo>
                  <a:pt x="14165" y="599"/>
                  <a:pt x="14160" y="594"/>
                  <a:pt x="14153" y="594"/>
                </a:cubicBezTo>
                <a:close/>
                <a:moveTo>
                  <a:pt x="14044" y="678"/>
                </a:moveTo>
                <a:cubicBezTo>
                  <a:pt x="14027" y="674"/>
                  <a:pt x="14002" y="675"/>
                  <a:pt x="13971" y="682"/>
                </a:cubicBezTo>
                <a:cubicBezTo>
                  <a:pt x="13890" y="699"/>
                  <a:pt x="13850" y="750"/>
                  <a:pt x="13795" y="901"/>
                </a:cubicBezTo>
                <a:cubicBezTo>
                  <a:pt x="13710" y="1134"/>
                  <a:pt x="13708" y="1179"/>
                  <a:pt x="13766" y="1283"/>
                </a:cubicBezTo>
                <a:cubicBezTo>
                  <a:pt x="13810" y="1361"/>
                  <a:pt x="13899" y="1395"/>
                  <a:pt x="13899" y="1335"/>
                </a:cubicBezTo>
                <a:cubicBezTo>
                  <a:pt x="13899" y="1318"/>
                  <a:pt x="13885" y="1255"/>
                  <a:pt x="13868" y="1193"/>
                </a:cubicBezTo>
                <a:cubicBezTo>
                  <a:pt x="13829" y="1047"/>
                  <a:pt x="13870" y="921"/>
                  <a:pt x="13990" y="820"/>
                </a:cubicBezTo>
                <a:cubicBezTo>
                  <a:pt x="14029" y="786"/>
                  <a:pt x="14048" y="759"/>
                  <a:pt x="14060" y="736"/>
                </a:cubicBezTo>
                <a:cubicBezTo>
                  <a:pt x="14064" y="727"/>
                  <a:pt x="14068" y="717"/>
                  <a:pt x="14069" y="710"/>
                </a:cubicBezTo>
                <a:cubicBezTo>
                  <a:pt x="14069" y="707"/>
                  <a:pt x="14070" y="703"/>
                  <a:pt x="14070" y="701"/>
                </a:cubicBezTo>
                <a:cubicBezTo>
                  <a:pt x="14067" y="690"/>
                  <a:pt x="14059" y="681"/>
                  <a:pt x="14044" y="678"/>
                </a:cubicBezTo>
                <a:close/>
                <a:moveTo>
                  <a:pt x="16845" y="726"/>
                </a:moveTo>
                <a:cubicBezTo>
                  <a:pt x="16828" y="730"/>
                  <a:pt x="16815" y="738"/>
                  <a:pt x="16805" y="747"/>
                </a:cubicBezTo>
                <a:cubicBezTo>
                  <a:pt x="16802" y="751"/>
                  <a:pt x="16801" y="755"/>
                  <a:pt x="16798" y="759"/>
                </a:cubicBezTo>
                <a:cubicBezTo>
                  <a:pt x="16794" y="766"/>
                  <a:pt x="16792" y="774"/>
                  <a:pt x="16792" y="782"/>
                </a:cubicBezTo>
                <a:cubicBezTo>
                  <a:pt x="16792" y="787"/>
                  <a:pt x="16791" y="789"/>
                  <a:pt x="16793" y="794"/>
                </a:cubicBezTo>
                <a:cubicBezTo>
                  <a:pt x="16796" y="807"/>
                  <a:pt x="16804" y="822"/>
                  <a:pt x="16819" y="836"/>
                </a:cubicBezTo>
                <a:cubicBezTo>
                  <a:pt x="16882" y="894"/>
                  <a:pt x="16884" y="895"/>
                  <a:pt x="16951" y="852"/>
                </a:cubicBezTo>
                <a:cubicBezTo>
                  <a:pt x="17035" y="799"/>
                  <a:pt x="17019" y="744"/>
                  <a:pt x="16916" y="726"/>
                </a:cubicBezTo>
                <a:cubicBezTo>
                  <a:pt x="16889" y="722"/>
                  <a:pt x="16865" y="722"/>
                  <a:pt x="16845" y="726"/>
                </a:cubicBezTo>
                <a:close/>
                <a:moveTo>
                  <a:pt x="4438" y="1619"/>
                </a:moveTo>
                <a:cubicBezTo>
                  <a:pt x="4419" y="1622"/>
                  <a:pt x="4396" y="1648"/>
                  <a:pt x="4357" y="1698"/>
                </a:cubicBezTo>
                <a:cubicBezTo>
                  <a:pt x="4279" y="1796"/>
                  <a:pt x="4257" y="1867"/>
                  <a:pt x="4284" y="1992"/>
                </a:cubicBezTo>
                <a:cubicBezTo>
                  <a:pt x="4292" y="2033"/>
                  <a:pt x="4307" y="2080"/>
                  <a:pt x="4326" y="2136"/>
                </a:cubicBezTo>
                <a:cubicBezTo>
                  <a:pt x="4340" y="2177"/>
                  <a:pt x="4352" y="2210"/>
                  <a:pt x="4363" y="2232"/>
                </a:cubicBezTo>
                <a:cubicBezTo>
                  <a:pt x="4373" y="2254"/>
                  <a:pt x="4381" y="2266"/>
                  <a:pt x="4388" y="2269"/>
                </a:cubicBezTo>
                <a:cubicBezTo>
                  <a:pt x="4395" y="2272"/>
                  <a:pt x="4400" y="2268"/>
                  <a:pt x="4403" y="2253"/>
                </a:cubicBezTo>
                <a:cubicBezTo>
                  <a:pt x="4406" y="2238"/>
                  <a:pt x="4408" y="2214"/>
                  <a:pt x="4408" y="2181"/>
                </a:cubicBezTo>
                <a:cubicBezTo>
                  <a:pt x="4408" y="2142"/>
                  <a:pt x="4445" y="2082"/>
                  <a:pt x="4490" y="2048"/>
                </a:cubicBezTo>
                <a:cubicBezTo>
                  <a:pt x="4548" y="2004"/>
                  <a:pt x="4586" y="1956"/>
                  <a:pt x="4603" y="1913"/>
                </a:cubicBezTo>
                <a:cubicBezTo>
                  <a:pt x="4611" y="1891"/>
                  <a:pt x="4614" y="1873"/>
                  <a:pt x="4610" y="1854"/>
                </a:cubicBezTo>
                <a:cubicBezTo>
                  <a:pt x="4607" y="1836"/>
                  <a:pt x="4598" y="1818"/>
                  <a:pt x="4583" y="1805"/>
                </a:cubicBezTo>
                <a:cubicBezTo>
                  <a:pt x="4556" y="1783"/>
                  <a:pt x="4514" y="1724"/>
                  <a:pt x="4490" y="1675"/>
                </a:cubicBezTo>
                <a:cubicBezTo>
                  <a:pt x="4480" y="1655"/>
                  <a:pt x="4471" y="1640"/>
                  <a:pt x="4463" y="1631"/>
                </a:cubicBezTo>
                <a:cubicBezTo>
                  <a:pt x="4455" y="1621"/>
                  <a:pt x="4447" y="1617"/>
                  <a:pt x="4438" y="1619"/>
                </a:cubicBezTo>
                <a:close/>
                <a:moveTo>
                  <a:pt x="10979" y="1906"/>
                </a:moveTo>
                <a:cubicBezTo>
                  <a:pt x="10935" y="1905"/>
                  <a:pt x="10891" y="1922"/>
                  <a:pt x="10867" y="1957"/>
                </a:cubicBezTo>
                <a:cubicBezTo>
                  <a:pt x="10846" y="1990"/>
                  <a:pt x="10814" y="1984"/>
                  <a:pt x="10786" y="1943"/>
                </a:cubicBezTo>
                <a:cubicBezTo>
                  <a:pt x="10762" y="1906"/>
                  <a:pt x="10735" y="1892"/>
                  <a:pt x="10726" y="1913"/>
                </a:cubicBezTo>
                <a:cubicBezTo>
                  <a:pt x="10715" y="1940"/>
                  <a:pt x="10724" y="2006"/>
                  <a:pt x="10745" y="2076"/>
                </a:cubicBezTo>
                <a:cubicBezTo>
                  <a:pt x="10765" y="2145"/>
                  <a:pt x="10796" y="2217"/>
                  <a:pt x="10826" y="2251"/>
                </a:cubicBezTo>
                <a:cubicBezTo>
                  <a:pt x="10840" y="2267"/>
                  <a:pt x="10858" y="2278"/>
                  <a:pt x="10874" y="2283"/>
                </a:cubicBezTo>
                <a:cubicBezTo>
                  <a:pt x="10890" y="2288"/>
                  <a:pt x="10906" y="2285"/>
                  <a:pt x="10916" y="2276"/>
                </a:cubicBezTo>
                <a:cubicBezTo>
                  <a:pt x="10937" y="2258"/>
                  <a:pt x="10979" y="2231"/>
                  <a:pt x="11010" y="2216"/>
                </a:cubicBezTo>
                <a:cubicBezTo>
                  <a:pt x="11050" y="2195"/>
                  <a:pt x="11083" y="2147"/>
                  <a:pt x="11099" y="2097"/>
                </a:cubicBezTo>
                <a:cubicBezTo>
                  <a:pt x="11114" y="2046"/>
                  <a:pt x="11115" y="1992"/>
                  <a:pt x="11092" y="1957"/>
                </a:cubicBezTo>
                <a:cubicBezTo>
                  <a:pt x="11068" y="1922"/>
                  <a:pt x="11023" y="1906"/>
                  <a:pt x="10979" y="1906"/>
                </a:cubicBezTo>
                <a:close/>
                <a:moveTo>
                  <a:pt x="5490" y="3539"/>
                </a:moveTo>
                <a:cubicBezTo>
                  <a:pt x="5485" y="3550"/>
                  <a:pt x="5482" y="3570"/>
                  <a:pt x="5482" y="3595"/>
                </a:cubicBezTo>
                <a:cubicBezTo>
                  <a:pt x="5482" y="3646"/>
                  <a:pt x="5493" y="3686"/>
                  <a:pt x="5507" y="3686"/>
                </a:cubicBezTo>
                <a:cubicBezTo>
                  <a:pt x="5514" y="3686"/>
                  <a:pt x="5521" y="3681"/>
                  <a:pt x="5525" y="3672"/>
                </a:cubicBezTo>
                <a:cubicBezTo>
                  <a:pt x="5525" y="3672"/>
                  <a:pt x="5525" y="3670"/>
                  <a:pt x="5525" y="3670"/>
                </a:cubicBezTo>
                <a:cubicBezTo>
                  <a:pt x="5530" y="3660"/>
                  <a:pt x="5532" y="3646"/>
                  <a:pt x="5532" y="3630"/>
                </a:cubicBezTo>
                <a:cubicBezTo>
                  <a:pt x="5532" y="3615"/>
                  <a:pt x="5530" y="3598"/>
                  <a:pt x="5525" y="3581"/>
                </a:cubicBezTo>
                <a:cubicBezTo>
                  <a:pt x="5520" y="3564"/>
                  <a:pt x="5514" y="3549"/>
                  <a:pt x="5507" y="3539"/>
                </a:cubicBezTo>
                <a:cubicBezTo>
                  <a:pt x="5500" y="3529"/>
                  <a:pt x="5494" y="3529"/>
                  <a:pt x="5490" y="3539"/>
                </a:cubicBezTo>
                <a:close/>
                <a:moveTo>
                  <a:pt x="18638" y="4488"/>
                </a:moveTo>
                <a:cubicBezTo>
                  <a:pt x="18633" y="4492"/>
                  <a:pt x="18633" y="4503"/>
                  <a:pt x="18638" y="4520"/>
                </a:cubicBezTo>
                <a:cubicBezTo>
                  <a:pt x="18646" y="4553"/>
                  <a:pt x="18664" y="4581"/>
                  <a:pt x="18677" y="4581"/>
                </a:cubicBezTo>
                <a:cubicBezTo>
                  <a:pt x="18713" y="4581"/>
                  <a:pt x="18705" y="4537"/>
                  <a:pt x="18661" y="4497"/>
                </a:cubicBezTo>
                <a:cubicBezTo>
                  <a:pt x="18650" y="4487"/>
                  <a:pt x="18642" y="4484"/>
                  <a:pt x="18638" y="4488"/>
                </a:cubicBezTo>
                <a:close/>
                <a:moveTo>
                  <a:pt x="18743" y="4833"/>
                </a:moveTo>
                <a:cubicBezTo>
                  <a:pt x="18734" y="4851"/>
                  <a:pt x="18736" y="4914"/>
                  <a:pt x="18743" y="5031"/>
                </a:cubicBezTo>
                <a:cubicBezTo>
                  <a:pt x="18750" y="5141"/>
                  <a:pt x="18777" y="5234"/>
                  <a:pt x="18810" y="5271"/>
                </a:cubicBezTo>
                <a:cubicBezTo>
                  <a:pt x="18853" y="5318"/>
                  <a:pt x="18877" y="5306"/>
                  <a:pt x="18921" y="5215"/>
                </a:cubicBezTo>
                <a:cubicBezTo>
                  <a:pt x="18936" y="5184"/>
                  <a:pt x="18947" y="5155"/>
                  <a:pt x="18954" y="5129"/>
                </a:cubicBezTo>
                <a:cubicBezTo>
                  <a:pt x="18968" y="5076"/>
                  <a:pt x="18966" y="5034"/>
                  <a:pt x="18950" y="5012"/>
                </a:cubicBezTo>
                <a:cubicBezTo>
                  <a:pt x="18941" y="5001"/>
                  <a:pt x="18929" y="4996"/>
                  <a:pt x="18913" y="4996"/>
                </a:cubicBezTo>
                <a:cubicBezTo>
                  <a:pt x="18893" y="4996"/>
                  <a:pt x="18847" y="4954"/>
                  <a:pt x="18812" y="4900"/>
                </a:cubicBezTo>
                <a:cubicBezTo>
                  <a:pt x="18793" y="4871"/>
                  <a:pt x="18779" y="4849"/>
                  <a:pt x="18768" y="4837"/>
                </a:cubicBezTo>
                <a:cubicBezTo>
                  <a:pt x="18768" y="4837"/>
                  <a:pt x="18767" y="4837"/>
                  <a:pt x="18767" y="4837"/>
                </a:cubicBezTo>
                <a:cubicBezTo>
                  <a:pt x="18756" y="4826"/>
                  <a:pt x="18748" y="4824"/>
                  <a:pt x="18743" y="4833"/>
                </a:cubicBezTo>
                <a:close/>
                <a:moveTo>
                  <a:pt x="18863" y="5443"/>
                </a:moveTo>
                <a:cubicBezTo>
                  <a:pt x="18857" y="5441"/>
                  <a:pt x="18853" y="5443"/>
                  <a:pt x="18848" y="5450"/>
                </a:cubicBezTo>
                <a:cubicBezTo>
                  <a:pt x="18834" y="5470"/>
                  <a:pt x="18835" y="5512"/>
                  <a:pt x="18850" y="5555"/>
                </a:cubicBezTo>
                <a:cubicBezTo>
                  <a:pt x="18867" y="5604"/>
                  <a:pt x="18864" y="5678"/>
                  <a:pt x="18840" y="5788"/>
                </a:cubicBezTo>
                <a:cubicBezTo>
                  <a:pt x="18830" y="5832"/>
                  <a:pt x="18824" y="5873"/>
                  <a:pt x="18820" y="5902"/>
                </a:cubicBezTo>
                <a:cubicBezTo>
                  <a:pt x="18817" y="5931"/>
                  <a:pt x="18816" y="5949"/>
                  <a:pt x="18820" y="5949"/>
                </a:cubicBezTo>
                <a:cubicBezTo>
                  <a:pt x="18829" y="5949"/>
                  <a:pt x="18814" y="6002"/>
                  <a:pt x="18789" y="6068"/>
                </a:cubicBezTo>
                <a:cubicBezTo>
                  <a:pt x="18764" y="6133"/>
                  <a:pt x="18718" y="6187"/>
                  <a:pt x="18687" y="6187"/>
                </a:cubicBezTo>
                <a:cubicBezTo>
                  <a:pt x="18661" y="6187"/>
                  <a:pt x="18625" y="6231"/>
                  <a:pt x="18601" y="6275"/>
                </a:cubicBezTo>
                <a:cubicBezTo>
                  <a:pt x="18583" y="6309"/>
                  <a:pt x="18572" y="6343"/>
                  <a:pt x="18578" y="6359"/>
                </a:cubicBezTo>
                <a:cubicBezTo>
                  <a:pt x="18580" y="6364"/>
                  <a:pt x="18584" y="6368"/>
                  <a:pt x="18590" y="6368"/>
                </a:cubicBezTo>
                <a:cubicBezTo>
                  <a:pt x="18602" y="6369"/>
                  <a:pt x="18592" y="6405"/>
                  <a:pt x="18568" y="6448"/>
                </a:cubicBezTo>
                <a:cubicBezTo>
                  <a:pt x="18531" y="6514"/>
                  <a:pt x="18529" y="6549"/>
                  <a:pt x="18556" y="6683"/>
                </a:cubicBezTo>
                <a:cubicBezTo>
                  <a:pt x="18574" y="6779"/>
                  <a:pt x="18593" y="6830"/>
                  <a:pt x="18611" y="6834"/>
                </a:cubicBezTo>
                <a:cubicBezTo>
                  <a:pt x="18611" y="6834"/>
                  <a:pt x="18612" y="6834"/>
                  <a:pt x="18612" y="6834"/>
                </a:cubicBezTo>
                <a:cubicBezTo>
                  <a:pt x="18621" y="6836"/>
                  <a:pt x="18629" y="6825"/>
                  <a:pt x="18638" y="6804"/>
                </a:cubicBezTo>
                <a:cubicBezTo>
                  <a:pt x="18646" y="6783"/>
                  <a:pt x="18655" y="6750"/>
                  <a:pt x="18663" y="6706"/>
                </a:cubicBezTo>
                <a:cubicBezTo>
                  <a:pt x="18678" y="6625"/>
                  <a:pt x="18714" y="6566"/>
                  <a:pt x="18755" y="6555"/>
                </a:cubicBezTo>
                <a:cubicBezTo>
                  <a:pt x="18792" y="6545"/>
                  <a:pt x="18855" y="6465"/>
                  <a:pt x="18894" y="6378"/>
                </a:cubicBezTo>
                <a:cubicBezTo>
                  <a:pt x="18934" y="6290"/>
                  <a:pt x="18975" y="6227"/>
                  <a:pt x="18986" y="6235"/>
                </a:cubicBezTo>
                <a:cubicBezTo>
                  <a:pt x="18998" y="6244"/>
                  <a:pt x="19000" y="6191"/>
                  <a:pt x="18990" y="6119"/>
                </a:cubicBezTo>
                <a:cubicBezTo>
                  <a:pt x="18980" y="6047"/>
                  <a:pt x="18970" y="5912"/>
                  <a:pt x="18968" y="5823"/>
                </a:cubicBezTo>
                <a:cubicBezTo>
                  <a:pt x="18968" y="5780"/>
                  <a:pt x="18962" y="5736"/>
                  <a:pt x="18954" y="5690"/>
                </a:cubicBezTo>
                <a:cubicBezTo>
                  <a:pt x="18952" y="5679"/>
                  <a:pt x="18949" y="5666"/>
                  <a:pt x="18947" y="5655"/>
                </a:cubicBezTo>
                <a:cubicBezTo>
                  <a:pt x="18940" y="5622"/>
                  <a:pt x="18933" y="5590"/>
                  <a:pt x="18924" y="5562"/>
                </a:cubicBezTo>
                <a:cubicBezTo>
                  <a:pt x="18920" y="5549"/>
                  <a:pt x="18915" y="5539"/>
                  <a:pt x="18911" y="5527"/>
                </a:cubicBezTo>
                <a:cubicBezTo>
                  <a:pt x="18904" y="5507"/>
                  <a:pt x="18896" y="5491"/>
                  <a:pt x="18888" y="5478"/>
                </a:cubicBezTo>
                <a:cubicBezTo>
                  <a:pt x="18879" y="5462"/>
                  <a:pt x="18871" y="5446"/>
                  <a:pt x="18863" y="5443"/>
                </a:cubicBezTo>
                <a:close/>
                <a:moveTo>
                  <a:pt x="18229" y="7818"/>
                </a:moveTo>
                <a:cubicBezTo>
                  <a:pt x="18220" y="7827"/>
                  <a:pt x="18209" y="7881"/>
                  <a:pt x="18203" y="7974"/>
                </a:cubicBezTo>
                <a:cubicBezTo>
                  <a:pt x="18199" y="8039"/>
                  <a:pt x="18207" y="8090"/>
                  <a:pt x="18221" y="8090"/>
                </a:cubicBezTo>
                <a:cubicBezTo>
                  <a:pt x="18235" y="8090"/>
                  <a:pt x="18245" y="8019"/>
                  <a:pt x="18245" y="7932"/>
                </a:cubicBezTo>
                <a:cubicBezTo>
                  <a:pt x="18245" y="7845"/>
                  <a:pt x="18238" y="7809"/>
                  <a:pt x="18229" y="7818"/>
                </a:cubicBezTo>
                <a:close/>
                <a:moveTo>
                  <a:pt x="7269" y="8069"/>
                </a:moveTo>
                <a:cubicBezTo>
                  <a:pt x="7262" y="8072"/>
                  <a:pt x="7258" y="8080"/>
                  <a:pt x="7257" y="8090"/>
                </a:cubicBezTo>
                <a:cubicBezTo>
                  <a:pt x="7257" y="8093"/>
                  <a:pt x="7257" y="8096"/>
                  <a:pt x="7257" y="8100"/>
                </a:cubicBezTo>
                <a:cubicBezTo>
                  <a:pt x="7258" y="8105"/>
                  <a:pt x="7261" y="8111"/>
                  <a:pt x="7262" y="8118"/>
                </a:cubicBezTo>
                <a:cubicBezTo>
                  <a:pt x="7265" y="8130"/>
                  <a:pt x="7272" y="8146"/>
                  <a:pt x="7278" y="8160"/>
                </a:cubicBezTo>
                <a:cubicBezTo>
                  <a:pt x="7296" y="8200"/>
                  <a:pt x="7322" y="8249"/>
                  <a:pt x="7365" y="8305"/>
                </a:cubicBezTo>
                <a:cubicBezTo>
                  <a:pt x="7392" y="8341"/>
                  <a:pt x="7418" y="8379"/>
                  <a:pt x="7437" y="8414"/>
                </a:cubicBezTo>
                <a:cubicBezTo>
                  <a:pt x="7457" y="8450"/>
                  <a:pt x="7471" y="8482"/>
                  <a:pt x="7474" y="8501"/>
                </a:cubicBezTo>
                <a:cubicBezTo>
                  <a:pt x="7477" y="8521"/>
                  <a:pt x="7485" y="8536"/>
                  <a:pt x="7497" y="8547"/>
                </a:cubicBezTo>
                <a:cubicBezTo>
                  <a:pt x="7535" y="8580"/>
                  <a:pt x="7602" y="8569"/>
                  <a:pt x="7617" y="8510"/>
                </a:cubicBezTo>
                <a:cubicBezTo>
                  <a:pt x="7621" y="8494"/>
                  <a:pt x="7612" y="8464"/>
                  <a:pt x="7595" y="8428"/>
                </a:cubicBezTo>
                <a:cubicBezTo>
                  <a:pt x="7544" y="8320"/>
                  <a:pt x="7415" y="8149"/>
                  <a:pt x="7328" y="8090"/>
                </a:cubicBezTo>
                <a:cubicBezTo>
                  <a:pt x="7300" y="8072"/>
                  <a:pt x="7281" y="8066"/>
                  <a:pt x="7269" y="8069"/>
                </a:cubicBezTo>
                <a:close/>
                <a:moveTo>
                  <a:pt x="7184" y="8090"/>
                </a:moveTo>
                <a:cubicBezTo>
                  <a:pt x="7132" y="8090"/>
                  <a:pt x="7122" y="8201"/>
                  <a:pt x="7169" y="8265"/>
                </a:cubicBezTo>
                <a:cubicBezTo>
                  <a:pt x="7193" y="8299"/>
                  <a:pt x="7214" y="8327"/>
                  <a:pt x="7214" y="8328"/>
                </a:cubicBezTo>
                <a:cubicBezTo>
                  <a:pt x="7215" y="8329"/>
                  <a:pt x="7215" y="8275"/>
                  <a:pt x="7215" y="8209"/>
                </a:cubicBezTo>
                <a:cubicBezTo>
                  <a:pt x="7215" y="8144"/>
                  <a:pt x="7201" y="8090"/>
                  <a:pt x="7184" y="8090"/>
                </a:cubicBezTo>
                <a:close/>
                <a:moveTo>
                  <a:pt x="3232" y="8475"/>
                </a:moveTo>
                <a:cubicBezTo>
                  <a:pt x="3218" y="8456"/>
                  <a:pt x="3207" y="8496"/>
                  <a:pt x="3207" y="8564"/>
                </a:cubicBezTo>
                <a:cubicBezTo>
                  <a:pt x="3207" y="8707"/>
                  <a:pt x="3221" y="8722"/>
                  <a:pt x="3242" y="8598"/>
                </a:cubicBezTo>
                <a:cubicBezTo>
                  <a:pt x="3245" y="8574"/>
                  <a:pt x="3245" y="8548"/>
                  <a:pt x="3244" y="8526"/>
                </a:cubicBezTo>
                <a:cubicBezTo>
                  <a:pt x="3242" y="8504"/>
                  <a:pt x="3238" y="8485"/>
                  <a:pt x="3232" y="8475"/>
                </a:cubicBezTo>
                <a:close/>
                <a:moveTo>
                  <a:pt x="17698" y="8489"/>
                </a:moveTo>
                <a:cubicBezTo>
                  <a:pt x="17689" y="8490"/>
                  <a:pt x="17678" y="8503"/>
                  <a:pt x="17667" y="8519"/>
                </a:cubicBezTo>
                <a:cubicBezTo>
                  <a:pt x="17663" y="8525"/>
                  <a:pt x="17659" y="8531"/>
                  <a:pt x="17656" y="8538"/>
                </a:cubicBezTo>
                <a:cubicBezTo>
                  <a:pt x="17648" y="8552"/>
                  <a:pt x="17640" y="8570"/>
                  <a:pt x="17634" y="8589"/>
                </a:cubicBezTo>
                <a:cubicBezTo>
                  <a:pt x="17632" y="8597"/>
                  <a:pt x="17629" y="8602"/>
                  <a:pt x="17627" y="8610"/>
                </a:cubicBezTo>
                <a:cubicBezTo>
                  <a:pt x="17619" y="8639"/>
                  <a:pt x="17613" y="8670"/>
                  <a:pt x="17613" y="8701"/>
                </a:cubicBezTo>
                <a:cubicBezTo>
                  <a:pt x="17613" y="8759"/>
                  <a:pt x="17630" y="8806"/>
                  <a:pt x="17651" y="8806"/>
                </a:cubicBezTo>
                <a:cubicBezTo>
                  <a:pt x="17694" y="8806"/>
                  <a:pt x="17739" y="8629"/>
                  <a:pt x="17723" y="8524"/>
                </a:cubicBezTo>
                <a:cubicBezTo>
                  <a:pt x="17719" y="8497"/>
                  <a:pt x="17709" y="8488"/>
                  <a:pt x="17698" y="8489"/>
                </a:cubicBezTo>
                <a:close/>
                <a:moveTo>
                  <a:pt x="7793" y="8580"/>
                </a:moveTo>
                <a:cubicBezTo>
                  <a:pt x="7764" y="8579"/>
                  <a:pt x="7727" y="8631"/>
                  <a:pt x="7709" y="8699"/>
                </a:cubicBezTo>
                <a:cubicBezTo>
                  <a:pt x="7681" y="8805"/>
                  <a:pt x="7682" y="8818"/>
                  <a:pt x="7716" y="8787"/>
                </a:cubicBezTo>
                <a:cubicBezTo>
                  <a:pt x="7738" y="8768"/>
                  <a:pt x="7761" y="8772"/>
                  <a:pt x="7767" y="8797"/>
                </a:cubicBezTo>
                <a:cubicBezTo>
                  <a:pt x="7774" y="8824"/>
                  <a:pt x="7822" y="8829"/>
                  <a:pt x="7868" y="8818"/>
                </a:cubicBezTo>
                <a:cubicBezTo>
                  <a:pt x="7891" y="8812"/>
                  <a:pt x="7914" y="8801"/>
                  <a:pt x="7931" y="8790"/>
                </a:cubicBezTo>
                <a:cubicBezTo>
                  <a:pt x="7948" y="8778"/>
                  <a:pt x="7959" y="8765"/>
                  <a:pt x="7959" y="8750"/>
                </a:cubicBezTo>
                <a:cubicBezTo>
                  <a:pt x="7959" y="8735"/>
                  <a:pt x="7953" y="8717"/>
                  <a:pt x="7942" y="8699"/>
                </a:cubicBezTo>
                <a:cubicBezTo>
                  <a:pt x="7931" y="8680"/>
                  <a:pt x="7916" y="8660"/>
                  <a:pt x="7899" y="8643"/>
                </a:cubicBezTo>
                <a:cubicBezTo>
                  <a:pt x="7866" y="8608"/>
                  <a:pt x="7824" y="8581"/>
                  <a:pt x="7793" y="8580"/>
                </a:cubicBezTo>
                <a:close/>
                <a:moveTo>
                  <a:pt x="18311" y="8745"/>
                </a:moveTo>
                <a:cubicBezTo>
                  <a:pt x="18304" y="8745"/>
                  <a:pt x="18299" y="8751"/>
                  <a:pt x="18294" y="8762"/>
                </a:cubicBezTo>
                <a:cubicBezTo>
                  <a:pt x="18289" y="8772"/>
                  <a:pt x="18285" y="8788"/>
                  <a:pt x="18281" y="8806"/>
                </a:cubicBezTo>
                <a:cubicBezTo>
                  <a:pt x="18274" y="8838"/>
                  <a:pt x="18270" y="8881"/>
                  <a:pt x="18267" y="8929"/>
                </a:cubicBezTo>
                <a:cubicBezTo>
                  <a:pt x="18266" y="8945"/>
                  <a:pt x="18266" y="8962"/>
                  <a:pt x="18265" y="8978"/>
                </a:cubicBezTo>
                <a:cubicBezTo>
                  <a:pt x="18264" y="9017"/>
                  <a:pt x="18264" y="9059"/>
                  <a:pt x="18266" y="9100"/>
                </a:cubicBezTo>
                <a:cubicBezTo>
                  <a:pt x="18267" y="9114"/>
                  <a:pt x="18267" y="9127"/>
                  <a:pt x="18268" y="9141"/>
                </a:cubicBezTo>
                <a:cubicBezTo>
                  <a:pt x="18272" y="9196"/>
                  <a:pt x="18278" y="9250"/>
                  <a:pt x="18287" y="9293"/>
                </a:cubicBezTo>
                <a:cubicBezTo>
                  <a:pt x="18306" y="9381"/>
                  <a:pt x="18321" y="9496"/>
                  <a:pt x="18321" y="9547"/>
                </a:cubicBezTo>
                <a:cubicBezTo>
                  <a:pt x="18321" y="9598"/>
                  <a:pt x="18335" y="9638"/>
                  <a:pt x="18350" y="9638"/>
                </a:cubicBezTo>
                <a:cubicBezTo>
                  <a:pt x="18358" y="9638"/>
                  <a:pt x="18362" y="9628"/>
                  <a:pt x="18365" y="9612"/>
                </a:cubicBezTo>
                <a:cubicBezTo>
                  <a:pt x="18367" y="9597"/>
                  <a:pt x="18367" y="9576"/>
                  <a:pt x="18363" y="9552"/>
                </a:cubicBezTo>
                <a:cubicBezTo>
                  <a:pt x="18355" y="9504"/>
                  <a:pt x="18360" y="9446"/>
                  <a:pt x="18374" y="9426"/>
                </a:cubicBezTo>
                <a:cubicBezTo>
                  <a:pt x="18390" y="9402"/>
                  <a:pt x="18390" y="9362"/>
                  <a:pt x="18372" y="9309"/>
                </a:cubicBezTo>
                <a:cubicBezTo>
                  <a:pt x="18361" y="9280"/>
                  <a:pt x="18356" y="9253"/>
                  <a:pt x="18356" y="9221"/>
                </a:cubicBezTo>
                <a:cubicBezTo>
                  <a:pt x="18356" y="9189"/>
                  <a:pt x="18361" y="9151"/>
                  <a:pt x="18371" y="9107"/>
                </a:cubicBezTo>
                <a:cubicBezTo>
                  <a:pt x="18379" y="9071"/>
                  <a:pt x="18383" y="9031"/>
                  <a:pt x="18383" y="8990"/>
                </a:cubicBezTo>
                <a:cubicBezTo>
                  <a:pt x="18383" y="8949"/>
                  <a:pt x="18380" y="8910"/>
                  <a:pt x="18374" y="8873"/>
                </a:cubicBezTo>
                <a:cubicBezTo>
                  <a:pt x="18362" y="8801"/>
                  <a:pt x="18339" y="8745"/>
                  <a:pt x="18311" y="8745"/>
                </a:cubicBezTo>
                <a:close/>
                <a:moveTo>
                  <a:pt x="7461" y="8769"/>
                </a:moveTo>
                <a:cubicBezTo>
                  <a:pt x="7456" y="8773"/>
                  <a:pt x="7453" y="8784"/>
                  <a:pt x="7453" y="8801"/>
                </a:cubicBezTo>
                <a:cubicBezTo>
                  <a:pt x="7453" y="8836"/>
                  <a:pt x="7465" y="8864"/>
                  <a:pt x="7479" y="8864"/>
                </a:cubicBezTo>
                <a:cubicBezTo>
                  <a:pt x="7493" y="8864"/>
                  <a:pt x="7503" y="8853"/>
                  <a:pt x="7503" y="8839"/>
                </a:cubicBezTo>
                <a:cubicBezTo>
                  <a:pt x="7503" y="8824"/>
                  <a:pt x="7493" y="8796"/>
                  <a:pt x="7479" y="8776"/>
                </a:cubicBezTo>
                <a:cubicBezTo>
                  <a:pt x="7472" y="8765"/>
                  <a:pt x="7466" y="8764"/>
                  <a:pt x="7461" y="8769"/>
                </a:cubicBezTo>
                <a:close/>
                <a:moveTo>
                  <a:pt x="8341" y="8806"/>
                </a:moveTo>
                <a:cubicBezTo>
                  <a:pt x="8298" y="8806"/>
                  <a:pt x="8267" y="8825"/>
                  <a:pt x="8248" y="8859"/>
                </a:cubicBezTo>
                <a:cubicBezTo>
                  <a:pt x="8236" y="8883"/>
                  <a:pt x="8229" y="8913"/>
                  <a:pt x="8228" y="8950"/>
                </a:cubicBezTo>
                <a:cubicBezTo>
                  <a:pt x="8228" y="8969"/>
                  <a:pt x="8229" y="8989"/>
                  <a:pt x="8231" y="9011"/>
                </a:cubicBezTo>
                <a:cubicBezTo>
                  <a:pt x="8236" y="9054"/>
                  <a:pt x="8247" y="9104"/>
                  <a:pt x="8264" y="9158"/>
                </a:cubicBezTo>
                <a:cubicBezTo>
                  <a:pt x="8291" y="9245"/>
                  <a:pt x="8306" y="9292"/>
                  <a:pt x="8307" y="9330"/>
                </a:cubicBezTo>
                <a:cubicBezTo>
                  <a:pt x="8308" y="9350"/>
                  <a:pt x="8306" y="9366"/>
                  <a:pt x="8300" y="9386"/>
                </a:cubicBezTo>
                <a:cubicBezTo>
                  <a:pt x="8295" y="9406"/>
                  <a:pt x="8287" y="9427"/>
                  <a:pt x="8276" y="9456"/>
                </a:cubicBezTo>
                <a:cubicBezTo>
                  <a:pt x="8251" y="9521"/>
                  <a:pt x="8220" y="9562"/>
                  <a:pt x="8208" y="9545"/>
                </a:cubicBezTo>
                <a:cubicBezTo>
                  <a:pt x="8182" y="9507"/>
                  <a:pt x="8178" y="9658"/>
                  <a:pt x="8203" y="9717"/>
                </a:cubicBezTo>
                <a:cubicBezTo>
                  <a:pt x="8209" y="9733"/>
                  <a:pt x="8216" y="9744"/>
                  <a:pt x="8222" y="9750"/>
                </a:cubicBezTo>
                <a:cubicBezTo>
                  <a:pt x="8242" y="9767"/>
                  <a:pt x="8262" y="9741"/>
                  <a:pt x="8289" y="9666"/>
                </a:cubicBezTo>
                <a:cubicBezTo>
                  <a:pt x="8300" y="9635"/>
                  <a:pt x="8313" y="9614"/>
                  <a:pt x="8330" y="9605"/>
                </a:cubicBezTo>
                <a:cubicBezTo>
                  <a:pt x="8347" y="9596"/>
                  <a:pt x="8367" y="9597"/>
                  <a:pt x="8392" y="9610"/>
                </a:cubicBezTo>
                <a:cubicBezTo>
                  <a:pt x="8433" y="9631"/>
                  <a:pt x="8453" y="9630"/>
                  <a:pt x="8460" y="9598"/>
                </a:cubicBezTo>
                <a:cubicBezTo>
                  <a:pt x="8463" y="9588"/>
                  <a:pt x="8464" y="9574"/>
                  <a:pt x="8464" y="9556"/>
                </a:cubicBezTo>
                <a:cubicBezTo>
                  <a:pt x="8464" y="9506"/>
                  <a:pt x="8444" y="9438"/>
                  <a:pt x="8419" y="9407"/>
                </a:cubicBezTo>
                <a:cubicBezTo>
                  <a:pt x="8408" y="9393"/>
                  <a:pt x="8399" y="9366"/>
                  <a:pt x="8392" y="9333"/>
                </a:cubicBezTo>
                <a:cubicBezTo>
                  <a:pt x="8378" y="9265"/>
                  <a:pt x="8372" y="9169"/>
                  <a:pt x="8378" y="9095"/>
                </a:cubicBezTo>
                <a:cubicBezTo>
                  <a:pt x="8382" y="9057"/>
                  <a:pt x="8388" y="9025"/>
                  <a:pt x="8397" y="9004"/>
                </a:cubicBezTo>
                <a:cubicBezTo>
                  <a:pt x="8418" y="8955"/>
                  <a:pt x="8421" y="8906"/>
                  <a:pt x="8410" y="8869"/>
                </a:cubicBezTo>
                <a:cubicBezTo>
                  <a:pt x="8400" y="8831"/>
                  <a:pt x="8375" y="8806"/>
                  <a:pt x="8341" y="8806"/>
                </a:cubicBezTo>
                <a:close/>
                <a:moveTo>
                  <a:pt x="10401" y="9044"/>
                </a:moveTo>
                <a:cubicBezTo>
                  <a:pt x="10378" y="9044"/>
                  <a:pt x="10359" y="9067"/>
                  <a:pt x="10349" y="9102"/>
                </a:cubicBezTo>
                <a:cubicBezTo>
                  <a:pt x="10339" y="9136"/>
                  <a:pt x="10337" y="9183"/>
                  <a:pt x="10348" y="9225"/>
                </a:cubicBezTo>
                <a:cubicBezTo>
                  <a:pt x="10359" y="9269"/>
                  <a:pt x="10378" y="9277"/>
                  <a:pt x="10394" y="9260"/>
                </a:cubicBezTo>
                <a:cubicBezTo>
                  <a:pt x="10403" y="9252"/>
                  <a:pt x="10411" y="9238"/>
                  <a:pt x="10417" y="9218"/>
                </a:cubicBezTo>
                <a:cubicBezTo>
                  <a:pt x="10424" y="9198"/>
                  <a:pt x="10429" y="9171"/>
                  <a:pt x="10432" y="9141"/>
                </a:cubicBezTo>
                <a:cubicBezTo>
                  <a:pt x="10437" y="9084"/>
                  <a:pt x="10423" y="9044"/>
                  <a:pt x="10401" y="9044"/>
                </a:cubicBezTo>
                <a:close/>
                <a:moveTo>
                  <a:pt x="18545" y="9638"/>
                </a:moveTo>
                <a:cubicBezTo>
                  <a:pt x="18528" y="9638"/>
                  <a:pt x="18530" y="9672"/>
                  <a:pt x="18550" y="9729"/>
                </a:cubicBezTo>
                <a:cubicBezTo>
                  <a:pt x="18567" y="9779"/>
                  <a:pt x="18587" y="9809"/>
                  <a:pt x="18593" y="9794"/>
                </a:cubicBezTo>
                <a:cubicBezTo>
                  <a:pt x="18602" y="9773"/>
                  <a:pt x="18597" y="9734"/>
                  <a:pt x="18586" y="9701"/>
                </a:cubicBezTo>
                <a:cubicBezTo>
                  <a:pt x="18576" y="9667"/>
                  <a:pt x="18560" y="9638"/>
                  <a:pt x="18545" y="9638"/>
                </a:cubicBezTo>
                <a:close/>
                <a:moveTo>
                  <a:pt x="18430" y="9773"/>
                </a:moveTo>
                <a:cubicBezTo>
                  <a:pt x="18421" y="9766"/>
                  <a:pt x="18414" y="9769"/>
                  <a:pt x="18409" y="9775"/>
                </a:cubicBezTo>
                <a:cubicBezTo>
                  <a:pt x="18408" y="9777"/>
                  <a:pt x="18408" y="9782"/>
                  <a:pt x="18407" y="9785"/>
                </a:cubicBezTo>
                <a:cubicBezTo>
                  <a:pt x="18405" y="9792"/>
                  <a:pt x="18403" y="9800"/>
                  <a:pt x="18403" y="9813"/>
                </a:cubicBezTo>
                <a:cubicBezTo>
                  <a:pt x="18404" y="9819"/>
                  <a:pt x="18404" y="9826"/>
                  <a:pt x="18405" y="9834"/>
                </a:cubicBezTo>
                <a:cubicBezTo>
                  <a:pt x="18408" y="9854"/>
                  <a:pt x="18413" y="9876"/>
                  <a:pt x="18422" y="9903"/>
                </a:cubicBezTo>
                <a:cubicBezTo>
                  <a:pt x="18440" y="9953"/>
                  <a:pt x="18465" y="9977"/>
                  <a:pt x="18479" y="9957"/>
                </a:cubicBezTo>
                <a:cubicBezTo>
                  <a:pt x="18493" y="9936"/>
                  <a:pt x="18487" y="9885"/>
                  <a:pt x="18464" y="9829"/>
                </a:cubicBezTo>
                <a:cubicBezTo>
                  <a:pt x="18451" y="9800"/>
                  <a:pt x="18440" y="9781"/>
                  <a:pt x="18430" y="9773"/>
                </a:cubicBezTo>
                <a:close/>
                <a:moveTo>
                  <a:pt x="17150" y="10060"/>
                </a:moveTo>
                <a:cubicBezTo>
                  <a:pt x="17127" y="10045"/>
                  <a:pt x="17109" y="10073"/>
                  <a:pt x="17109" y="10155"/>
                </a:cubicBezTo>
                <a:cubicBezTo>
                  <a:pt x="17109" y="10211"/>
                  <a:pt x="17138" y="10327"/>
                  <a:pt x="17173" y="10414"/>
                </a:cubicBezTo>
                <a:cubicBezTo>
                  <a:pt x="17190" y="10457"/>
                  <a:pt x="17208" y="10515"/>
                  <a:pt x="17222" y="10575"/>
                </a:cubicBezTo>
                <a:cubicBezTo>
                  <a:pt x="17222" y="10575"/>
                  <a:pt x="17222" y="10577"/>
                  <a:pt x="17222" y="10577"/>
                </a:cubicBezTo>
                <a:cubicBezTo>
                  <a:pt x="17236" y="10636"/>
                  <a:pt x="17246" y="10696"/>
                  <a:pt x="17250" y="10742"/>
                </a:cubicBezTo>
                <a:cubicBezTo>
                  <a:pt x="17253" y="10789"/>
                  <a:pt x="17260" y="10840"/>
                  <a:pt x="17267" y="10885"/>
                </a:cubicBezTo>
                <a:cubicBezTo>
                  <a:pt x="17274" y="10930"/>
                  <a:pt x="17282" y="10969"/>
                  <a:pt x="17289" y="10989"/>
                </a:cubicBezTo>
                <a:cubicBezTo>
                  <a:pt x="17304" y="11030"/>
                  <a:pt x="17307" y="11092"/>
                  <a:pt x="17297" y="11129"/>
                </a:cubicBezTo>
                <a:cubicBezTo>
                  <a:pt x="17294" y="11140"/>
                  <a:pt x="17290" y="11145"/>
                  <a:pt x="17283" y="11143"/>
                </a:cubicBezTo>
                <a:cubicBezTo>
                  <a:pt x="17263" y="11138"/>
                  <a:pt x="17226" y="11075"/>
                  <a:pt x="17175" y="10959"/>
                </a:cubicBezTo>
                <a:cubicBezTo>
                  <a:pt x="17146" y="10893"/>
                  <a:pt x="17118" y="10836"/>
                  <a:pt x="17092" y="10791"/>
                </a:cubicBezTo>
                <a:cubicBezTo>
                  <a:pt x="17066" y="10746"/>
                  <a:pt x="17042" y="10715"/>
                  <a:pt x="17022" y="10693"/>
                </a:cubicBezTo>
                <a:cubicBezTo>
                  <a:pt x="16992" y="10662"/>
                  <a:pt x="16970" y="10657"/>
                  <a:pt x="16961" y="10687"/>
                </a:cubicBezTo>
                <a:cubicBezTo>
                  <a:pt x="16958" y="10696"/>
                  <a:pt x="16957" y="10711"/>
                  <a:pt x="16957" y="10728"/>
                </a:cubicBezTo>
                <a:cubicBezTo>
                  <a:pt x="16957" y="10776"/>
                  <a:pt x="16973" y="10846"/>
                  <a:pt x="16994" y="10887"/>
                </a:cubicBezTo>
                <a:cubicBezTo>
                  <a:pt x="17004" y="10907"/>
                  <a:pt x="17012" y="10934"/>
                  <a:pt x="17016" y="10959"/>
                </a:cubicBezTo>
                <a:cubicBezTo>
                  <a:pt x="17019" y="10984"/>
                  <a:pt x="17020" y="11011"/>
                  <a:pt x="17016" y="11029"/>
                </a:cubicBezTo>
                <a:cubicBezTo>
                  <a:pt x="17011" y="11048"/>
                  <a:pt x="17009" y="11059"/>
                  <a:pt x="17010" y="11064"/>
                </a:cubicBezTo>
                <a:cubicBezTo>
                  <a:pt x="17011" y="11069"/>
                  <a:pt x="17014" y="11066"/>
                  <a:pt x="17020" y="11055"/>
                </a:cubicBezTo>
                <a:cubicBezTo>
                  <a:pt x="17027" y="11040"/>
                  <a:pt x="17037" y="11036"/>
                  <a:pt x="17049" y="11041"/>
                </a:cubicBezTo>
                <a:cubicBezTo>
                  <a:pt x="17074" y="11050"/>
                  <a:pt x="17103" y="11091"/>
                  <a:pt x="17118" y="11136"/>
                </a:cubicBezTo>
                <a:cubicBezTo>
                  <a:pt x="17126" y="11159"/>
                  <a:pt x="17130" y="11182"/>
                  <a:pt x="17128" y="11204"/>
                </a:cubicBezTo>
                <a:cubicBezTo>
                  <a:pt x="17126" y="11223"/>
                  <a:pt x="17132" y="11264"/>
                  <a:pt x="17143" y="11316"/>
                </a:cubicBezTo>
                <a:cubicBezTo>
                  <a:pt x="17154" y="11368"/>
                  <a:pt x="17171" y="11431"/>
                  <a:pt x="17191" y="11490"/>
                </a:cubicBezTo>
                <a:cubicBezTo>
                  <a:pt x="17229" y="11608"/>
                  <a:pt x="17260" y="11729"/>
                  <a:pt x="17260" y="11761"/>
                </a:cubicBezTo>
                <a:cubicBezTo>
                  <a:pt x="17260" y="11782"/>
                  <a:pt x="17271" y="11826"/>
                  <a:pt x="17288" y="11882"/>
                </a:cubicBezTo>
                <a:cubicBezTo>
                  <a:pt x="17289" y="11882"/>
                  <a:pt x="17288" y="11884"/>
                  <a:pt x="17288" y="11884"/>
                </a:cubicBezTo>
                <a:cubicBezTo>
                  <a:pt x="17305" y="11940"/>
                  <a:pt x="17328" y="12004"/>
                  <a:pt x="17352" y="12068"/>
                </a:cubicBezTo>
                <a:cubicBezTo>
                  <a:pt x="17375" y="12133"/>
                  <a:pt x="17401" y="12195"/>
                  <a:pt x="17422" y="12241"/>
                </a:cubicBezTo>
                <a:cubicBezTo>
                  <a:pt x="17442" y="12286"/>
                  <a:pt x="17458" y="12315"/>
                  <a:pt x="17466" y="12315"/>
                </a:cubicBezTo>
                <a:cubicBezTo>
                  <a:pt x="17473" y="12315"/>
                  <a:pt x="17487" y="12335"/>
                  <a:pt x="17505" y="12367"/>
                </a:cubicBezTo>
                <a:cubicBezTo>
                  <a:pt x="17505" y="12367"/>
                  <a:pt x="17505" y="12366"/>
                  <a:pt x="17506" y="12367"/>
                </a:cubicBezTo>
                <a:cubicBezTo>
                  <a:pt x="17523" y="12398"/>
                  <a:pt x="17542" y="12441"/>
                  <a:pt x="17561" y="12488"/>
                </a:cubicBezTo>
                <a:cubicBezTo>
                  <a:pt x="17616" y="12627"/>
                  <a:pt x="17658" y="12670"/>
                  <a:pt x="17779" y="12702"/>
                </a:cubicBezTo>
                <a:cubicBezTo>
                  <a:pt x="17862" y="12724"/>
                  <a:pt x="17941" y="12749"/>
                  <a:pt x="17955" y="12758"/>
                </a:cubicBezTo>
                <a:cubicBezTo>
                  <a:pt x="17974" y="12771"/>
                  <a:pt x="17990" y="12764"/>
                  <a:pt x="18000" y="12747"/>
                </a:cubicBezTo>
                <a:cubicBezTo>
                  <a:pt x="18009" y="12729"/>
                  <a:pt x="18013" y="12701"/>
                  <a:pt x="18004" y="12670"/>
                </a:cubicBezTo>
                <a:cubicBezTo>
                  <a:pt x="17996" y="12639"/>
                  <a:pt x="17969" y="12614"/>
                  <a:pt x="17944" y="12614"/>
                </a:cubicBezTo>
                <a:cubicBezTo>
                  <a:pt x="17919" y="12614"/>
                  <a:pt x="17884" y="12574"/>
                  <a:pt x="17867" y="12525"/>
                </a:cubicBezTo>
                <a:cubicBezTo>
                  <a:pt x="17858" y="12498"/>
                  <a:pt x="17844" y="12479"/>
                  <a:pt x="17829" y="12469"/>
                </a:cubicBezTo>
                <a:cubicBezTo>
                  <a:pt x="17813" y="12460"/>
                  <a:pt x="17796" y="12461"/>
                  <a:pt x="17778" y="12472"/>
                </a:cubicBezTo>
                <a:cubicBezTo>
                  <a:pt x="17747" y="12490"/>
                  <a:pt x="17685" y="12461"/>
                  <a:pt x="17642" y="12409"/>
                </a:cubicBezTo>
                <a:cubicBezTo>
                  <a:pt x="17572" y="12323"/>
                  <a:pt x="17563" y="12284"/>
                  <a:pt x="17563" y="12043"/>
                </a:cubicBezTo>
                <a:cubicBezTo>
                  <a:pt x="17563" y="11969"/>
                  <a:pt x="17561" y="11906"/>
                  <a:pt x="17557" y="11863"/>
                </a:cubicBezTo>
                <a:cubicBezTo>
                  <a:pt x="17555" y="11842"/>
                  <a:pt x="17552" y="11824"/>
                  <a:pt x="17549" y="11814"/>
                </a:cubicBezTo>
                <a:cubicBezTo>
                  <a:pt x="17546" y="11805"/>
                  <a:pt x="17543" y="11803"/>
                  <a:pt x="17540" y="11807"/>
                </a:cubicBezTo>
                <a:cubicBezTo>
                  <a:pt x="17528" y="11826"/>
                  <a:pt x="17493" y="11744"/>
                  <a:pt x="17463" y="11626"/>
                </a:cubicBezTo>
                <a:cubicBezTo>
                  <a:pt x="17421" y="11457"/>
                  <a:pt x="17416" y="11394"/>
                  <a:pt x="17439" y="11327"/>
                </a:cubicBezTo>
                <a:cubicBezTo>
                  <a:pt x="17462" y="11263"/>
                  <a:pt x="17462" y="11205"/>
                  <a:pt x="17440" y="11092"/>
                </a:cubicBezTo>
                <a:cubicBezTo>
                  <a:pt x="17425" y="11010"/>
                  <a:pt x="17412" y="10892"/>
                  <a:pt x="17412" y="10831"/>
                </a:cubicBezTo>
                <a:cubicBezTo>
                  <a:pt x="17412" y="10770"/>
                  <a:pt x="17375" y="10648"/>
                  <a:pt x="17330" y="10558"/>
                </a:cubicBezTo>
                <a:cubicBezTo>
                  <a:pt x="17285" y="10469"/>
                  <a:pt x="17234" y="10319"/>
                  <a:pt x="17217" y="10225"/>
                </a:cubicBezTo>
                <a:cubicBezTo>
                  <a:pt x="17209" y="10179"/>
                  <a:pt x="17197" y="10141"/>
                  <a:pt x="17186" y="10113"/>
                </a:cubicBezTo>
                <a:cubicBezTo>
                  <a:pt x="17174" y="10085"/>
                  <a:pt x="17162" y="10067"/>
                  <a:pt x="17150" y="10060"/>
                </a:cubicBezTo>
                <a:close/>
                <a:moveTo>
                  <a:pt x="18627" y="10123"/>
                </a:moveTo>
                <a:cubicBezTo>
                  <a:pt x="18613" y="10109"/>
                  <a:pt x="18600" y="10125"/>
                  <a:pt x="18587" y="10174"/>
                </a:cubicBezTo>
                <a:cubicBezTo>
                  <a:pt x="18579" y="10207"/>
                  <a:pt x="18549" y="10232"/>
                  <a:pt x="18522" y="10232"/>
                </a:cubicBezTo>
                <a:cubicBezTo>
                  <a:pt x="18464" y="10232"/>
                  <a:pt x="18457" y="10325"/>
                  <a:pt x="18511" y="10374"/>
                </a:cubicBezTo>
                <a:cubicBezTo>
                  <a:pt x="18532" y="10393"/>
                  <a:pt x="18549" y="10445"/>
                  <a:pt x="18549" y="10488"/>
                </a:cubicBezTo>
                <a:cubicBezTo>
                  <a:pt x="18549" y="10532"/>
                  <a:pt x="18563" y="10598"/>
                  <a:pt x="18579" y="10638"/>
                </a:cubicBezTo>
                <a:cubicBezTo>
                  <a:pt x="18597" y="10679"/>
                  <a:pt x="18611" y="10704"/>
                  <a:pt x="18618" y="10707"/>
                </a:cubicBezTo>
                <a:cubicBezTo>
                  <a:pt x="18621" y="10709"/>
                  <a:pt x="18622" y="10706"/>
                  <a:pt x="18622" y="10698"/>
                </a:cubicBezTo>
                <a:cubicBezTo>
                  <a:pt x="18621" y="10690"/>
                  <a:pt x="18620" y="10677"/>
                  <a:pt x="18615" y="10659"/>
                </a:cubicBezTo>
                <a:cubicBezTo>
                  <a:pt x="18607" y="10630"/>
                  <a:pt x="18623" y="10559"/>
                  <a:pt x="18649" y="10502"/>
                </a:cubicBezTo>
                <a:cubicBezTo>
                  <a:pt x="18659" y="10481"/>
                  <a:pt x="18667" y="10464"/>
                  <a:pt x="18672" y="10446"/>
                </a:cubicBezTo>
                <a:cubicBezTo>
                  <a:pt x="18672" y="10446"/>
                  <a:pt x="18672" y="10445"/>
                  <a:pt x="18672" y="10444"/>
                </a:cubicBezTo>
                <a:cubicBezTo>
                  <a:pt x="18689" y="10391"/>
                  <a:pt x="18687" y="10346"/>
                  <a:pt x="18670" y="10258"/>
                </a:cubicBezTo>
                <a:cubicBezTo>
                  <a:pt x="18663" y="10220"/>
                  <a:pt x="18656" y="10189"/>
                  <a:pt x="18648" y="10167"/>
                </a:cubicBezTo>
                <a:cubicBezTo>
                  <a:pt x="18641" y="10144"/>
                  <a:pt x="18634" y="10130"/>
                  <a:pt x="18627" y="10123"/>
                </a:cubicBezTo>
                <a:close/>
                <a:moveTo>
                  <a:pt x="16153" y="10153"/>
                </a:moveTo>
                <a:cubicBezTo>
                  <a:pt x="16146" y="10148"/>
                  <a:pt x="16139" y="10149"/>
                  <a:pt x="16133" y="10155"/>
                </a:cubicBezTo>
                <a:cubicBezTo>
                  <a:pt x="16097" y="10188"/>
                  <a:pt x="16082" y="10535"/>
                  <a:pt x="16114" y="10610"/>
                </a:cubicBezTo>
                <a:cubicBezTo>
                  <a:pt x="16140" y="10671"/>
                  <a:pt x="16164" y="10658"/>
                  <a:pt x="16198" y="10561"/>
                </a:cubicBezTo>
                <a:cubicBezTo>
                  <a:pt x="16206" y="10537"/>
                  <a:pt x="16210" y="10504"/>
                  <a:pt x="16212" y="10467"/>
                </a:cubicBezTo>
                <a:cubicBezTo>
                  <a:pt x="16212" y="10462"/>
                  <a:pt x="16213" y="10457"/>
                  <a:pt x="16213" y="10451"/>
                </a:cubicBezTo>
                <a:cubicBezTo>
                  <a:pt x="16213" y="10437"/>
                  <a:pt x="16211" y="10420"/>
                  <a:pt x="16211" y="10405"/>
                </a:cubicBezTo>
                <a:cubicBezTo>
                  <a:pt x="16209" y="10374"/>
                  <a:pt x="16207" y="10344"/>
                  <a:pt x="16203" y="10314"/>
                </a:cubicBezTo>
                <a:cubicBezTo>
                  <a:pt x="16200" y="10297"/>
                  <a:pt x="16197" y="10282"/>
                  <a:pt x="16194" y="10267"/>
                </a:cubicBezTo>
                <a:cubicBezTo>
                  <a:pt x="16189" y="10242"/>
                  <a:pt x="16184" y="10220"/>
                  <a:pt x="16177" y="10202"/>
                </a:cubicBezTo>
                <a:cubicBezTo>
                  <a:pt x="16170" y="10180"/>
                  <a:pt x="16161" y="10159"/>
                  <a:pt x="16153" y="10153"/>
                </a:cubicBezTo>
                <a:close/>
                <a:moveTo>
                  <a:pt x="19125" y="10314"/>
                </a:moveTo>
                <a:cubicBezTo>
                  <a:pt x="19117" y="10310"/>
                  <a:pt x="19107" y="10323"/>
                  <a:pt x="19092" y="10353"/>
                </a:cubicBezTo>
                <a:cubicBezTo>
                  <a:pt x="19062" y="10411"/>
                  <a:pt x="19061" y="10447"/>
                  <a:pt x="19084" y="10512"/>
                </a:cubicBezTo>
                <a:cubicBezTo>
                  <a:pt x="19112" y="10592"/>
                  <a:pt x="19145" y="10556"/>
                  <a:pt x="19151" y="10474"/>
                </a:cubicBezTo>
                <a:cubicBezTo>
                  <a:pt x="19153" y="10447"/>
                  <a:pt x="19152" y="10414"/>
                  <a:pt x="19146" y="10379"/>
                </a:cubicBezTo>
                <a:cubicBezTo>
                  <a:pt x="19140" y="10338"/>
                  <a:pt x="19133" y="10317"/>
                  <a:pt x="19125" y="10314"/>
                </a:cubicBezTo>
                <a:close/>
                <a:moveTo>
                  <a:pt x="21087" y="10325"/>
                </a:moveTo>
                <a:cubicBezTo>
                  <a:pt x="21079" y="10330"/>
                  <a:pt x="21069" y="10340"/>
                  <a:pt x="21059" y="10360"/>
                </a:cubicBezTo>
                <a:cubicBezTo>
                  <a:pt x="21033" y="10411"/>
                  <a:pt x="21033" y="10448"/>
                  <a:pt x="21054" y="10509"/>
                </a:cubicBezTo>
                <a:cubicBezTo>
                  <a:pt x="21064" y="10538"/>
                  <a:pt x="21073" y="10559"/>
                  <a:pt x="21082" y="10572"/>
                </a:cubicBezTo>
                <a:cubicBezTo>
                  <a:pt x="21108" y="10611"/>
                  <a:pt x="21127" y="10579"/>
                  <a:pt x="21127" y="10481"/>
                </a:cubicBezTo>
                <a:cubicBezTo>
                  <a:pt x="21127" y="10431"/>
                  <a:pt x="21123" y="10396"/>
                  <a:pt x="21118" y="10370"/>
                </a:cubicBezTo>
                <a:cubicBezTo>
                  <a:pt x="21116" y="10360"/>
                  <a:pt x="21113" y="10350"/>
                  <a:pt x="21111" y="10344"/>
                </a:cubicBezTo>
                <a:cubicBezTo>
                  <a:pt x="21109" y="10341"/>
                  <a:pt x="21108" y="10337"/>
                  <a:pt x="21107" y="10335"/>
                </a:cubicBezTo>
                <a:cubicBezTo>
                  <a:pt x="21101" y="10326"/>
                  <a:pt x="21095" y="10321"/>
                  <a:pt x="21087" y="10325"/>
                </a:cubicBezTo>
                <a:close/>
                <a:moveTo>
                  <a:pt x="20268" y="10384"/>
                </a:moveTo>
                <a:cubicBezTo>
                  <a:pt x="20259" y="10384"/>
                  <a:pt x="20249" y="10391"/>
                  <a:pt x="20241" y="10405"/>
                </a:cubicBezTo>
                <a:cubicBezTo>
                  <a:pt x="20233" y="10418"/>
                  <a:pt x="20227" y="10435"/>
                  <a:pt x="20224" y="10456"/>
                </a:cubicBezTo>
                <a:cubicBezTo>
                  <a:pt x="20218" y="10500"/>
                  <a:pt x="20236" y="10530"/>
                  <a:pt x="20268" y="10530"/>
                </a:cubicBezTo>
                <a:cubicBezTo>
                  <a:pt x="20285" y="10530"/>
                  <a:pt x="20297" y="10525"/>
                  <a:pt x="20305" y="10512"/>
                </a:cubicBezTo>
                <a:cubicBezTo>
                  <a:pt x="20313" y="10499"/>
                  <a:pt x="20315" y="10478"/>
                  <a:pt x="20312" y="10456"/>
                </a:cubicBezTo>
                <a:cubicBezTo>
                  <a:pt x="20309" y="10435"/>
                  <a:pt x="20303" y="10418"/>
                  <a:pt x="20295" y="10405"/>
                </a:cubicBezTo>
                <a:cubicBezTo>
                  <a:pt x="20287" y="10391"/>
                  <a:pt x="20277" y="10384"/>
                  <a:pt x="20268" y="10384"/>
                </a:cubicBezTo>
                <a:close/>
                <a:moveTo>
                  <a:pt x="18169" y="10533"/>
                </a:moveTo>
                <a:cubicBezTo>
                  <a:pt x="18157" y="10531"/>
                  <a:pt x="18076" y="10694"/>
                  <a:pt x="17901" y="11073"/>
                </a:cubicBezTo>
                <a:cubicBezTo>
                  <a:pt x="17857" y="11168"/>
                  <a:pt x="17796" y="11246"/>
                  <a:pt x="17767" y="11246"/>
                </a:cubicBezTo>
                <a:cubicBezTo>
                  <a:pt x="17752" y="11246"/>
                  <a:pt x="17741" y="11251"/>
                  <a:pt x="17733" y="11262"/>
                </a:cubicBezTo>
                <a:cubicBezTo>
                  <a:pt x="17708" y="11295"/>
                  <a:pt x="17715" y="11389"/>
                  <a:pt x="17751" y="11628"/>
                </a:cubicBezTo>
                <a:cubicBezTo>
                  <a:pt x="17760" y="11693"/>
                  <a:pt x="17771" y="11750"/>
                  <a:pt x="17784" y="11800"/>
                </a:cubicBezTo>
                <a:cubicBezTo>
                  <a:pt x="17797" y="11850"/>
                  <a:pt x="17812" y="11894"/>
                  <a:pt x="17827" y="11926"/>
                </a:cubicBezTo>
                <a:cubicBezTo>
                  <a:pt x="17857" y="11992"/>
                  <a:pt x="17889" y="12018"/>
                  <a:pt x="17920" y="11999"/>
                </a:cubicBezTo>
                <a:cubicBezTo>
                  <a:pt x="17943" y="11985"/>
                  <a:pt x="17978" y="11998"/>
                  <a:pt x="17997" y="12026"/>
                </a:cubicBezTo>
                <a:cubicBezTo>
                  <a:pt x="18064" y="12128"/>
                  <a:pt x="18096" y="12073"/>
                  <a:pt x="18158" y="11754"/>
                </a:cubicBezTo>
                <a:cubicBezTo>
                  <a:pt x="18192" y="11576"/>
                  <a:pt x="18231" y="11414"/>
                  <a:pt x="18244" y="11395"/>
                </a:cubicBezTo>
                <a:cubicBezTo>
                  <a:pt x="18252" y="11385"/>
                  <a:pt x="18253" y="11356"/>
                  <a:pt x="18248" y="11313"/>
                </a:cubicBezTo>
                <a:cubicBezTo>
                  <a:pt x="18248" y="11313"/>
                  <a:pt x="18248" y="11311"/>
                  <a:pt x="18248" y="11311"/>
                </a:cubicBezTo>
                <a:cubicBezTo>
                  <a:pt x="18244" y="11268"/>
                  <a:pt x="18234" y="11215"/>
                  <a:pt x="18220" y="11155"/>
                </a:cubicBezTo>
                <a:cubicBezTo>
                  <a:pt x="18171" y="10949"/>
                  <a:pt x="18171" y="10947"/>
                  <a:pt x="18223" y="10824"/>
                </a:cubicBezTo>
                <a:cubicBezTo>
                  <a:pt x="18273" y="10705"/>
                  <a:pt x="18273" y="10698"/>
                  <a:pt x="18229" y="10619"/>
                </a:cubicBezTo>
                <a:cubicBezTo>
                  <a:pt x="18203" y="10574"/>
                  <a:pt x="18177" y="10534"/>
                  <a:pt x="18169" y="10533"/>
                </a:cubicBezTo>
                <a:close/>
                <a:moveTo>
                  <a:pt x="15764" y="10789"/>
                </a:moveTo>
                <a:cubicBezTo>
                  <a:pt x="15756" y="10785"/>
                  <a:pt x="15745" y="10798"/>
                  <a:pt x="15730" y="10829"/>
                </a:cubicBezTo>
                <a:cubicBezTo>
                  <a:pt x="15700" y="10886"/>
                  <a:pt x="15699" y="10924"/>
                  <a:pt x="15722" y="10989"/>
                </a:cubicBezTo>
                <a:cubicBezTo>
                  <a:pt x="15760" y="11097"/>
                  <a:pt x="15808" y="10996"/>
                  <a:pt x="15785" y="10857"/>
                </a:cubicBezTo>
                <a:cubicBezTo>
                  <a:pt x="15778" y="10816"/>
                  <a:pt x="15772" y="10793"/>
                  <a:pt x="15764" y="10789"/>
                </a:cubicBezTo>
                <a:close/>
                <a:moveTo>
                  <a:pt x="18422" y="11304"/>
                </a:moveTo>
                <a:cubicBezTo>
                  <a:pt x="18396" y="11304"/>
                  <a:pt x="18369" y="11332"/>
                  <a:pt x="18360" y="11365"/>
                </a:cubicBezTo>
                <a:cubicBezTo>
                  <a:pt x="18351" y="11399"/>
                  <a:pt x="18376" y="11423"/>
                  <a:pt x="18422" y="11423"/>
                </a:cubicBezTo>
                <a:cubicBezTo>
                  <a:pt x="18468" y="11423"/>
                  <a:pt x="18496" y="11399"/>
                  <a:pt x="18486" y="11365"/>
                </a:cubicBezTo>
                <a:cubicBezTo>
                  <a:pt x="18478" y="11332"/>
                  <a:pt x="18448" y="11304"/>
                  <a:pt x="18422" y="11304"/>
                </a:cubicBezTo>
                <a:close/>
                <a:moveTo>
                  <a:pt x="18563" y="11365"/>
                </a:moveTo>
                <a:cubicBezTo>
                  <a:pt x="18553" y="11365"/>
                  <a:pt x="18542" y="11373"/>
                  <a:pt x="18535" y="11383"/>
                </a:cubicBezTo>
                <a:cubicBezTo>
                  <a:pt x="18528" y="11394"/>
                  <a:pt x="18524" y="11407"/>
                  <a:pt x="18524" y="11423"/>
                </a:cubicBezTo>
                <a:cubicBezTo>
                  <a:pt x="18524" y="11456"/>
                  <a:pt x="18535" y="11483"/>
                  <a:pt x="18548" y="11483"/>
                </a:cubicBezTo>
                <a:cubicBezTo>
                  <a:pt x="18554" y="11483"/>
                  <a:pt x="18562" y="11478"/>
                  <a:pt x="18569" y="11467"/>
                </a:cubicBezTo>
                <a:cubicBezTo>
                  <a:pt x="18577" y="11456"/>
                  <a:pt x="18583" y="11439"/>
                  <a:pt x="18587" y="11423"/>
                </a:cubicBezTo>
                <a:cubicBezTo>
                  <a:pt x="18591" y="11407"/>
                  <a:pt x="18591" y="11394"/>
                  <a:pt x="18586" y="11383"/>
                </a:cubicBezTo>
                <a:cubicBezTo>
                  <a:pt x="18582" y="11373"/>
                  <a:pt x="18574" y="11365"/>
                  <a:pt x="18563" y="11365"/>
                </a:cubicBezTo>
                <a:close/>
                <a:moveTo>
                  <a:pt x="20930" y="11490"/>
                </a:moveTo>
                <a:cubicBezTo>
                  <a:pt x="20924" y="11486"/>
                  <a:pt x="20919" y="11488"/>
                  <a:pt x="20915" y="11495"/>
                </a:cubicBezTo>
                <a:cubicBezTo>
                  <a:pt x="20914" y="11498"/>
                  <a:pt x="20913" y="11503"/>
                  <a:pt x="20912" y="11507"/>
                </a:cubicBezTo>
                <a:cubicBezTo>
                  <a:pt x="20911" y="11512"/>
                  <a:pt x="20910" y="11520"/>
                  <a:pt x="20909" y="11528"/>
                </a:cubicBezTo>
                <a:cubicBezTo>
                  <a:pt x="20907" y="11552"/>
                  <a:pt x="20908" y="11583"/>
                  <a:pt x="20915" y="11628"/>
                </a:cubicBezTo>
                <a:cubicBezTo>
                  <a:pt x="20927" y="11700"/>
                  <a:pt x="20939" y="11713"/>
                  <a:pt x="20959" y="11668"/>
                </a:cubicBezTo>
                <a:cubicBezTo>
                  <a:pt x="20978" y="11623"/>
                  <a:pt x="20977" y="11582"/>
                  <a:pt x="20956" y="11532"/>
                </a:cubicBezTo>
                <a:cubicBezTo>
                  <a:pt x="20946" y="11510"/>
                  <a:pt x="20937" y="11496"/>
                  <a:pt x="20930" y="11490"/>
                </a:cubicBezTo>
                <a:close/>
                <a:moveTo>
                  <a:pt x="19014" y="11556"/>
                </a:moveTo>
                <a:cubicBezTo>
                  <a:pt x="18997" y="11558"/>
                  <a:pt x="18984" y="11567"/>
                  <a:pt x="18977" y="11581"/>
                </a:cubicBezTo>
                <a:cubicBezTo>
                  <a:pt x="18973" y="11591"/>
                  <a:pt x="18971" y="11607"/>
                  <a:pt x="18970" y="11626"/>
                </a:cubicBezTo>
                <a:cubicBezTo>
                  <a:pt x="18969" y="11651"/>
                  <a:pt x="18973" y="11688"/>
                  <a:pt x="18977" y="11724"/>
                </a:cubicBezTo>
                <a:cubicBezTo>
                  <a:pt x="18981" y="11757"/>
                  <a:pt x="18987" y="11792"/>
                  <a:pt x="18994" y="11828"/>
                </a:cubicBezTo>
                <a:cubicBezTo>
                  <a:pt x="18997" y="11842"/>
                  <a:pt x="19000" y="11857"/>
                  <a:pt x="19003" y="11870"/>
                </a:cubicBezTo>
                <a:cubicBezTo>
                  <a:pt x="19012" y="11910"/>
                  <a:pt x="19021" y="11943"/>
                  <a:pt x="19032" y="11975"/>
                </a:cubicBezTo>
                <a:cubicBezTo>
                  <a:pt x="19036" y="11988"/>
                  <a:pt x="19040" y="12006"/>
                  <a:pt x="19044" y="12017"/>
                </a:cubicBezTo>
                <a:cubicBezTo>
                  <a:pt x="19046" y="12022"/>
                  <a:pt x="19048" y="12024"/>
                  <a:pt x="19050" y="12029"/>
                </a:cubicBezTo>
                <a:cubicBezTo>
                  <a:pt x="19062" y="12056"/>
                  <a:pt x="19075" y="12077"/>
                  <a:pt x="19085" y="12078"/>
                </a:cubicBezTo>
                <a:cubicBezTo>
                  <a:pt x="19097" y="12078"/>
                  <a:pt x="19109" y="12083"/>
                  <a:pt x="19120" y="12094"/>
                </a:cubicBezTo>
                <a:cubicBezTo>
                  <a:pt x="19130" y="12105"/>
                  <a:pt x="19139" y="12122"/>
                  <a:pt x="19143" y="12138"/>
                </a:cubicBezTo>
                <a:cubicBezTo>
                  <a:pt x="19152" y="12171"/>
                  <a:pt x="19179" y="12197"/>
                  <a:pt x="19203" y="12197"/>
                </a:cubicBezTo>
                <a:cubicBezTo>
                  <a:pt x="19228" y="12197"/>
                  <a:pt x="19274" y="12266"/>
                  <a:pt x="19307" y="12348"/>
                </a:cubicBezTo>
                <a:cubicBezTo>
                  <a:pt x="19353" y="12463"/>
                  <a:pt x="19361" y="12513"/>
                  <a:pt x="19338" y="12567"/>
                </a:cubicBezTo>
                <a:cubicBezTo>
                  <a:pt x="19318" y="12614"/>
                  <a:pt x="19308" y="12659"/>
                  <a:pt x="19308" y="12688"/>
                </a:cubicBezTo>
                <a:cubicBezTo>
                  <a:pt x="19308" y="12703"/>
                  <a:pt x="19312" y="12716"/>
                  <a:pt x="19317" y="12721"/>
                </a:cubicBezTo>
                <a:cubicBezTo>
                  <a:pt x="19322" y="12726"/>
                  <a:pt x="19329" y="12724"/>
                  <a:pt x="19339" y="12716"/>
                </a:cubicBezTo>
                <a:cubicBezTo>
                  <a:pt x="19356" y="12702"/>
                  <a:pt x="19400" y="12725"/>
                  <a:pt x="19436" y="12768"/>
                </a:cubicBezTo>
                <a:cubicBezTo>
                  <a:pt x="19516" y="12863"/>
                  <a:pt x="19568" y="12848"/>
                  <a:pt x="19633" y="12709"/>
                </a:cubicBezTo>
                <a:cubicBezTo>
                  <a:pt x="19682" y="12604"/>
                  <a:pt x="19686" y="12606"/>
                  <a:pt x="19757" y="12789"/>
                </a:cubicBezTo>
                <a:cubicBezTo>
                  <a:pt x="19797" y="12892"/>
                  <a:pt x="19863" y="13000"/>
                  <a:pt x="19904" y="13029"/>
                </a:cubicBezTo>
                <a:cubicBezTo>
                  <a:pt x="19944" y="13057"/>
                  <a:pt x="19980" y="13082"/>
                  <a:pt x="19985" y="13084"/>
                </a:cubicBezTo>
                <a:cubicBezTo>
                  <a:pt x="19988" y="13087"/>
                  <a:pt x="19990" y="13084"/>
                  <a:pt x="19989" y="13075"/>
                </a:cubicBezTo>
                <a:cubicBezTo>
                  <a:pt x="19986" y="13049"/>
                  <a:pt x="19963" y="12978"/>
                  <a:pt x="19935" y="12903"/>
                </a:cubicBezTo>
                <a:cubicBezTo>
                  <a:pt x="19917" y="12853"/>
                  <a:pt x="19897" y="12799"/>
                  <a:pt x="19878" y="12756"/>
                </a:cubicBezTo>
                <a:cubicBezTo>
                  <a:pt x="19859" y="12713"/>
                  <a:pt x="19842" y="12678"/>
                  <a:pt x="19832" y="12665"/>
                </a:cubicBezTo>
                <a:cubicBezTo>
                  <a:pt x="19794" y="12617"/>
                  <a:pt x="19784" y="12603"/>
                  <a:pt x="19799" y="12567"/>
                </a:cubicBezTo>
                <a:cubicBezTo>
                  <a:pt x="19804" y="12555"/>
                  <a:pt x="19813" y="12540"/>
                  <a:pt x="19824" y="12521"/>
                </a:cubicBezTo>
                <a:cubicBezTo>
                  <a:pt x="19845" y="12484"/>
                  <a:pt x="19854" y="12462"/>
                  <a:pt x="19847" y="12425"/>
                </a:cubicBezTo>
                <a:cubicBezTo>
                  <a:pt x="19844" y="12407"/>
                  <a:pt x="19837" y="12384"/>
                  <a:pt x="19825" y="12355"/>
                </a:cubicBezTo>
                <a:cubicBezTo>
                  <a:pt x="19813" y="12326"/>
                  <a:pt x="19796" y="12291"/>
                  <a:pt x="19774" y="12246"/>
                </a:cubicBezTo>
                <a:cubicBezTo>
                  <a:pt x="19722" y="12137"/>
                  <a:pt x="19619" y="11995"/>
                  <a:pt x="19545" y="11929"/>
                </a:cubicBezTo>
                <a:cubicBezTo>
                  <a:pt x="19471" y="11862"/>
                  <a:pt x="19403" y="11789"/>
                  <a:pt x="19393" y="11765"/>
                </a:cubicBezTo>
                <a:cubicBezTo>
                  <a:pt x="19360" y="11687"/>
                  <a:pt x="19299" y="11720"/>
                  <a:pt x="19240" y="11849"/>
                </a:cubicBezTo>
                <a:cubicBezTo>
                  <a:pt x="19206" y="11925"/>
                  <a:pt x="19187" y="11951"/>
                  <a:pt x="19167" y="11936"/>
                </a:cubicBezTo>
                <a:cubicBezTo>
                  <a:pt x="19160" y="11930"/>
                  <a:pt x="19153" y="11922"/>
                  <a:pt x="19146" y="11908"/>
                </a:cubicBezTo>
                <a:cubicBezTo>
                  <a:pt x="19126" y="11869"/>
                  <a:pt x="19116" y="11784"/>
                  <a:pt x="19123" y="11721"/>
                </a:cubicBezTo>
                <a:cubicBezTo>
                  <a:pt x="19132" y="11635"/>
                  <a:pt x="19118" y="11597"/>
                  <a:pt x="19067" y="11567"/>
                </a:cubicBezTo>
                <a:cubicBezTo>
                  <a:pt x="19049" y="11556"/>
                  <a:pt x="19030" y="11553"/>
                  <a:pt x="19014" y="11556"/>
                </a:cubicBezTo>
                <a:close/>
                <a:moveTo>
                  <a:pt x="18388" y="11614"/>
                </a:moveTo>
                <a:cubicBezTo>
                  <a:pt x="18350" y="11614"/>
                  <a:pt x="18329" y="11620"/>
                  <a:pt x="18315" y="11644"/>
                </a:cubicBezTo>
                <a:cubicBezTo>
                  <a:pt x="18307" y="11656"/>
                  <a:pt x="18302" y="11672"/>
                  <a:pt x="18298" y="11696"/>
                </a:cubicBezTo>
                <a:cubicBezTo>
                  <a:pt x="18294" y="11719"/>
                  <a:pt x="18290" y="11749"/>
                  <a:pt x="18287" y="11786"/>
                </a:cubicBezTo>
                <a:cubicBezTo>
                  <a:pt x="18283" y="11834"/>
                  <a:pt x="18280" y="11888"/>
                  <a:pt x="18280" y="11936"/>
                </a:cubicBezTo>
                <a:cubicBezTo>
                  <a:pt x="18280" y="11983"/>
                  <a:pt x="18282" y="12025"/>
                  <a:pt x="18285" y="12050"/>
                </a:cubicBezTo>
                <a:cubicBezTo>
                  <a:pt x="18292" y="12099"/>
                  <a:pt x="18303" y="12186"/>
                  <a:pt x="18311" y="12243"/>
                </a:cubicBezTo>
                <a:cubicBezTo>
                  <a:pt x="18317" y="12291"/>
                  <a:pt x="18321" y="12314"/>
                  <a:pt x="18326" y="12315"/>
                </a:cubicBezTo>
                <a:cubicBezTo>
                  <a:pt x="18331" y="12315"/>
                  <a:pt x="18338" y="12292"/>
                  <a:pt x="18349" y="12246"/>
                </a:cubicBezTo>
                <a:cubicBezTo>
                  <a:pt x="18363" y="12190"/>
                  <a:pt x="18390" y="12157"/>
                  <a:pt x="18410" y="12176"/>
                </a:cubicBezTo>
                <a:cubicBezTo>
                  <a:pt x="18423" y="12187"/>
                  <a:pt x="18434" y="12185"/>
                  <a:pt x="18443" y="12171"/>
                </a:cubicBezTo>
                <a:cubicBezTo>
                  <a:pt x="18470" y="12130"/>
                  <a:pt x="18480" y="11998"/>
                  <a:pt x="18453" y="11896"/>
                </a:cubicBezTo>
                <a:cubicBezTo>
                  <a:pt x="18435" y="11827"/>
                  <a:pt x="18432" y="11774"/>
                  <a:pt x="18448" y="11751"/>
                </a:cubicBezTo>
                <a:cubicBezTo>
                  <a:pt x="18486" y="11696"/>
                  <a:pt x="18480" y="11646"/>
                  <a:pt x="18439" y="11626"/>
                </a:cubicBezTo>
                <a:cubicBezTo>
                  <a:pt x="18425" y="11619"/>
                  <a:pt x="18408" y="11614"/>
                  <a:pt x="18388" y="11614"/>
                </a:cubicBezTo>
                <a:close/>
                <a:moveTo>
                  <a:pt x="18838" y="11901"/>
                </a:moveTo>
                <a:cubicBezTo>
                  <a:pt x="18828" y="11901"/>
                  <a:pt x="18819" y="11906"/>
                  <a:pt x="18812" y="11917"/>
                </a:cubicBezTo>
                <a:cubicBezTo>
                  <a:pt x="18806" y="11928"/>
                  <a:pt x="18802" y="11943"/>
                  <a:pt x="18802" y="11959"/>
                </a:cubicBezTo>
                <a:cubicBezTo>
                  <a:pt x="18802" y="11975"/>
                  <a:pt x="18808" y="11990"/>
                  <a:pt x="18817" y="12001"/>
                </a:cubicBezTo>
                <a:cubicBezTo>
                  <a:pt x="18827" y="12012"/>
                  <a:pt x="18840" y="12019"/>
                  <a:pt x="18854" y="12019"/>
                </a:cubicBezTo>
                <a:cubicBezTo>
                  <a:pt x="18868" y="12019"/>
                  <a:pt x="18880" y="12012"/>
                  <a:pt x="18886" y="12001"/>
                </a:cubicBezTo>
                <a:cubicBezTo>
                  <a:pt x="18893" y="11990"/>
                  <a:pt x="18895" y="11975"/>
                  <a:pt x="18890" y="11959"/>
                </a:cubicBezTo>
                <a:cubicBezTo>
                  <a:pt x="18882" y="11926"/>
                  <a:pt x="18858" y="11901"/>
                  <a:pt x="18838" y="11901"/>
                </a:cubicBezTo>
                <a:close/>
                <a:moveTo>
                  <a:pt x="21292" y="11901"/>
                </a:moveTo>
                <a:cubicBezTo>
                  <a:pt x="21279" y="11901"/>
                  <a:pt x="21269" y="11907"/>
                  <a:pt x="21260" y="11919"/>
                </a:cubicBezTo>
                <a:cubicBezTo>
                  <a:pt x="21251" y="11931"/>
                  <a:pt x="21244" y="11948"/>
                  <a:pt x="21240" y="11968"/>
                </a:cubicBezTo>
                <a:cubicBezTo>
                  <a:pt x="21240" y="11970"/>
                  <a:pt x="21240" y="11971"/>
                  <a:pt x="21240" y="11973"/>
                </a:cubicBezTo>
                <a:cubicBezTo>
                  <a:pt x="21234" y="12012"/>
                  <a:pt x="21237" y="12063"/>
                  <a:pt x="21254" y="12110"/>
                </a:cubicBezTo>
                <a:cubicBezTo>
                  <a:pt x="21271" y="12158"/>
                  <a:pt x="21295" y="12182"/>
                  <a:pt x="21307" y="12164"/>
                </a:cubicBezTo>
                <a:cubicBezTo>
                  <a:pt x="21326" y="12137"/>
                  <a:pt x="21331" y="12070"/>
                  <a:pt x="21328" y="12010"/>
                </a:cubicBezTo>
                <a:cubicBezTo>
                  <a:pt x="21326" y="11981"/>
                  <a:pt x="21323" y="11954"/>
                  <a:pt x="21317" y="11933"/>
                </a:cubicBezTo>
                <a:cubicBezTo>
                  <a:pt x="21311" y="11913"/>
                  <a:pt x="21302" y="11901"/>
                  <a:pt x="21292" y="11901"/>
                </a:cubicBezTo>
                <a:close/>
                <a:moveTo>
                  <a:pt x="18702" y="11959"/>
                </a:moveTo>
                <a:cubicBezTo>
                  <a:pt x="18695" y="11959"/>
                  <a:pt x="18689" y="11965"/>
                  <a:pt x="18684" y="11975"/>
                </a:cubicBezTo>
                <a:cubicBezTo>
                  <a:pt x="18679" y="11986"/>
                  <a:pt x="18675" y="12003"/>
                  <a:pt x="18675" y="12019"/>
                </a:cubicBezTo>
                <a:cubicBezTo>
                  <a:pt x="18675" y="12052"/>
                  <a:pt x="18681" y="12078"/>
                  <a:pt x="18687" y="12078"/>
                </a:cubicBezTo>
                <a:cubicBezTo>
                  <a:pt x="18693" y="12078"/>
                  <a:pt x="18704" y="12052"/>
                  <a:pt x="18713" y="12019"/>
                </a:cubicBezTo>
                <a:cubicBezTo>
                  <a:pt x="18721" y="11987"/>
                  <a:pt x="18716" y="11959"/>
                  <a:pt x="18702" y="11959"/>
                </a:cubicBezTo>
                <a:close/>
                <a:moveTo>
                  <a:pt x="20082" y="12215"/>
                </a:moveTo>
                <a:cubicBezTo>
                  <a:pt x="20082" y="12202"/>
                  <a:pt x="20075" y="12205"/>
                  <a:pt x="20061" y="12220"/>
                </a:cubicBezTo>
                <a:cubicBezTo>
                  <a:pt x="20042" y="12240"/>
                  <a:pt x="20007" y="12274"/>
                  <a:pt x="19983" y="12294"/>
                </a:cubicBezTo>
                <a:cubicBezTo>
                  <a:pt x="19958" y="12315"/>
                  <a:pt x="19939" y="12354"/>
                  <a:pt x="19939" y="12383"/>
                </a:cubicBezTo>
                <a:cubicBezTo>
                  <a:pt x="19939" y="12396"/>
                  <a:pt x="19941" y="12405"/>
                  <a:pt x="19943" y="12413"/>
                </a:cubicBezTo>
                <a:cubicBezTo>
                  <a:pt x="19946" y="12422"/>
                  <a:pt x="19950" y="12428"/>
                  <a:pt x="19954" y="12432"/>
                </a:cubicBezTo>
                <a:cubicBezTo>
                  <a:pt x="19972" y="12447"/>
                  <a:pt x="20002" y="12429"/>
                  <a:pt x="20028" y="12388"/>
                </a:cubicBezTo>
                <a:cubicBezTo>
                  <a:pt x="20041" y="12367"/>
                  <a:pt x="20054" y="12339"/>
                  <a:pt x="20062" y="12308"/>
                </a:cubicBezTo>
                <a:cubicBezTo>
                  <a:pt x="20076" y="12256"/>
                  <a:pt x="20082" y="12228"/>
                  <a:pt x="20082" y="12215"/>
                </a:cubicBezTo>
                <a:close/>
                <a:moveTo>
                  <a:pt x="14585" y="12320"/>
                </a:moveTo>
                <a:cubicBezTo>
                  <a:pt x="14572" y="12314"/>
                  <a:pt x="14554" y="12340"/>
                  <a:pt x="14533" y="12399"/>
                </a:cubicBezTo>
                <a:cubicBezTo>
                  <a:pt x="14510" y="12463"/>
                  <a:pt x="14511" y="12492"/>
                  <a:pt x="14536" y="12516"/>
                </a:cubicBezTo>
                <a:cubicBezTo>
                  <a:pt x="14565" y="12544"/>
                  <a:pt x="14583" y="12553"/>
                  <a:pt x="14593" y="12541"/>
                </a:cubicBezTo>
                <a:cubicBezTo>
                  <a:pt x="14598" y="12536"/>
                  <a:pt x="14601" y="12524"/>
                  <a:pt x="14603" y="12507"/>
                </a:cubicBezTo>
                <a:cubicBezTo>
                  <a:pt x="14605" y="12489"/>
                  <a:pt x="14606" y="12467"/>
                  <a:pt x="14606" y="12437"/>
                </a:cubicBezTo>
                <a:cubicBezTo>
                  <a:pt x="14606" y="12367"/>
                  <a:pt x="14598" y="12326"/>
                  <a:pt x="14585" y="12320"/>
                </a:cubicBezTo>
                <a:close/>
                <a:moveTo>
                  <a:pt x="20250" y="12329"/>
                </a:moveTo>
                <a:cubicBezTo>
                  <a:pt x="20245" y="12328"/>
                  <a:pt x="20243" y="12336"/>
                  <a:pt x="20243" y="12355"/>
                </a:cubicBezTo>
                <a:cubicBezTo>
                  <a:pt x="20243" y="12389"/>
                  <a:pt x="20250" y="12433"/>
                  <a:pt x="20259" y="12455"/>
                </a:cubicBezTo>
                <a:cubicBezTo>
                  <a:pt x="20269" y="12477"/>
                  <a:pt x="20282" y="12481"/>
                  <a:pt x="20289" y="12465"/>
                </a:cubicBezTo>
                <a:cubicBezTo>
                  <a:pt x="20296" y="12448"/>
                  <a:pt x="20289" y="12403"/>
                  <a:pt x="20272" y="12364"/>
                </a:cubicBezTo>
                <a:cubicBezTo>
                  <a:pt x="20263" y="12343"/>
                  <a:pt x="20256" y="12331"/>
                  <a:pt x="20250" y="12329"/>
                </a:cubicBezTo>
                <a:close/>
                <a:moveTo>
                  <a:pt x="21541" y="12555"/>
                </a:moveTo>
                <a:cubicBezTo>
                  <a:pt x="21522" y="12561"/>
                  <a:pt x="21506" y="12590"/>
                  <a:pt x="21506" y="12635"/>
                </a:cubicBezTo>
                <a:cubicBezTo>
                  <a:pt x="21506" y="12678"/>
                  <a:pt x="21513" y="12730"/>
                  <a:pt x="21523" y="12751"/>
                </a:cubicBezTo>
                <a:cubicBezTo>
                  <a:pt x="21534" y="12778"/>
                  <a:pt x="21556" y="12760"/>
                  <a:pt x="21573" y="12726"/>
                </a:cubicBezTo>
                <a:cubicBezTo>
                  <a:pt x="21581" y="12708"/>
                  <a:pt x="21588" y="12686"/>
                  <a:pt x="21592" y="12665"/>
                </a:cubicBezTo>
                <a:cubicBezTo>
                  <a:pt x="21596" y="12644"/>
                  <a:pt x="21597" y="12623"/>
                  <a:pt x="21593" y="12607"/>
                </a:cubicBezTo>
                <a:cubicBezTo>
                  <a:pt x="21582" y="12566"/>
                  <a:pt x="21560" y="12550"/>
                  <a:pt x="21541" y="12555"/>
                </a:cubicBezTo>
                <a:close/>
                <a:moveTo>
                  <a:pt x="20493" y="12686"/>
                </a:moveTo>
                <a:cubicBezTo>
                  <a:pt x="20484" y="12687"/>
                  <a:pt x="20476" y="12697"/>
                  <a:pt x="20469" y="12712"/>
                </a:cubicBezTo>
                <a:cubicBezTo>
                  <a:pt x="20467" y="12715"/>
                  <a:pt x="20466" y="12721"/>
                  <a:pt x="20465" y="12726"/>
                </a:cubicBezTo>
                <a:cubicBezTo>
                  <a:pt x="20460" y="12739"/>
                  <a:pt x="20455" y="12756"/>
                  <a:pt x="20453" y="12775"/>
                </a:cubicBezTo>
                <a:cubicBezTo>
                  <a:pt x="20452" y="12781"/>
                  <a:pt x="20451" y="12788"/>
                  <a:pt x="20451" y="12795"/>
                </a:cubicBezTo>
                <a:cubicBezTo>
                  <a:pt x="20449" y="12821"/>
                  <a:pt x="20448" y="12848"/>
                  <a:pt x="20453" y="12877"/>
                </a:cubicBezTo>
                <a:cubicBezTo>
                  <a:pt x="20461" y="12928"/>
                  <a:pt x="20481" y="12970"/>
                  <a:pt x="20495" y="12970"/>
                </a:cubicBezTo>
                <a:cubicBezTo>
                  <a:pt x="20506" y="12970"/>
                  <a:pt x="20514" y="12960"/>
                  <a:pt x="20521" y="12942"/>
                </a:cubicBezTo>
                <a:cubicBezTo>
                  <a:pt x="20528" y="12925"/>
                  <a:pt x="20534" y="12899"/>
                  <a:pt x="20537" y="12872"/>
                </a:cubicBezTo>
                <a:cubicBezTo>
                  <a:pt x="20540" y="12845"/>
                  <a:pt x="20541" y="12816"/>
                  <a:pt x="20539" y="12789"/>
                </a:cubicBezTo>
                <a:cubicBezTo>
                  <a:pt x="20537" y="12761"/>
                  <a:pt x="20532" y="12738"/>
                  <a:pt x="20524" y="12719"/>
                </a:cubicBezTo>
                <a:cubicBezTo>
                  <a:pt x="20514" y="12696"/>
                  <a:pt x="20503" y="12685"/>
                  <a:pt x="20493" y="12686"/>
                </a:cubicBezTo>
                <a:close/>
                <a:moveTo>
                  <a:pt x="18650" y="12712"/>
                </a:moveTo>
                <a:cubicBezTo>
                  <a:pt x="18634" y="12710"/>
                  <a:pt x="18610" y="12741"/>
                  <a:pt x="18582" y="12802"/>
                </a:cubicBezTo>
                <a:cubicBezTo>
                  <a:pt x="18566" y="12838"/>
                  <a:pt x="18551" y="12878"/>
                  <a:pt x="18541" y="12912"/>
                </a:cubicBezTo>
                <a:cubicBezTo>
                  <a:pt x="18530" y="12946"/>
                  <a:pt x="18524" y="12977"/>
                  <a:pt x="18524" y="12994"/>
                </a:cubicBezTo>
                <a:cubicBezTo>
                  <a:pt x="18524" y="13007"/>
                  <a:pt x="18530" y="13006"/>
                  <a:pt x="18538" y="12998"/>
                </a:cubicBezTo>
                <a:cubicBezTo>
                  <a:pt x="18549" y="12988"/>
                  <a:pt x="18564" y="12962"/>
                  <a:pt x="18582" y="12921"/>
                </a:cubicBezTo>
                <a:cubicBezTo>
                  <a:pt x="18615" y="12850"/>
                  <a:pt x="18649" y="12811"/>
                  <a:pt x="18658" y="12833"/>
                </a:cubicBezTo>
                <a:cubicBezTo>
                  <a:pt x="18663" y="12844"/>
                  <a:pt x="18667" y="12846"/>
                  <a:pt x="18670" y="12842"/>
                </a:cubicBezTo>
                <a:cubicBezTo>
                  <a:pt x="18673" y="12839"/>
                  <a:pt x="18675" y="12831"/>
                  <a:pt x="18675" y="12814"/>
                </a:cubicBezTo>
                <a:cubicBezTo>
                  <a:pt x="18675" y="12749"/>
                  <a:pt x="18667" y="12713"/>
                  <a:pt x="18650" y="12712"/>
                </a:cubicBezTo>
                <a:close/>
                <a:moveTo>
                  <a:pt x="18382" y="12737"/>
                </a:moveTo>
                <a:cubicBezTo>
                  <a:pt x="18324" y="12733"/>
                  <a:pt x="18260" y="12868"/>
                  <a:pt x="18288" y="12933"/>
                </a:cubicBezTo>
                <a:cubicBezTo>
                  <a:pt x="18314" y="12995"/>
                  <a:pt x="18351" y="12978"/>
                  <a:pt x="18333" y="12912"/>
                </a:cubicBezTo>
                <a:cubicBezTo>
                  <a:pt x="18330" y="12900"/>
                  <a:pt x="18332" y="12883"/>
                  <a:pt x="18336" y="12868"/>
                </a:cubicBezTo>
                <a:cubicBezTo>
                  <a:pt x="18338" y="12862"/>
                  <a:pt x="18338" y="12859"/>
                  <a:pt x="18340" y="12854"/>
                </a:cubicBezTo>
                <a:cubicBezTo>
                  <a:pt x="18348" y="12833"/>
                  <a:pt x="18361" y="12811"/>
                  <a:pt x="18377" y="12795"/>
                </a:cubicBezTo>
                <a:cubicBezTo>
                  <a:pt x="18404" y="12770"/>
                  <a:pt x="18417" y="12757"/>
                  <a:pt x="18418" y="12749"/>
                </a:cubicBezTo>
                <a:cubicBezTo>
                  <a:pt x="18418" y="12742"/>
                  <a:pt x="18407" y="12739"/>
                  <a:pt x="18382" y="12737"/>
                </a:cubicBezTo>
                <a:close/>
                <a:moveTo>
                  <a:pt x="19536" y="13150"/>
                </a:moveTo>
                <a:cubicBezTo>
                  <a:pt x="19512" y="13150"/>
                  <a:pt x="19459" y="13473"/>
                  <a:pt x="19459" y="13620"/>
                </a:cubicBezTo>
                <a:cubicBezTo>
                  <a:pt x="19459" y="13673"/>
                  <a:pt x="19436" y="13804"/>
                  <a:pt x="19408" y="13912"/>
                </a:cubicBezTo>
                <a:lnTo>
                  <a:pt x="19358" y="14108"/>
                </a:lnTo>
                <a:lnTo>
                  <a:pt x="19280" y="14000"/>
                </a:lnTo>
                <a:cubicBezTo>
                  <a:pt x="19237" y="13941"/>
                  <a:pt x="19185" y="13847"/>
                  <a:pt x="19163" y="13791"/>
                </a:cubicBezTo>
                <a:cubicBezTo>
                  <a:pt x="19154" y="13767"/>
                  <a:pt x="19148" y="13747"/>
                  <a:pt x="19143" y="13730"/>
                </a:cubicBezTo>
                <a:cubicBezTo>
                  <a:pt x="19134" y="13695"/>
                  <a:pt x="19134" y="13667"/>
                  <a:pt x="19144" y="13620"/>
                </a:cubicBezTo>
                <a:cubicBezTo>
                  <a:pt x="19149" y="13597"/>
                  <a:pt x="19156" y="13571"/>
                  <a:pt x="19166" y="13537"/>
                </a:cubicBezTo>
                <a:cubicBezTo>
                  <a:pt x="19187" y="13461"/>
                  <a:pt x="19198" y="13423"/>
                  <a:pt x="19192" y="13392"/>
                </a:cubicBezTo>
                <a:cubicBezTo>
                  <a:pt x="19185" y="13361"/>
                  <a:pt x="19162" y="13337"/>
                  <a:pt x="19116" y="13292"/>
                </a:cubicBezTo>
                <a:cubicBezTo>
                  <a:pt x="19058" y="13236"/>
                  <a:pt x="19006" y="13225"/>
                  <a:pt x="18957" y="13264"/>
                </a:cubicBezTo>
                <a:cubicBezTo>
                  <a:pt x="18932" y="13283"/>
                  <a:pt x="18908" y="13316"/>
                  <a:pt x="18884" y="13359"/>
                </a:cubicBezTo>
                <a:cubicBezTo>
                  <a:pt x="18861" y="13403"/>
                  <a:pt x="18838" y="13457"/>
                  <a:pt x="18815" y="13525"/>
                </a:cubicBezTo>
                <a:cubicBezTo>
                  <a:pt x="18763" y="13682"/>
                  <a:pt x="18750" y="13696"/>
                  <a:pt x="18715" y="13627"/>
                </a:cubicBezTo>
                <a:cubicBezTo>
                  <a:pt x="18688" y="13576"/>
                  <a:pt x="18652" y="13574"/>
                  <a:pt x="18615" y="13611"/>
                </a:cubicBezTo>
                <a:cubicBezTo>
                  <a:pt x="18596" y="13630"/>
                  <a:pt x="18577" y="13660"/>
                  <a:pt x="18560" y="13697"/>
                </a:cubicBezTo>
                <a:cubicBezTo>
                  <a:pt x="18542" y="13734"/>
                  <a:pt x="18524" y="13779"/>
                  <a:pt x="18509" y="13833"/>
                </a:cubicBezTo>
                <a:cubicBezTo>
                  <a:pt x="18486" y="13916"/>
                  <a:pt x="18445" y="13984"/>
                  <a:pt x="18419" y="13984"/>
                </a:cubicBezTo>
                <a:cubicBezTo>
                  <a:pt x="18406" y="13984"/>
                  <a:pt x="18395" y="13993"/>
                  <a:pt x="18387" y="14007"/>
                </a:cubicBezTo>
                <a:cubicBezTo>
                  <a:pt x="18378" y="14022"/>
                  <a:pt x="18372" y="14039"/>
                  <a:pt x="18372" y="14061"/>
                </a:cubicBezTo>
                <a:cubicBezTo>
                  <a:pt x="18372" y="14205"/>
                  <a:pt x="18258" y="14395"/>
                  <a:pt x="18081" y="14546"/>
                </a:cubicBezTo>
                <a:cubicBezTo>
                  <a:pt x="17985" y="14628"/>
                  <a:pt x="17890" y="14735"/>
                  <a:pt x="17870" y="14783"/>
                </a:cubicBezTo>
                <a:cubicBezTo>
                  <a:pt x="17860" y="14808"/>
                  <a:pt x="17850" y="14868"/>
                  <a:pt x="17840" y="14939"/>
                </a:cubicBezTo>
                <a:cubicBezTo>
                  <a:pt x="17838" y="14957"/>
                  <a:pt x="17836" y="14978"/>
                  <a:pt x="17834" y="14998"/>
                </a:cubicBezTo>
                <a:cubicBezTo>
                  <a:pt x="17829" y="15042"/>
                  <a:pt x="17825" y="15092"/>
                  <a:pt x="17821" y="15142"/>
                </a:cubicBezTo>
                <a:cubicBezTo>
                  <a:pt x="17811" y="15270"/>
                  <a:pt x="17802" y="15406"/>
                  <a:pt x="17802" y="15510"/>
                </a:cubicBezTo>
                <a:cubicBezTo>
                  <a:pt x="17802" y="15550"/>
                  <a:pt x="17803" y="15585"/>
                  <a:pt x="17805" y="15613"/>
                </a:cubicBezTo>
                <a:cubicBezTo>
                  <a:pt x="17807" y="15641"/>
                  <a:pt x="17811" y="15662"/>
                  <a:pt x="17815" y="15674"/>
                </a:cubicBezTo>
                <a:cubicBezTo>
                  <a:pt x="17830" y="15716"/>
                  <a:pt x="17829" y="15776"/>
                  <a:pt x="17815" y="15830"/>
                </a:cubicBezTo>
                <a:cubicBezTo>
                  <a:pt x="17802" y="15878"/>
                  <a:pt x="17791" y="16012"/>
                  <a:pt x="17791" y="16128"/>
                </a:cubicBezTo>
                <a:cubicBezTo>
                  <a:pt x="17791" y="16243"/>
                  <a:pt x="17773" y="16396"/>
                  <a:pt x="17752" y="16468"/>
                </a:cubicBezTo>
                <a:cubicBezTo>
                  <a:pt x="17733" y="16531"/>
                  <a:pt x="17724" y="16565"/>
                  <a:pt x="17728" y="16592"/>
                </a:cubicBezTo>
                <a:cubicBezTo>
                  <a:pt x="17730" y="16605"/>
                  <a:pt x="17734" y="16617"/>
                  <a:pt x="17743" y="16629"/>
                </a:cubicBezTo>
                <a:cubicBezTo>
                  <a:pt x="17751" y="16641"/>
                  <a:pt x="17763" y="16656"/>
                  <a:pt x="17778" y="16673"/>
                </a:cubicBezTo>
                <a:cubicBezTo>
                  <a:pt x="17832" y="16731"/>
                  <a:pt x="17849" y="16727"/>
                  <a:pt x="17866" y="16662"/>
                </a:cubicBezTo>
                <a:cubicBezTo>
                  <a:pt x="17872" y="16639"/>
                  <a:pt x="17883" y="16618"/>
                  <a:pt x="17895" y="16601"/>
                </a:cubicBezTo>
                <a:cubicBezTo>
                  <a:pt x="17907" y="16584"/>
                  <a:pt x="17922" y="16570"/>
                  <a:pt x="17934" y="16566"/>
                </a:cubicBezTo>
                <a:cubicBezTo>
                  <a:pt x="17960" y="16558"/>
                  <a:pt x="18029" y="16536"/>
                  <a:pt x="18089" y="16519"/>
                </a:cubicBezTo>
                <a:cubicBezTo>
                  <a:pt x="18150" y="16503"/>
                  <a:pt x="18212" y="16465"/>
                  <a:pt x="18229" y="16433"/>
                </a:cubicBezTo>
                <a:cubicBezTo>
                  <a:pt x="18237" y="16417"/>
                  <a:pt x="18263" y="16391"/>
                  <a:pt x="18297" y="16363"/>
                </a:cubicBezTo>
                <a:cubicBezTo>
                  <a:pt x="18331" y="16335"/>
                  <a:pt x="18375" y="16304"/>
                  <a:pt x="18419" y="16277"/>
                </a:cubicBezTo>
                <a:cubicBezTo>
                  <a:pt x="18521" y="16215"/>
                  <a:pt x="18597" y="16194"/>
                  <a:pt x="18652" y="16219"/>
                </a:cubicBezTo>
                <a:cubicBezTo>
                  <a:pt x="18680" y="16231"/>
                  <a:pt x="18702" y="16256"/>
                  <a:pt x="18720" y="16291"/>
                </a:cubicBezTo>
                <a:cubicBezTo>
                  <a:pt x="18737" y="16326"/>
                  <a:pt x="18751" y="16373"/>
                  <a:pt x="18760" y="16431"/>
                </a:cubicBezTo>
                <a:cubicBezTo>
                  <a:pt x="18779" y="16550"/>
                  <a:pt x="18800" y="16592"/>
                  <a:pt x="18829" y="16571"/>
                </a:cubicBezTo>
                <a:cubicBezTo>
                  <a:pt x="18874" y="16537"/>
                  <a:pt x="18914" y="16625"/>
                  <a:pt x="18928" y="16771"/>
                </a:cubicBezTo>
                <a:cubicBezTo>
                  <a:pt x="18928" y="16772"/>
                  <a:pt x="18928" y="16773"/>
                  <a:pt x="18928" y="16773"/>
                </a:cubicBezTo>
                <a:cubicBezTo>
                  <a:pt x="18933" y="16822"/>
                  <a:pt x="18935" y="16876"/>
                  <a:pt x="18933" y="16934"/>
                </a:cubicBezTo>
                <a:cubicBezTo>
                  <a:pt x="18928" y="17105"/>
                  <a:pt x="18937" y="17148"/>
                  <a:pt x="18992" y="17198"/>
                </a:cubicBezTo>
                <a:cubicBezTo>
                  <a:pt x="19014" y="17217"/>
                  <a:pt x="19035" y="17226"/>
                  <a:pt x="19054" y="17226"/>
                </a:cubicBezTo>
                <a:cubicBezTo>
                  <a:pt x="19073" y="17225"/>
                  <a:pt x="19090" y="17216"/>
                  <a:pt x="19107" y="17195"/>
                </a:cubicBezTo>
                <a:cubicBezTo>
                  <a:pt x="19160" y="17128"/>
                  <a:pt x="19216" y="17170"/>
                  <a:pt x="19193" y="17261"/>
                </a:cubicBezTo>
                <a:cubicBezTo>
                  <a:pt x="19187" y="17283"/>
                  <a:pt x="19185" y="17298"/>
                  <a:pt x="19188" y="17307"/>
                </a:cubicBezTo>
                <a:cubicBezTo>
                  <a:pt x="19191" y="17321"/>
                  <a:pt x="19205" y="17314"/>
                  <a:pt x="19220" y="17295"/>
                </a:cubicBezTo>
                <a:cubicBezTo>
                  <a:pt x="19223" y="17292"/>
                  <a:pt x="19225" y="17291"/>
                  <a:pt x="19228" y="17286"/>
                </a:cubicBezTo>
                <a:cubicBezTo>
                  <a:pt x="19228" y="17286"/>
                  <a:pt x="19229" y="17284"/>
                  <a:pt x="19229" y="17284"/>
                </a:cubicBezTo>
                <a:cubicBezTo>
                  <a:pt x="19239" y="17269"/>
                  <a:pt x="19248" y="17250"/>
                  <a:pt x="19257" y="17226"/>
                </a:cubicBezTo>
                <a:cubicBezTo>
                  <a:pt x="19265" y="17201"/>
                  <a:pt x="19278" y="17179"/>
                  <a:pt x="19293" y="17163"/>
                </a:cubicBezTo>
                <a:cubicBezTo>
                  <a:pt x="19308" y="17146"/>
                  <a:pt x="19325" y="17137"/>
                  <a:pt x="19339" y="17137"/>
                </a:cubicBezTo>
                <a:cubicBezTo>
                  <a:pt x="19346" y="17137"/>
                  <a:pt x="19358" y="17123"/>
                  <a:pt x="19374" y="17097"/>
                </a:cubicBezTo>
                <a:cubicBezTo>
                  <a:pt x="19422" y="17021"/>
                  <a:pt x="19504" y="16843"/>
                  <a:pt x="19587" y="16643"/>
                </a:cubicBezTo>
                <a:cubicBezTo>
                  <a:pt x="19642" y="16509"/>
                  <a:pt x="19697" y="16368"/>
                  <a:pt x="19743" y="16240"/>
                </a:cubicBezTo>
                <a:cubicBezTo>
                  <a:pt x="19788" y="16112"/>
                  <a:pt x="19824" y="15998"/>
                  <a:pt x="19841" y="15923"/>
                </a:cubicBezTo>
                <a:cubicBezTo>
                  <a:pt x="19918" y="15575"/>
                  <a:pt x="19935" y="15271"/>
                  <a:pt x="19888" y="15063"/>
                </a:cubicBezTo>
                <a:cubicBezTo>
                  <a:pt x="19865" y="14960"/>
                  <a:pt x="19830" y="14837"/>
                  <a:pt x="19813" y="14788"/>
                </a:cubicBezTo>
                <a:cubicBezTo>
                  <a:pt x="19795" y="14739"/>
                  <a:pt x="19789" y="14697"/>
                  <a:pt x="19799" y="14697"/>
                </a:cubicBezTo>
                <a:cubicBezTo>
                  <a:pt x="19804" y="14697"/>
                  <a:pt x="19800" y="14672"/>
                  <a:pt x="19789" y="14630"/>
                </a:cubicBezTo>
                <a:cubicBezTo>
                  <a:pt x="19778" y="14588"/>
                  <a:pt x="19760" y="14530"/>
                  <a:pt x="19739" y="14466"/>
                </a:cubicBezTo>
                <a:cubicBezTo>
                  <a:pt x="19709" y="14376"/>
                  <a:pt x="19690" y="14302"/>
                  <a:pt x="19678" y="14226"/>
                </a:cubicBezTo>
                <a:cubicBezTo>
                  <a:pt x="19666" y="14150"/>
                  <a:pt x="19661" y="14070"/>
                  <a:pt x="19661" y="13965"/>
                </a:cubicBezTo>
                <a:cubicBezTo>
                  <a:pt x="19661" y="13888"/>
                  <a:pt x="19657" y="13815"/>
                  <a:pt x="19651" y="13756"/>
                </a:cubicBezTo>
                <a:cubicBezTo>
                  <a:pt x="19651" y="13755"/>
                  <a:pt x="19651" y="13754"/>
                  <a:pt x="19651" y="13753"/>
                </a:cubicBezTo>
                <a:cubicBezTo>
                  <a:pt x="19645" y="13694"/>
                  <a:pt x="19637" y="13650"/>
                  <a:pt x="19626" y="13630"/>
                </a:cubicBezTo>
                <a:cubicBezTo>
                  <a:pt x="19617" y="13611"/>
                  <a:pt x="19606" y="13571"/>
                  <a:pt x="19597" y="13523"/>
                </a:cubicBezTo>
                <a:cubicBezTo>
                  <a:pt x="19587" y="13472"/>
                  <a:pt x="19578" y="13412"/>
                  <a:pt x="19574" y="13355"/>
                </a:cubicBezTo>
                <a:cubicBezTo>
                  <a:pt x="19565" y="13241"/>
                  <a:pt x="19548" y="13150"/>
                  <a:pt x="19536" y="13150"/>
                </a:cubicBezTo>
                <a:close/>
                <a:moveTo>
                  <a:pt x="14094" y="13161"/>
                </a:moveTo>
                <a:cubicBezTo>
                  <a:pt x="14062" y="13147"/>
                  <a:pt x="14043" y="13214"/>
                  <a:pt x="14051" y="13283"/>
                </a:cubicBezTo>
                <a:cubicBezTo>
                  <a:pt x="14053" y="13305"/>
                  <a:pt x="14059" y="13328"/>
                  <a:pt x="14068" y="13348"/>
                </a:cubicBezTo>
                <a:cubicBezTo>
                  <a:pt x="14081" y="13379"/>
                  <a:pt x="14098" y="13383"/>
                  <a:pt x="14113" y="13366"/>
                </a:cubicBezTo>
                <a:cubicBezTo>
                  <a:pt x="14120" y="13358"/>
                  <a:pt x="14126" y="13344"/>
                  <a:pt x="14131" y="13327"/>
                </a:cubicBezTo>
                <a:cubicBezTo>
                  <a:pt x="14135" y="13310"/>
                  <a:pt x="14139" y="13287"/>
                  <a:pt x="14139" y="13264"/>
                </a:cubicBezTo>
                <a:cubicBezTo>
                  <a:pt x="14139" y="13241"/>
                  <a:pt x="14134" y="13220"/>
                  <a:pt x="14126" y="13201"/>
                </a:cubicBezTo>
                <a:cubicBezTo>
                  <a:pt x="14118" y="13182"/>
                  <a:pt x="14106" y="13167"/>
                  <a:pt x="14094" y="13161"/>
                </a:cubicBezTo>
                <a:close/>
                <a:moveTo>
                  <a:pt x="14387" y="13280"/>
                </a:moveTo>
                <a:cubicBezTo>
                  <a:pt x="14382" y="13283"/>
                  <a:pt x="14379" y="13297"/>
                  <a:pt x="14379" y="13331"/>
                </a:cubicBezTo>
                <a:cubicBezTo>
                  <a:pt x="14379" y="13390"/>
                  <a:pt x="14342" y="13523"/>
                  <a:pt x="14300" y="13641"/>
                </a:cubicBezTo>
                <a:cubicBezTo>
                  <a:pt x="14279" y="13701"/>
                  <a:pt x="14257" y="13757"/>
                  <a:pt x="14237" y="13798"/>
                </a:cubicBezTo>
                <a:cubicBezTo>
                  <a:pt x="14218" y="13838"/>
                  <a:pt x="14201" y="13865"/>
                  <a:pt x="14191" y="13865"/>
                </a:cubicBezTo>
                <a:cubicBezTo>
                  <a:pt x="14134" y="13865"/>
                  <a:pt x="14093" y="14039"/>
                  <a:pt x="14096" y="14266"/>
                </a:cubicBezTo>
                <a:cubicBezTo>
                  <a:pt x="14098" y="14386"/>
                  <a:pt x="14083" y="14545"/>
                  <a:pt x="14063" y="14618"/>
                </a:cubicBezTo>
                <a:cubicBezTo>
                  <a:pt x="14043" y="14687"/>
                  <a:pt x="14036" y="14801"/>
                  <a:pt x="14040" y="14916"/>
                </a:cubicBezTo>
                <a:cubicBezTo>
                  <a:pt x="14044" y="15031"/>
                  <a:pt x="14059" y="15145"/>
                  <a:pt x="14082" y="15217"/>
                </a:cubicBezTo>
                <a:cubicBezTo>
                  <a:pt x="14089" y="15238"/>
                  <a:pt x="14095" y="15254"/>
                  <a:pt x="14102" y="15266"/>
                </a:cubicBezTo>
                <a:cubicBezTo>
                  <a:pt x="14122" y="15300"/>
                  <a:pt x="14144" y="15294"/>
                  <a:pt x="14188" y="15254"/>
                </a:cubicBezTo>
                <a:cubicBezTo>
                  <a:pt x="14201" y="15242"/>
                  <a:pt x="14215" y="15213"/>
                  <a:pt x="14229" y="15175"/>
                </a:cubicBezTo>
                <a:cubicBezTo>
                  <a:pt x="14242" y="15137"/>
                  <a:pt x="14256" y="15091"/>
                  <a:pt x="14267" y="15042"/>
                </a:cubicBezTo>
                <a:cubicBezTo>
                  <a:pt x="14289" y="14944"/>
                  <a:pt x="14302" y="14839"/>
                  <a:pt x="14294" y="14786"/>
                </a:cubicBezTo>
                <a:cubicBezTo>
                  <a:pt x="14287" y="14742"/>
                  <a:pt x="14296" y="14678"/>
                  <a:pt x="14314" y="14641"/>
                </a:cubicBezTo>
                <a:cubicBezTo>
                  <a:pt x="14324" y="14623"/>
                  <a:pt x="14337" y="14561"/>
                  <a:pt x="14351" y="14478"/>
                </a:cubicBezTo>
                <a:cubicBezTo>
                  <a:pt x="14365" y="14396"/>
                  <a:pt x="14380" y="14293"/>
                  <a:pt x="14392" y="14187"/>
                </a:cubicBezTo>
                <a:cubicBezTo>
                  <a:pt x="14417" y="13974"/>
                  <a:pt x="14446" y="13787"/>
                  <a:pt x="14457" y="13772"/>
                </a:cubicBezTo>
                <a:cubicBezTo>
                  <a:pt x="14467" y="13756"/>
                  <a:pt x="14466" y="13659"/>
                  <a:pt x="14454" y="13555"/>
                </a:cubicBezTo>
                <a:cubicBezTo>
                  <a:pt x="14445" y="13484"/>
                  <a:pt x="14433" y="13426"/>
                  <a:pt x="14422" y="13378"/>
                </a:cubicBezTo>
                <a:cubicBezTo>
                  <a:pt x="14418" y="13360"/>
                  <a:pt x="14415" y="13342"/>
                  <a:pt x="14411" y="13329"/>
                </a:cubicBezTo>
                <a:cubicBezTo>
                  <a:pt x="14409" y="13320"/>
                  <a:pt x="14406" y="13312"/>
                  <a:pt x="14403" y="13306"/>
                </a:cubicBezTo>
                <a:cubicBezTo>
                  <a:pt x="14397" y="13289"/>
                  <a:pt x="14391" y="13278"/>
                  <a:pt x="14387" y="13280"/>
                </a:cubicBezTo>
                <a:close/>
                <a:moveTo>
                  <a:pt x="2246" y="13399"/>
                </a:moveTo>
                <a:cubicBezTo>
                  <a:pt x="2237" y="13398"/>
                  <a:pt x="2229" y="13408"/>
                  <a:pt x="2222" y="13422"/>
                </a:cubicBezTo>
                <a:cubicBezTo>
                  <a:pt x="2221" y="13426"/>
                  <a:pt x="2221" y="13430"/>
                  <a:pt x="2219" y="13434"/>
                </a:cubicBezTo>
                <a:cubicBezTo>
                  <a:pt x="2214" y="13448"/>
                  <a:pt x="2209" y="13465"/>
                  <a:pt x="2207" y="13485"/>
                </a:cubicBezTo>
                <a:cubicBezTo>
                  <a:pt x="2207" y="13490"/>
                  <a:pt x="2207" y="13496"/>
                  <a:pt x="2206" y="13502"/>
                </a:cubicBezTo>
                <a:cubicBezTo>
                  <a:pt x="2205" y="13529"/>
                  <a:pt x="2206" y="13558"/>
                  <a:pt x="2211" y="13590"/>
                </a:cubicBezTo>
                <a:cubicBezTo>
                  <a:pt x="2215" y="13614"/>
                  <a:pt x="2218" y="13632"/>
                  <a:pt x="2221" y="13644"/>
                </a:cubicBezTo>
                <a:cubicBezTo>
                  <a:pt x="2225" y="13656"/>
                  <a:pt x="2228" y="13662"/>
                  <a:pt x="2232" y="13662"/>
                </a:cubicBezTo>
                <a:cubicBezTo>
                  <a:pt x="2240" y="13664"/>
                  <a:pt x="2250" y="13644"/>
                  <a:pt x="2268" y="13602"/>
                </a:cubicBezTo>
                <a:cubicBezTo>
                  <a:pt x="2283" y="13565"/>
                  <a:pt x="2292" y="13536"/>
                  <a:pt x="2293" y="13511"/>
                </a:cubicBezTo>
                <a:cubicBezTo>
                  <a:pt x="2295" y="13486"/>
                  <a:pt x="2289" y="13464"/>
                  <a:pt x="2278" y="13436"/>
                </a:cubicBezTo>
                <a:cubicBezTo>
                  <a:pt x="2267" y="13412"/>
                  <a:pt x="2256" y="13400"/>
                  <a:pt x="2246" y="13399"/>
                </a:cubicBezTo>
                <a:close/>
                <a:moveTo>
                  <a:pt x="3742" y="13693"/>
                </a:moveTo>
                <a:cubicBezTo>
                  <a:pt x="3736" y="13689"/>
                  <a:pt x="3730" y="13693"/>
                  <a:pt x="3726" y="13700"/>
                </a:cubicBezTo>
                <a:cubicBezTo>
                  <a:pt x="3724" y="13702"/>
                  <a:pt x="3724" y="13707"/>
                  <a:pt x="3723" y="13709"/>
                </a:cubicBezTo>
                <a:cubicBezTo>
                  <a:pt x="3720" y="13715"/>
                  <a:pt x="3718" y="13722"/>
                  <a:pt x="3718" y="13732"/>
                </a:cubicBezTo>
                <a:cubicBezTo>
                  <a:pt x="3717" y="13737"/>
                  <a:pt x="3717" y="13741"/>
                  <a:pt x="3718" y="13746"/>
                </a:cubicBezTo>
                <a:cubicBezTo>
                  <a:pt x="3718" y="13762"/>
                  <a:pt x="3719" y="13780"/>
                  <a:pt x="3725" y="13800"/>
                </a:cubicBezTo>
                <a:cubicBezTo>
                  <a:pt x="3734" y="13835"/>
                  <a:pt x="3753" y="13848"/>
                  <a:pt x="3767" y="13828"/>
                </a:cubicBezTo>
                <a:cubicBezTo>
                  <a:pt x="3784" y="13803"/>
                  <a:pt x="3784" y="13770"/>
                  <a:pt x="3766" y="13728"/>
                </a:cubicBezTo>
                <a:cubicBezTo>
                  <a:pt x="3758" y="13709"/>
                  <a:pt x="3750" y="13696"/>
                  <a:pt x="3742" y="13693"/>
                </a:cubicBezTo>
                <a:close/>
                <a:moveTo>
                  <a:pt x="20642" y="13942"/>
                </a:moveTo>
                <a:cubicBezTo>
                  <a:pt x="20634" y="13939"/>
                  <a:pt x="20624" y="13954"/>
                  <a:pt x="20609" y="13984"/>
                </a:cubicBezTo>
                <a:cubicBezTo>
                  <a:pt x="20588" y="14024"/>
                  <a:pt x="20571" y="14095"/>
                  <a:pt x="20571" y="14140"/>
                </a:cubicBezTo>
                <a:cubicBezTo>
                  <a:pt x="20571" y="14236"/>
                  <a:pt x="20637" y="14250"/>
                  <a:pt x="20660" y="14159"/>
                </a:cubicBezTo>
                <a:cubicBezTo>
                  <a:pt x="20669" y="14124"/>
                  <a:pt x="20670" y="14054"/>
                  <a:pt x="20661" y="14003"/>
                </a:cubicBezTo>
                <a:cubicBezTo>
                  <a:pt x="20655" y="13965"/>
                  <a:pt x="20649" y="13945"/>
                  <a:pt x="20642" y="13942"/>
                </a:cubicBezTo>
                <a:close/>
                <a:moveTo>
                  <a:pt x="14834" y="14341"/>
                </a:moveTo>
                <a:cubicBezTo>
                  <a:pt x="14827" y="14341"/>
                  <a:pt x="14821" y="14352"/>
                  <a:pt x="14817" y="14371"/>
                </a:cubicBezTo>
                <a:cubicBezTo>
                  <a:pt x="14814" y="14386"/>
                  <a:pt x="14812" y="14409"/>
                  <a:pt x="14810" y="14431"/>
                </a:cubicBezTo>
                <a:cubicBezTo>
                  <a:pt x="14810" y="14437"/>
                  <a:pt x="14809" y="14439"/>
                  <a:pt x="14809" y="14445"/>
                </a:cubicBezTo>
                <a:cubicBezTo>
                  <a:pt x="14807" y="14502"/>
                  <a:pt x="14812" y="14568"/>
                  <a:pt x="14825" y="14599"/>
                </a:cubicBezTo>
                <a:cubicBezTo>
                  <a:pt x="14830" y="14610"/>
                  <a:pt x="14837" y="14614"/>
                  <a:pt x="14845" y="14611"/>
                </a:cubicBezTo>
                <a:cubicBezTo>
                  <a:pt x="14852" y="14608"/>
                  <a:pt x="14860" y="14598"/>
                  <a:pt x="14867" y="14583"/>
                </a:cubicBezTo>
                <a:cubicBezTo>
                  <a:pt x="14874" y="14566"/>
                  <a:pt x="14878" y="14542"/>
                  <a:pt x="14879" y="14515"/>
                </a:cubicBezTo>
                <a:cubicBezTo>
                  <a:pt x="14881" y="14490"/>
                  <a:pt x="14879" y="14464"/>
                  <a:pt x="14875" y="14438"/>
                </a:cubicBezTo>
                <a:cubicBezTo>
                  <a:pt x="14875" y="14438"/>
                  <a:pt x="14876" y="14436"/>
                  <a:pt x="14875" y="14436"/>
                </a:cubicBezTo>
                <a:cubicBezTo>
                  <a:pt x="14872" y="14410"/>
                  <a:pt x="14866" y="14386"/>
                  <a:pt x="14859" y="14369"/>
                </a:cubicBezTo>
                <a:cubicBezTo>
                  <a:pt x="14852" y="14351"/>
                  <a:pt x="14843" y="14341"/>
                  <a:pt x="14834" y="14341"/>
                </a:cubicBezTo>
                <a:close/>
                <a:moveTo>
                  <a:pt x="2181" y="14343"/>
                </a:moveTo>
                <a:cubicBezTo>
                  <a:pt x="2171" y="14342"/>
                  <a:pt x="2163" y="14349"/>
                  <a:pt x="2156" y="14362"/>
                </a:cubicBezTo>
                <a:cubicBezTo>
                  <a:pt x="2150" y="14374"/>
                  <a:pt x="2145" y="14394"/>
                  <a:pt x="2145" y="14420"/>
                </a:cubicBezTo>
                <a:cubicBezTo>
                  <a:pt x="2145" y="14463"/>
                  <a:pt x="2153" y="14517"/>
                  <a:pt x="2162" y="14539"/>
                </a:cubicBezTo>
                <a:cubicBezTo>
                  <a:pt x="2182" y="14585"/>
                  <a:pt x="2204" y="14586"/>
                  <a:pt x="2218" y="14562"/>
                </a:cubicBezTo>
                <a:cubicBezTo>
                  <a:pt x="2233" y="14537"/>
                  <a:pt x="2240" y="14485"/>
                  <a:pt x="2230" y="14422"/>
                </a:cubicBezTo>
                <a:cubicBezTo>
                  <a:pt x="2226" y="14396"/>
                  <a:pt x="2218" y="14377"/>
                  <a:pt x="2209" y="14364"/>
                </a:cubicBezTo>
                <a:cubicBezTo>
                  <a:pt x="2201" y="14350"/>
                  <a:pt x="2190" y="14343"/>
                  <a:pt x="2181" y="14343"/>
                </a:cubicBezTo>
                <a:close/>
                <a:moveTo>
                  <a:pt x="20750" y="16636"/>
                </a:moveTo>
                <a:cubicBezTo>
                  <a:pt x="20738" y="16618"/>
                  <a:pt x="20729" y="16699"/>
                  <a:pt x="20730" y="16818"/>
                </a:cubicBezTo>
                <a:cubicBezTo>
                  <a:pt x="20731" y="16901"/>
                  <a:pt x="20728" y="16963"/>
                  <a:pt x="20718" y="17018"/>
                </a:cubicBezTo>
                <a:cubicBezTo>
                  <a:pt x="20712" y="17046"/>
                  <a:pt x="20705" y="17072"/>
                  <a:pt x="20696" y="17097"/>
                </a:cubicBezTo>
                <a:cubicBezTo>
                  <a:pt x="20687" y="17123"/>
                  <a:pt x="20676" y="17149"/>
                  <a:pt x="20662" y="17177"/>
                </a:cubicBezTo>
                <a:cubicBezTo>
                  <a:pt x="20632" y="17238"/>
                  <a:pt x="20610" y="17306"/>
                  <a:pt x="20605" y="17358"/>
                </a:cubicBezTo>
                <a:cubicBezTo>
                  <a:pt x="20605" y="17359"/>
                  <a:pt x="20605" y="17360"/>
                  <a:pt x="20605" y="17361"/>
                </a:cubicBezTo>
                <a:cubicBezTo>
                  <a:pt x="20603" y="17377"/>
                  <a:pt x="20603" y="17393"/>
                  <a:pt x="20605" y="17405"/>
                </a:cubicBezTo>
                <a:cubicBezTo>
                  <a:pt x="20609" y="17428"/>
                  <a:pt x="20610" y="17453"/>
                  <a:pt x="20608" y="17475"/>
                </a:cubicBezTo>
                <a:cubicBezTo>
                  <a:pt x="20606" y="17497"/>
                  <a:pt x="20602" y="17516"/>
                  <a:pt x="20595" y="17526"/>
                </a:cubicBezTo>
                <a:cubicBezTo>
                  <a:pt x="20588" y="17536"/>
                  <a:pt x="20583" y="17551"/>
                  <a:pt x="20578" y="17568"/>
                </a:cubicBezTo>
                <a:cubicBezTo>
                  <a:pt x="20574" y="17585"/>
                  <a:pt x="20571" y="17603"/>
                  <a:pt x="20571" y="17619"/>
                </a:cubicBezTo>
                <a:cubicBezTo>
                  <a:pt x="20571" y="17652"/>
                  <a:pt x="20586" y="17658"/>
                  <a:pt x="20603" y="17633"/>
                </a:cubicBezTo>
                <a:cubicBezTo>
                  <a:pt x="20674" y="17532"/>
                  <a:pt x="20875" y="17185"/>
                  <a:pt x="20875" y="17163"/>
                </a:cubicBezTo>
                <a:cubicBezTo>
                  <a:pt x="20875" y="17149"/>
                  <a:pt x="20852" y="17084"/>
                  <a:pt x="20824" y="17018"/>
                </a:cubicBezTo>
                <a:cubicBezTo>
                  <a:pt x="20810" y="16985"/>
                  <a:pt x="20798" y="16942"/>
                  <a:pt x="20789" y="16899"/>
                </a:cubicBezTo>
                <a:cubicBezTo>
                  <a:pt x="20780" y="16857"/>
                  <a:pt x="20774" y="16815"/>
                  <a:pt x="20774" y="16783"/>
                </a:cubicBezTo>
                <a:cubicBezTo>
                  <a:pt x="20774" y="16719"/>
                  <a:pt x="20763" y="16654"/>
                  <a:pt x="20750" y="16636"/>
                </a:cubicBezTo>
                <a:close/>
                <a:moveTo>
                  <a:pt x="98" y="16974"/>
                </a:moveTo>
                <a:cubicBezTo>
                  <a:pt x="85" y="16978"/>
                  <a:pt x="73" y="16992"/>
                  <a:pt x="62" y="17013"/>
                </a:cubicBezTo>
                <a:cubicBezTo>
                  <a:pt x="50" y="17037"/>
                  <a:pt x="41" y="17077"/>
                  <a:pt x="35" y="17125"/>
                </a:cubicBezTo>
                <a:cubicBezTo>
                  <a:pt x="28" y="17173"/>
                  <a:pt x="25" y="17230"/>
                  <a:pt x="24" y="17284"/>
                </a:cubicBezTo>
                <a:cubicBezTo>
                  <a:pt x="24" y="17289"/>
                  <a:pt x="24" y="17291"/>
                  <a:pt x="24" y="17295"/>
                </a:cubicBezTo>
                <a:cubicBezTo>
                  <a:pt x="23" y="17371"/>
                  <a:pt x="28" y="17444"/>
                  <a:pt x="39" y="17484"/>
                </a:cubicBezTo>
                <a:cubicBezTo>
                  <a:pt x="43" y="17498"/>
                  <a:pt x="49" y="17509"/>
                  <a:pt x="54" y="17515"/>
                </a:cubicBezTo>
                <a:cubicBezTo>
                  <a:pt x="81" y="17540"/>
                  <a:pt x="95" y="17550"/>
                  <a:pt x="111" y="17535"/>
                </a:cubicBezTo>
                <a:cubicBezTo>
                  <a:pt x="126" y="17521"/>
                  <a:pt x="145" y="17481"/>
                  <a:pt x="176" y="17403"/>
                </a:cubicBezTo>
                <a:cubicBezTo>
                  <a:pt x="199" y="17345"/>
                  <a:pt x="212" y="17301"/>
                  <a:pt x="217" y="17263"/>
                </a:cubicBezTo>
                <a:cubicBezTo>
                  <a:pt x="217" y="17262"/>
                  <a:pt x="217" y="17261"/>
                  <a:pt x="217" y="17261"/>
                </a:cubicBezTo>
                <a:cubicBezTo>
                  <a:pt x="222" y="17222"/>
                  <a:pt x="219" y="17191"/>
                  <a:pt x="209" y="17153"/>
                </a:cubicBezTo>
                <a:cubicBezTo>
                  <a:pt x="194" y="17097"/>
                  <a:pt x="178" y="17060"/>
                  <a:pt x="161" y="17030"/>
                </a:cubicBezTo>
                <a:cubicBezTo>
                  <a:pt x="154" y="17017"/>
                  <a:pt x="148" y="17003"/>
                  <a:pt x="140" y="16995"/>
                </a:cubicBezTo>
                <a:cubicBezTo>
                  <a:pt x="138" y="16992"/>
                  <a:pt x="135" y="16988"/>
                  <a:pt x="132" y="16986"/>
                </a:cubicBezTo>
                <a:cubicBezTo>
                  <a:pt x="121" y="16975"/>
                  <a:pt x="109" y="16970"/>
                  <a:pt x="98" y="16974"/>
                </a:cubicBezTo>
                <a:close/>
                <a:moveTo>
                  <a:pt x="605" y="17023"/>
                </a:moveTo>
                <a:cubicBezTo>
                  <a:pt x="597" y="17019"/>
                  <a:pt x="588" y="17031"/>
                  <a:pt x="576" y="17060"/>
                </a:cubicBezTo>
                <a:cubicBezTo>
                  <a:pt x="553" y="17112"/>
                  <a:pt x="535" y="17117"/>
                  <a:pt x="512" y="17072"/>
                </a:cubicBezTo>
                <a:cubicBezTo>
                  <a:pt x="494" y="17037"/>
                  <a:pt x="468" y="17025"/>
                  <a:pt x="453" y="17046"/>
                </a:cubicBezTo>
                <a:cubicBezTo>
                  <a:pt x="424" y="17088"/>
                  <a:pt x="417" y="17451"/>
                  <a:pt x="443" y="17515"/>
                </a:cubicBezTo>
                <a:cubicBezTo>
                  <a:pt x="462" y="17557"/>
                  <a:pt x="483" y="17562"/>
                  <a:pt x="500" y="17533"/>
                </a:cubicBezTo>
                <a:cubicBezTo>
                  <a:pt x="505" y="17523"/>
                  <a:pt x="511" y="17511"/>
                  <a:pt x="516" y="17494"/>
                </a:cubicBezTo>
                <a:cubicBezTo>
                  <a:pt x="524" y="17460"/>
                  <a:pt x="545" y="17453"/>
                  <a:pt x="561" y="17477"/>
                </a:cubicBezTo>
                <a:cubicBezTo>
                  <a:pt x="577" y="17502"/>
                  <a:pt x="660" y="17526"/>
                  <a:pt x="745" y="17531"/>
                </a:cubicBezTo>
                <a:lnTo>
                  <a:pt x="899" y="17540"/>
                </a:lnTo>
                <a:lnTo>
                  <a:pt x="896" y="17354"/>
                </a:lnTo>
                <a:cubicBezTo>
                  <a:pt x="895" y="17294"/>
                  <a:pt x="892" y="17241"/>
                  <a:pt x="888" y="17198"/>
                </a:cubicBezTo>
                <a:cubicBezTo>
                  <a:pt x="876" y="17067"/>
                  <a:pt x="852" y="17013"/>
                  <a:pt x="823" y="17067"/>
                </a:cubicBezTo>
                <a:cubicBezTo>
                  <a:pt x="796" y="17117"/>
                  <a:pt x="758" y="17144"/>
                  <a:pt x="723" y="17151"/>
                </a:cubicBezTo>
                <a:cubicBezTo>
                  <a:pt x="720" y="17152"/>
                  <a:pt x="717" y="17153"/>
                  <a:pt x="714" y="17153"/>
                </a:cubicBezTo>
                <a:cubicBezTo>
                  <a:pt x="695" y="17155"/>
                  <a:pt x="676" y="17151"/>
                  <a:pt x="662" y="17139"/>
                </a:cubicBezTo>
                <a:cubicBezTo>
                  <a:pt x="647" y="17128"/>
                  <a:pt x="636" y="17109"/>
                  <a:pt x="630" y="17083"/>
                </a:cubicBezTo>
                <a:cubicBezTo>
                  <a:pt x="621" y="17045"/>
                  <a:pt x="614" y="17026"/>
                  <a:pt x="605" y="17023"/>
                </a:cubicBezTo>
                <a:close/>
                <a:moveTo>
                  <a:pt x="1937" y="17030"/>
                </a:moveTo>
                <a:cubicBezTo>
                  <a:pt x="1922" y="17030"/>
                  <a:pt x="1905" y="17047"/>
                  <a:pt x="1881" y="17079"/>
                </a:cubicBezTo>
                <a:cubicBezTo>
                  <a:pt x="1811" y="17167"/>
                  <a:pt x="1677" y="17173"/>
                  <a:pt x="1633" y="17090"/>
                </a:cubicBezTo>
                <a:cubicBezTo>
                  <a:pt x="1595" y="17021"/>
                  <a:pt x="1509" y="17018"/>
                  <a:pt x="1473" y="17086"/>
                </a:cubicBezTo>
                <a:cubicBezTo>
                  <a:pt x="1428" y="17168"/>
                  <a:pt x="1139" y="17172"/>
                  <a:pt x="1104" y="17090"/>
                </a:cubicBezTo>
                <a:cubicBezTo>
                  <a:pt x="1080" y="17034"/>
                  <a:pt x="1064" y="17010"/>
                  <a:pt x="1047" y="17034"/>
                </a:cubicBezTo>
                <a:cubicBezTo>
                  <a:pt x="1030" y="17059"/>
                  <a:pt x="1012" y="17129"/>
                  <a:pt x="986" y="17256"/>
                </a:cubicBezTo>
                <a:cubicBezTo>
                  <a:pt x="973" y="17318"/>
                  <a:pt x="965" y="17370"/>
                  <a:pt x="961" y="17414"/>
                </a:cubicBezTo>
                <a:cubicBezTo>
                  <a:pt x="957" y="17459"/>
                  <a:pt x="956" y="17492"/>
                  <a:pt x="960" y="17515"/>
                </a:cubicBezTo>
                <a:cubicBezTo>
                  <a:pt x="962" y="17526"/>
                  <a:pt x="964" y="17533"/>
                  <a:pt x="968" y="17538"/>
                </a:cubicBezTo>
                <a:cubicBezTo>
                  <a:pt x="971" y="17542"/>
                  <a:pt x="976" y="17546"/>
                  <a:pt x="981" y="17545"/>
                </a:cubicBezTo>
                <a:cubicBezTo>
                  <a:pt x="981" y="17545"/>
                  <a:pt x="982" y="17545"/>
                  <a:pt x="982" y="17545"/>
                </a:cubicBezTo>
                <a:cubicBezTo>
                  <a:pt x="992" y="17541"/>
                  <a:pt x="1006" y="17522"/>
                  <a:pt x="1023" y="17489"/>
                </a:cubicBezTo>
                <a:cubicBezTo>
                  <a:pt x="1055" y="17428"/>
                  <a:pt x="1071" y="17439"/>
                  <a:pt x="1116" y="17545"/>
                </a:cubicBezTo>
                <a:cubicBezTo>
                  <a:pt x="1132" y="17582"/>
                  <a:pt x="1144" y="17609"/>
                  <a:pt x="1155" y="17629"/>
                </a:cubicBezTo>
                <a:cubicBezTo>
                  <a:pt x="1165" y="17649"/>
                  <a:pt x="1175" y="17660"/>
                  <a:pt x="1182" y="17664"/>
                </a:cubicBezTo>
                <a:cubicBezTo>
                  <a:pt x="1197" y="17671"/>
                  <a:pt x="1210" y="17649"/>
                  <a:pt x="1230" y="17603"/>
                </a:cubicBezTo>
                <a:cubicBezTo>
                  <a:pt x="1252" y="17551"/>
                  <a:pt x="1269" y="17553"/>
                  <a:pt x="1299" y="17612"/>
                </a:cubicBezTo>
                <a:cubicBezTo>
                  <a:pt x="1307" y="17628"/>
                  <a:pt x="1313" y="17642"/>
                  <a:pt x="1320" y="17650"/>
                </a:cubicBezTo>
                <a:cubicBezTo>
                  <a:pt x="1328" y="17658"/>
                  <a:pt x="1335" y="17661"/>
                  <a:pt x="1343" y="17661"/>
                </a:cubicBezTo>
                <a:cubicBezTo>
                  <a:pt x="1358" y="17661"/>
                  <a:pt x="1376" y="17643"/>
                  <a:pt x="1401" y="17610"/>
                </a:cubicBezTo>
                <a:cubicBezTo>
                  <a:pt x="1448" y="17551"/>
                  <a:pt x="1574" y="17532"/>
                  <a:pt x="1871" y="17538"/>
                </a:cubicBezTo>
                <a:cubicBezTo>
                  <a:pt x="2125" y="17543"/>
                  <a:pt x="2225" y="17538"/>
                  <a:pt x="2254" y="17505"/>
                </a:cubicBezTo>
                <a:cubicBezTo>
                  <a:pt x="2259" y="17500"/>
                  <a:pt x="2261" y="17493"/>
                  <a:pt x="2263" y="17487"/>
                </a:cubicBezTo>
                <a:cubicBezTo>
                  <a:pt x="2264" y="17480"/>
                  <a:pt x="2264" y="17472"/>
                  <a:pt x="2263" y="17463"/>
                </a:cubicBezTo>
                <a:cubicBezTo>
                  <a:pt x="2255" y="17417"/>
                  <a:pt x="2259" y="17364"/>
                  <a:pt x="2273" y="17344"/>
                </a:cubicBezTo>
                <a:cubicBezTo>
                  <a:pt x="2306" y="17296"/>
                  <a:pt x="2303" y="17238"/>
                  <a:pt x="2271" y="17195"/>
                </a:cubicBezTo>
                <a:cubicBezTo>
                  <a:pt x="2260" y="17181"/>
                  <a:pt x="2245" y="17170"/>
                  <a:pt x="2227" y="17160"/>
                </a:cubicBezTo>
                <a:cubicBezTo>
                  <a:pt x="2189" y="17139"/>
                  <a:pt x="2144" y="17095"/>
                  <a:pt x="2126" y="17062"/>
                </a:cubicBezTo>
                <a:cubicBezTo>
                  <a:pt x="2105" y="17023"/>
                  <a:pt x="2083" y="17029"/>
                  <a:pt x="2057" y="17079"/>
                </a:cubicBezTo>
                <a:cubicBezTo>
                  <a:pt x="2042" y="17108"/>
                  <a:pt x="2030" y="17121"/>
                  <a:pt x="2019" y="17121"/>
                </a:cubicBezTo>
                <a:cubicBezTo>
                  <a:pt x="2007" y="17120"/>
                  <a:pt x="1996" y="17107"/>
                  <a:pt x="1980" y="17076"/>
                </a:cubicBezTo>
                <a:cubicBezTo>
                  <a:pt x="1965" y="17046"/>
                  <a:pt x="1952" y="17030"/>
                  <a:pt x="1937" y="17030"/>
                </a:cubicBezTo>
                <a:close/>
                <a:moveTo>
                  <a:pt x="20447" y="17526"/>
                </a:moveTo>
                <a:cubicBezTo>
                  <a:pt x="20430" y="17540"/>
                  <a:pt x="20413" y="17569"/>
                  <a:pt x="20397" y="17608"/>
                </a:cubicBezTo>
                <a:cubicBezTo>
                  <a:pt x="20369" y="17673"/>
                  <a:pt x="20249" y="17834"/>
                  <a:pt x="20131" y="17967"/>
                </a:cubicBezTo>
                <a:cubicBezTo>
                  <a:pt x="20053" y="18054"/>
                  <a:pt x="20001" y="18121"/>
                  <a:pt x="19969" y="18174"/>
                </a:cubicBezTo>
                <a:cubicBezTo>
                  <a:pt x="19953" y="18200"/>
                  <a:pt x="19942" y="18224"/>
                  <a:pt x="19935" y="18244"/>
                </a:cubicBezTo>
                <a:cubicBezTo>
                  <a:pt x="19929" y="18264"/>
                  <a:pt x="19927" y="18282"/>
                  <a:pt x="19929" y="18298"/>
                </a:cubicBezTo>
                <a:cubicBezTo>
                  <a:pt x="19932" y="18316"/>
                  <a:pt x="19937" y="18331"/>
                  <a:pt x="19943" y="18342"/>
                </a:cubicBezTo>
                <a:cubicBezTo>
                  <a:pt x="19985" y="18419"/>
                  <a:pt x="20093" y="18331"/>
                  <a:pt x="20202" y="18120"/>
                </a:cubicBezTo>
                <a:cubicBezTo>
                  <a:pt x="20266" y="17997"/>
                  <a:pt x="20319" y="17918"/>
                  <a:pt x="20319" y="17943"/>
                </a:cubicBezTo>
                <a:cubicBezTo>
                  <a:pt x="20319" y="17969"/>
                  <a:pt x="20340" y="17944"/>
                  <a:pt x="20365" y="17890"/>
                </a:cubicBezTo>
                <a:cubicBezTo>
                  <a:pt x="20390" y="17835"/>
                  <a:pt x="20416" y="17806"/>
                  <a:pt x="20423" y="17822"/>
                </a:cubicBezTo>
                <a:cubicBezTo>
                  <a:pt x="20430" y="17838"/>
                  <a:pt x="20462" y="17787"/>
                  <a:pt x="20493" y="17708"/>
                </a:cubicBezTo>
                <a:cubicBezTo>
                  <a:pt x="20521" y="17638"/>
                  <a:pt x="20535" y="17603"/>
                  <a:pt x="20536" y="17580"/>
                </a:cubicBezTo>
                <a:cubicBezTo>
                  <a:pt x="20536" y="17568"/>
                  <a:pt x="20533" y="17557"/>
                  <a:pt x="20527" y="17549"/>
                </a:cubicBezTo>
                <a:cubicBezTo>
                  <a:pt x="20521" y="17542"/>
                  <a:pt x="20511" y="17536"/>
                  <a:pt x="20498" y="17526"/>
                </a:cubicBezTo>
                <a:cubicBezTo>
                  <a:pt x="20481" y="17513"/>
                  <a:pt x="20464" y="17513"/>
                  <a:pt x="20447" y="17526"/>
                </a:cubicBezTo>
                <a:close/>
                <a:moveTo>
                  <a:pt x="19071" y="17535"/>
                </a:moveTo>
                <a:cubicBezTo>
                  <a:pt x="19054" y="17538"/>
                  <a:pt x="19040" y="17550"/>
                  <a:pt x="19032" y="17570"/>
                </a:cubicBezTo>
                <a:cubicBezTo>
                  <a:pt x="19002" y="17641"/>
                  <a:pt x="18994" y="17867"/>
                  <a:pt x="19020" y="17927"/>
                </a:cubicBezTo>
                <a:cubicBezTo>
                  <a:pt x="19031" y="17953"/>
                  <a:pt x="19144" y="17771"/>
                  <a:pt x="19201" y="17652"/>
                </a:cubicBezTo>
                <a:cubicBezTo>
                  <a:pt x="19219" y="17612"/>
                  <a:pt x="19231" y="17579"/>
                  <a:pt x="19231" y="17563"/>
                </a:cubicBezTo>
                <a:cubicBezTo>
                  <a:pt x="19231" y="17547"/>
                  <a:pt x="19225" y="17549"/>
                  <a:pt x="19217" y="17568"/>
                </a:cubicBezTo>
                <a:cubicBezTo>
                  <a:pt x="19213" y="17578"/>
                  <a:pt x="19201" y="17580"/>
                  <a:pt x="19186" y="17577"/>
                </a:cubicBezTo>
                <a:cubicBezTo>
                  <a:pt x="19170" y="17575"/>
                  <a:pt x="19151" y="17567"/>
                  <a:pt x="19131" y="17554"/>
                </a:cubicBezTo>
                <a:cubicBezTo>
                  <a:pt x="19109" y="17539"/>
                  <a:pt x="19088" y="17533"/>
                  <a:pt x="19071" y="17535"/>
                </a:cubicBezTo>
                <a:close/>
                <a:moveTo>
                  <a:pt x="107" y="18270"/>
                </a:moveTo>
                <a:cubicBezTo>
                  <a:pt x="74" y="18270"/>
                  <a:pt x="43" y="18295"/>
                  <a:pt x="31" y="18342"/>
                </a:cubicBezTo>
                <a:cubicBezTo>
                  <a:pt x="8" y="18427"/>
                  <a:pt x="-2" y="18692"/>
                  <a:pt x="15" y="18759"/>
                </a:cubicBezTo>
                <a:cubicBezTo>
                  <a:pt x="24" y="18794"/>
                  <a:pt x="60" y="18807"/>
                  <a:pt x="99" y="18801"/>
                </a:cubicBezTo>
                <a:cubicBezTo>
                  <a:pt x="118" y="18798"/>
                  <a:pt x="138" y="18792"/>
                  <a:pt x="155" y="18780"/>
                </a:cubicBezTo>
                <a:cubicBezTo>
                  <a:pt x="172" y="18768"/>
                  <a:pt x="186" y="18751"/>
                  <a:pt x="195" y="18731"/>
                </a:cubicBezTo>
                <a:cubicBezTo>
                  <a:pt x="204" y="18708"/>
                  <a:pt x="211" y="18679"/>
                  <a:pt x="216" y="18645"/>
                </a:cubicBezTo>
                <a:cubicBezTo>
                  <a:pt x="221" y="18611"/>
                  <a:pt x="223" y="18573"/>
                  <a:pt x="223" y="18535"/>
                </a:cubicBezTo>
                <a:cubicBezTo>
                  <a:pt x="223" y="18460"/>
                  <a:pt x="214" y="18385"/>
                  <a:pt x="195" y="18339"/>
                </a:cubicBezTo>
                <a:cubicBezTo>
                  <a:pt x="175" y="18293"/>
                  <a:pt x="139" y="18269"/>
                  <a:pt x="107" y="18270"/>
                </a:cubicBezTo>
                <a:close/>
                <a:moveTo>
                  <a:pt x="1401" y="18342"/>
                </a:moveTo>
                <a:cubicBezTo>
                  <a:pt x="1385" y="18362"/>
                  <a:pt x="1370" y="18425"/>
                  <a:pt x="1350" y="18540"/>
                </a:cubicBezTo>
                <a:cubicBezTo>
                  <a:pt x="1340" y="18597"/>
                  <a:pt x="1330" y="18640"/>
                  <a:pt x="1320" y="18668"/>
                </a:cubicBezTo>
                <a:cubicBezTo>
                  <a:pt x="1313" y="18686"/>
                  <a:pt x="1308" y="18687"/>
                  <a:pt x="1302" y="18694"/>
                </a:cubicBezTo>
                <a:cubicBezTo>
                  <a:pt x="1298" y="18698"/>
                  <a:pt x="1294" y="18710"/>
                  <a:pt x="1291" y="18710"/>
                </a:cubicBezTo>
                <a:cubicBezTo>
                  <a:pt x="1274" y="18709"/>
                  <a:pt x="1261" y="18651"/>
                  <a:pt x="1261" y="18535"/>
                </a:cubicBezTo>
                <a:cubicBezTo>
                  <a:pt x="1261" y="18447"/>
                  <a:pt x="1252" y="18390"/>
                  <a:pt x="1239" y="18367"/>
                </a:cubicBezTo>
                <a:cubicBezTo>
                  <a:pt x="1232" y="18356"/>
                  <a:pt x="1224" y="18353"/>
                  <a:pt x="1215" y="18360"/>
                </a:cubicBezTo>
                <a:cubicBezTo>
                  <a:pt x="1206" y="18368"/>
                  <a:pt x="1196" y="18386"/>
                  <a:pt x="1186" y="18414"/>
                </a:cubicBezTo>
                <a:cubicBezTo>
                  <a:pt x="1164" y="18478"/>
                  <a:pt x="1101" y="18493"/>
                  <a:pt x="923" y="18482"/>
                </a:cubicBezTo>
                <a:cubicBezTo>
                  <a:pt x="859" y="18477"/>
                  <a:pt x="797" y="18468"/>
                  <a:pt x="748" y="18456"/>
                </a:cubicBezTo>
                <a:cubicBezTo>
                  <a:pt x="699" y="18444"/>
                  <a:pt x="664" y="18431"/>
                  <a:pt x="654" y="18416"/>
                </a:cubicBezTo>
                <a:cubicBezTo>
                  <a:pt x="641" y="18397"/>
                  <a:pt x="624" y="18381"/>
                  <a:pt x="606" y="18370"/>
                </a:cubicBezTo>
                <a:cubicBezTo>
                  <a:pt x="553" y="18337"/>
                  <a:pt x="488" y="18341"/>
                  <a:pt x="463" y="18391"/>
                </a:cubicBezTo>
                <a:cubicBezTo>
                  <a:pt x="455" y="18407"/>
                  <a:pt x="448" y="18443"/>
                  <a:pt x="443" y="18489"/>
                </a:cubicBezTo>
                <a:cubicBezTo>
                  <a:pt x="439" y="18534"/>
                  <a:pt x="435" y="18589"/>
                  <a:pt x="437" y="18642"/>
                </a:cubicBezTo>
                <a:cubicBezTo>
                  <a:pt x="440" y="18816"/>
                  <a:pt x="449" y="18833"/>
                  <a:pt x="523" y="18838"/>
                </a:cubicBezTo>
                <a:cubicBezTo>
                  <a:pt x="546" y="18840"/>
                  <a:pt x="570" y="18850"/>
                  <a:pt x="591" y="18864"/>
                </a:cubicBezTo>
                <a:cubicBezTo>
                  <a:pt x="611" y="18877"/>
                  <a:pt x="627" y="18896"/>
                  <a:pt x="635" y="18915"/>
                </a:cubicBezTo>
                <a:cubicBezTo>
                  <a:pt x="664" y="18983"/>
                  <a:pt x="719" y="18995"/>
                  <a:pt x="768" y="18959"/>
                </a:cubicBezTo>
                <a:cubicBezTo>
                  <a:pt x="785" y="18947"/>
                  <a:pt x="800" y="18931"/>
                  <a:pt x="814" y="18908"/>
                </a:cubicBezTo>
                <a:cubicBezTo>
                  <a:pt x="842" y="18859"/>
                  <a:pt x="941" y="18837"/>
                  <a:pt x="1103" y="18843"/>
                </a:cubicBezTo>
                <a:cubicBezTo>
                  <a:pt x="1238" y="18847"/>
                  <a:pt x="1368" y="18827"/>
                  <a:pt x="1391" y="18799"/>
                </a:cubicBezTo>
                <a:cubicBezTo>
                  <a:pt x="1398" y="18790"/>
                  <a:pt x="1404" y="18786"/>
                  <a:pt x="1411" y="18785"/>
                </a:cubicBezTo>
                <a:cubicBezTo>
                  <a:pt x="1432" y="18778"/>
                  <a:pt x="1453" y="18802"/>
                  <a:pt x="1477" y="18864"/>
                </a:cubicBezTo>
                <a:cubicBezTo>
                  <a:pt x="1491" y="18901"/>
                  <a:pt x="1507" y="18931"/>
                  <a:pt x="1524" y="18950"/>
                </a:cubicBezTo>
                <a:cubicBezTo>
                  <a:pt x="1555" y="18984"/>
                  <a:pt x="1590" y="18981"/>
                  <a:pt x="1627" y="18952"/>
                </a:cubicBezTo>
                <a:cubicBezTo>
                  <a:pt x="1650" y="18934"/>
                  <a:pt x="1674" y="18906"/>
                  <a:pt x="1698" y="18861"/>
                </a:cubicBezTo>
                <a:cubicBezTo>
                  <a:pt x="1725" y="18812"/>
                  <a:pt x="1751" y="18783"/>
                  <a:pt x="1766" y="18785"/>
                </a:cubicBezTo>
                <a:cubicBezTo>
                  <a:pt x="1771" y="18785"/>
                  <a:pt x="1775" y="18789"/>
                  <a:pt x="1777" y="18796"/>
                </a:cubicBezTo>
                <a:cubicBezTo>
                  <a:pt x="1781" y="18811"/>
                  <a:pt x="1837" y="18826"/>
                  <a:pt x="1923" y="18836"/>
                </a:cubicBezTo>
                <a:cubicBezTo>
                  <a:pt x="2009" y="18846"/>
                  <a:pt x="2127" y="18851"/>
                  <a:pt x="2254" y="18852"/>
                </a:cubicBezTo>
                <a:lnTo>
                  <a:pt x="2717" y="18854"/>
                </a:lnTo>
                <a:lnTo>
                  <a:pt x="2717" y="18652"/>
                </a:lnTo>
                <a:cubicBezTo>
                  <a:pt x="2717" y="18600"/>
                  <a:pt x="2713" y="18554"/>
                  <a:pt x="2708" y="18517"/>
                </a:cubicBezTo>
                <a:cubicBezTo>
                  <a:pt x="2703" y="18480"/>
                  <a:pt x="2696" y="18450"/>
                  <a:pt x="2686" y="18430"/>
                </a:cubicBezTo>
                <a:cubicBezTo>
                  <a:pt x="2680" y="18416"/>
                  <a:pt x="2671" y="18413"/>
                  <a:pt x="2663" y="18409"/>
                </a:cubicBezTo>
                <a:cubicBezTo>
                  <a:pt x="2648" y="18402"/>
                  <a:pt x="2633" y="18405"/>
                  <a:pt x="2616" y="18435"/>
                </a:cubicBezTo>
                <a:cubicBezTo>
                  <a:pt x="2569" y="18520"/>
                  <a:pt x="1496" y="18490"/>
                  <a:pt x="1459" y="18402"/>
                </a:cubicBezTo>
                <a:cubicBezTo>
                  <a:pt x="1434" y="18345"/>
                  <a:pt x="1418" y="18321"/>
                  <a:pt x="1401" y="18342"/>
                </a:cubicBezTo>
                <a:close/>
                <a:moveTo>
                  <a:pt x="81" y="19589"/>
                </a:moveTo>
                <a:cubicBezTo>
                  <a:pt x="65" y="19593"/>
                  <a:pt x="53" y="19599"/>
                  <a:pt x="43" y="19607"/>
                </a:cubicBezTo>
                <a:cubicBezTo>
                  <a:pt x="34" y="19615"/>
                  <a:pt x="26" y="19625"/>
                  <a:pt x="21" y="19642"/>
                </a:cubicBezTo>
                <a:cubicBezTo>
                  <a:pt x="15" y="19659"/>
                  <a:pt x="12" y="19681"/>
                  <a:pt x="9" y="19712"/>
                </a:cubicBezTo>
                <a:cubicBezTo>
                  <a:pt x="6" y="19743"/>
                  <a:pt x="4" y="19781"/>
                  <a:pt x="2" y="19831"/>
                </a:cubicBezTo>
                <a:cubicBezTo>
                  <a:pt x="-3" y="19972"/>
                  <a:pt x="0" y="20031"/>
                  <a:pt x="23" y="20071"/>
                </a:cubicBezTo>
                <a:cubicBezTo>
                  <a:pt x="23" y="20071"/>
                  <a:pt x="23" y="20073"/>
                  <a:pt x="24" y="20073"/>
                </a:cubicBezTo>
                <a:cubicBezTo>
                  <a:pt x="31" y="20086"/>
                  <a:pt x="40" y="20097"/>
                  <a:pt x="52" y="20108"/>
                </a:cubicBezTo>
                <a:cubicBezTo>
                  <a:pt x="129" y="20178"/>
                  <a:pt x="210" y="20060"/>
                  <a:pt x="220" y="19864"/>
                </a:cubicBezTo>
                <a:cubicBezTo>
                  <a:pt x="230" y="19677"/>
                  <a:pt x="172" y="19564"/>
                  <a:pt x="81" y="19589"/>
                </a:cubicBezTo>
                <a:close/>
                <a:moveTo>
                  <a:pt x="1284" y="19644"/>
                </a:moveTo>
                <a:cubicBezTo>
                  <a:pt x="1279" y="19646"/>
                  <a:pt x="1275" y="19654"/>
                  <a:pt x="1271" y="19665"/>
                </a:cubicBezTo>
                <a:cubicBezTo>
                  <a:pt x="1267" y="19678"/>
                  <a:pt x="1262" y="19696"/>
                  <a:pt x="1256" y="19719"/>
                </a:cubicBezTo>
                <a:cubicBezTo>
                  <a:pt x="1244" y="19769"/>
                  <a:pt x="1237" y="19793"/>
                  <a:pt x="1228" y="19794"/>
                </a:cubicBezTo>
                <a:cubicBezTo>
                  <a:pt x="1218" y="19794"/>
                  <a:pt x="1206" y="19769"/>
                  <a:pt x="1183" y="19721"/>
                </a:cubicBezTo>
                <a:cubicBezTo>
                  <a:pt x="1164" y="19681"/>
                  <a:pt x="1151" y="19661"/>
                  <a:pt x="1138" y="19656"/>
                </a:cubicBezTo>
                <a:cubicBezTo>
                  <a:pt x="1131" y="19654"/>
                  <a:pt x="1125" y="19655"/>
                  <a:pt x="1119" y="19661"/>
                </a:cubicBezTo>
                <a:cubicBezTo>
                  <a:pt x="1113" y="19667"/>
                  <a:pt x="1106" y="19677"/>
                  <a:pt x="1099" y="19691"/>
                </a:cubicBezTo>
                <a:cubicBezTo>
                  <a:pt x="1088" y="19714"/>
                  <a:pt x="1065" y="19730"/>
                  <a:pt x="1035" y="19742"/>
                </a:cubicBezTo>
                <a:cubicBezTo>
                  <a:pt x="1006" y="19754"/>
                  <a:pt x="970" y="19762"/>
                  <a:pt x="934" y="19763"/>
                </a:cubicBezTo>
                <a:cubicBezTo>
                  <a:pt x="932" y="19763"/>
                  <a:pt x="931" y="19761"/>
                  <a:pt x="928" y="19761"/>
                </a:cubicBezTo>
                <a:cubicBezTo>
                  <a:pt x="860" y="19762"/>
                  <a:pt x="792" y="19743"/>
                  <a:pt x="770" y="19700"/>
                </a:cubicBezTo>
                <a:cubicBezTo>
                  <a:pt x="745" y="19651"/>
                  <a:pt x="719" y="19652"/>
                  <a:pt x="670" y="19705"/>
                </a:cubicBezTo>
                <a:cubicBezTo>
                  <a:pt x="619" y="19759"/>
                  <a:pt x="588" y="19758"/>
                  <a:pt x="539" y="19705"/>
                </a:cubicBezTo>
                <a:cubicBezTo>
                  <a:pt x="451" y="19610"/>
                  <a:pt x="452" y="19607"/>
                  <a:pt x="452" y="19873"/>
                </a:cubicBezTo>
                <a:cubicBezTo>
                  <a:pt x="452" y="19988"/>
                  <a:pt x="453" y="20048"/>
                  <a:pt x="463" y="20076"/>
                </a:cubicBezTo>
                <a:cubicBezTo>
                  <a:pt x="468" y="20089"/>
                  <a:pt x="476" y="20095"/>
                  <a:pt x="487" y="20097"/>
                </a:cubicBezTo>
                <a:cubicBezTo>
                  <a:pt x="498" y="20098"/>
                  <a:pt x="512" y="20095"/>
                  <a:pt x="531" y="20090"/>
                </a:cubicBezTo>
                <a:cubicBezTo>
                  <a:pt x="575" y="20078"/>
                  <a:pt x="637" y="20084"/>
                  <a:pt x="672" y="20106"/>
                </a:cubicBezTo>
                <a:cubicBezTo>
                  <a:pt x="689" y="20117"/>
                  <a:pt x="716" y="20125"/>
                  <a:pt x="747" y="20129"/>
                </a:cubicBezTo>
                <a:cubicBezTo>
                  <a:pt x="777" y="20133"/>
                  <a:pt x="810" y="20132"/>
                  <a:pt x="839" y="20127"/>
                </a:cubicBezTo>
                <a:cubicBezTo>
                  <a:pt x="919" y="20113"/>
                  <a:pt x="1025" y="20107"/>
                  <a:pt x="1123" y="20108"/>
                </a:cubicBezTo>
                <a:cubicBezTo>
                  <a:pt x="1221" y="20109"/>
                  <a:pt x="1312" y="20115"/>
                  <a:pt x="1362" y="20129"/>
                </a:cubicBezTo>
                <a:cubicBezTo>
                  <a:pt x="1411" y="20143"/>
                  <a:pt x="1473" y="20127"/>
                  <a:pt x="1501" y="20092"/>
                </a:cubicBezTo>
                <a:cubicBezTo>
                  <a:pt x="1529" y="20057"/>
                  <a:pt x="1563" y="20038"/>
                  <a:pt x="1577" y="20050"/>
                </a:cubicBezTo>
                <a:cubicBezTo>
                  <a:pt x="1622" y="20089"/>
                  <a:pt x="1846" y="20117"/>
                  <a:pt x="2044" y="20108"/>
                </a:cubicBezTo>
                <a:cubicBezTo>
                  <a:pt x="2065" y="20107"/>
                  <a:pt x="2116" y="20107"/>
                  <a:pt x="2158" y="20108"/>
                </a:cubicBezTo>
                <a:cubicBezTo>
                  <a:pt x="2200" y="20110"/>
                  <a:pt x="2346" y="20104"/>
                  <a:pt x="2484" y="20097"/>
                </a:cubicBezTo>
                <a:cubicBezTo>
                  <a:pt x="2596" y="20090"/>
                  <a:pt x="2659" y="20085"/>
                  <a:pt x="2696" y="20066"/>
                </a:cubicBezTo>
                <a:cubicBezTo>
                  <a:pt x="2734" y="20048"/>
                  <a:pt x="2745" y="20017"/>
                  <a:pt x="2754" y="19964"/>
                </a:cubicBezTo>
                <a:cubicBezTo>
                  <a:pt x="2764" y="19898"/>
                  <a:pt x="2774" y="19830"/>
                  <a:pt x="2775" y="19810"/>
                </a:cubicBezTo>
                <a:cubicBezTo>
                  <a:pt x="2776" y="19790"/>
                  <a:pt x="2681" y="19771"/>
                  <a:pt x="2563" y="19770"/>
                </a:cubicBezTo>
                <a:cubicBezTo>
                  <a:pt x="2459" y="19770"/>
                  <a:pt x="2381" y="19755"/>
                  <a:pt x="2339" y="19726"/>
                </a:cubicBezTo>
                <a:cubicBezTo>
                  <a:pt x="2325" y="19716"/>
                  <a:pt x="2314" y="19706"/>
                  <a:pt x="2308" y="19693"/>
                </a:cubicBezTo>
                <a:cubicBezTo>
                  <a:pt x="2300" y="19677"/>
                  <a:pt x="2293" y="19666"/>
                  <a:pt x="2285" y="19658"/>
                </a:cubicBezTo>
                <a:cubicBezTo>
                  <a:pt x="2278" y="19651"/>
                  <a:pt x="2271" y="19648"/>
                  <a:pt x="2263" y="19649"/>
                </a:cubicBezTo>
                <a:cubicBezTo>
                  <a:pt x="2247" y="19652"/>
                  <a:pt x="2227" y="19674"/>
                  <a:pt x="2199" y="19714"/>
                </a:cubicBezTo>
                <a:cubicBezTo>
                  <a:pt x="2169" y="19755"/>
                  <a:pt x="2150" y="19774"/>
                  <a:pt x="2133" y="19777"/>
                </a:cubicBezTo>
                <a:cubicBezTo>
                  <a:pt x="2116" y="19780"/>
                  <a:pt x="2100" y="19766"/>
                  <a:pt x="2080" y="19733"/>
                </a:cubicBezTo>
                <a:cubicBezTo>
                  <a:pt x="2020" y="19637"/>
                  <a:pt x="1802" y="19625"/>
                  <a:pt x="1770" y="19717"/>
                </a:cubicBezTo>
                <a:cubicBezTo>
                  <a:pt x="1766" y="19729"/>
                  <a:pt x="1755" y="19740"/>
                  <a:pt x="1742" y="19749"/>
                </a:cubicBezTo>
                <a:cubicBezTo>
                  <a:pt x="1702" y="19776"/>
                  <a:pt x="1629" y="19786"/>
                  <a:pt x="1554" y="19782"/>
                </a:cubicBezTo>
                <a:cubicBezTo>
                  <a:pt x="1483" y="19779"/>
                  <a:pt x="1414" y="19762"/>
                  <a:pt x="1368" y="19735"/>
                </a:cubicBezTo>
                <a:cubicBezTo>
                  <a:pt x="1365" y="19733"/>
                  <a:pt x="1360" y="19733"/>
                  <a:pt x="1357" y="19731"/>
                </a:cubicBezTo>
                <a:cubicBezTo>
                  <a:pt x="1357" y="19731"/>
                  <a:pt x="1356" y="19731"/>
                  <a:pt x="1356" y="19731"/>
                </a:cubicBezTo>
                <a:cubicBezTo>
                  <a:pt x="1341" y="19720"/>
                  <a:pt x="1330" y="19709"/>
                  <a:pt x="1323" y="19696"/>
                </a:cubicBezTo>
                <a:cubicBezTo>
                  <a:pt x="1305" y="19660"/>
                  <a:pt x="1294" y="19641"/>
                  <a:pt x="1284" y="19644"/>
                </a:cubicBezTo>
                <a:close/>
                <a:moveTo>
                  <a:pt x="81" y="20898"/>
                </a:moveTo>
                <a:cubicBezTo>
                  <a:pt x="66" y="20902"/>
                  <a:pt x="54" y="20907"/>
                  <a:pt x="44" y="20915"/>
                </a:cubicBezTo>
                <a:cubicBezTo>
                  <a:pt x="35" y="20922"/>
                  <a:pt x="28" y="20931"/>
                  <a:pt x="23" y="20945"/>
                </a:cubicBezTo>
                <a:cubicBezTo>
                  <a:pt x="17" y="20959"/>
                  <a:pt x="14" y="20976"/>
                  <a:pt x="12" y="21001"/>
                </a:cubicBezTo>
                <a:cubicBezTo>
                  <a:pt x="10" y="21025"/>
                  <a:pt x="9" y="21056"/>
                  <a:pt x="9" y="21094"/>
                </a:cubicBezTo>
                <a:cubicBezTo>
                  <a:pt x="9" y="21143"/>
                  <a:pt x="11" y="21197"/>
                  <a:pt x="15" y="21243"/>
                </a:cubicBezTo>
                <a:cubicBezTo>
                  <a:pt x="19" y="21290"/>
                  <a:pt x="24" y="21327"/>
                  <a:pt x="31" y="21348"/>
                </a:cubicBezTo>
                <a:cubicBezTo>
                  <a:pt x="38" y="21372"/>
                  <a:pt x="49" y="21390"/>
                  <a:pt x="63" y="21402"/>
                </a:cubicBezTo>
                <a:cubicBezTo>
                  <a:pt x="90" y="21426"/>
                  <a:pt x="126" y="21425"/>
                  <a:pt x="156" y="21402"/>
                </a:cubicBezTo>
                <a:cubicBezTo>
                  <a:pt x="171" y="21390"/>
                  <a:pt x="185" y="21374"/>
                  <a:pt x="195" y="21350"/>
                </a:cubicBezTo>
                <a:cubicBezTo>
                  <a:pt x="236" y="21253"/>
                  <a:pt x="232" y="21036"/>
                  <a:pt x="188" y="20950"/>
                </a:cubicBezTo>
                <a:cubicBezTo>
                  <a:pt x="168" y="20910"/>
                  <a:pt x="120" y="20888"/>
                  <a:pt x="81" y="20898"/>
                </a:cubicBezTo>
                <a:close/>
                <a:moveTo>
                  <a:pt x="537" y="20945"/>
                </a:moveTo>
                <a:cubicBezTo>
                  <a:pt x="528" y="20937"/>
                  <a:pt x="520" y="20941"/>
                  <a:pt x="512" y="20950"/>
                </a:cubicBezTo>
                <a:cubicBezTo>
                  <a:pt x="509" y="20952"/>
                  <a:pt x="507" y="20957"/>
                  <a:pt x="505" y="20961"/>
                </a:cubicBezTo>
                <a:cubicBezTo>
                  <a:pt x="500" y="20970"/>
                  <a:pt x="496" y="20982"/>
                  <a:pt x="492" y="20996"/>
                </a:cubicBezTo>
                <a:cubicBezTo>
                  <a:pt x="489" y="21005"/>
                  <a:pt x="487" y="21013"/>
                  <a:pt x="485" y="21024"/>
                </a:cubicBezTo>
                <a:cubicBezTo>
                  <a:pt x="481" y="21051"/>
                  <a:pt x="477" y="21082"/>
                  <a:pt x="477" y="21120"/>
                </a:cubicBezTo>
                <a:cubicBezTo>
                  <a:pt x="477" y="21216"/>
                  <a:pt x="466" y="21311"/>
                  <a:pt x="452" y="21332"/>
                </a:cubicBezTo>
                <a:cubicBezTo>
                  <a:pt x="438" y="21352"/>
                  <a:pt x="427" y="21390"/>
                  <a:pt x="427" y="21416"/>
                </a:cubicBezTo>
                <a:cubicBezTo>
                  <a:pt x="427" y="21432"/>
                  <a:pt x="484" y="21444"/>
                  <a:pt x="570" y="21451"/>
                </a:cubicBezTo>
                <a:cubicBezTo>
                  <a:pt x="656" y="21457"/>
                  <a:pt x="772" y="21460"/>
                  <a:pt x="889" y="21458"/>
                </a:cubicBezTo>
                <a:cubicBezTo>
                  <a:pt x="1123" y="21453"/>
                  <a:pt x="1362" y="21432"/>
                  <a:pt x="1384" y="21399"/>
                </a:cubicBezTo>
                <a:cubicBezTo>
                  <a:pt x="1406" y="21365"/>
                  <a:pt x="1436" y="21390"/>
                  <a:pt x="1472" y="21474"/>
                </a:cubicBezTo>
                <a:cubicBezTo>
                  <a:pt x="1505" y="21553"/>
                  <a:pt x="1537" y="21594"/>
                  <a:pt x="1572" y="21595"/>
                </a:cubicBezTo>
                <a:cubicBezTo>
                  <a:pt x="1608" y="21596"/>
                  <a:pt x="1645" y="21558"/>
                  <a:pt x="1691" y="21481"/>
                </a:cubicBezTo>
                <a:cubicBezTo>
                  <a:pt x="1730" y="21415"/>
                  <a:pt x="1768" y="21383"/>
                  <a:pt x="1776" y="21411"/>
                </a:cubicBezTo>
                <a:cubicBezTo>
                  <a:pt x="1781" y="21431"/>
                  <a:pt x="2006" y="21446"/>
                  <a:pt x="2235" y="21451"/>
                </a:cubicBezTo>
                <a:cubicBezTo>
                  <a:pt x="2465" y="21455"/>
                  <a:pt x="2700" y="21449"/>
                  <a:pt x="2726" y="21430"/>
                </a:cubicBezTo>
                <a:cubicBezTo>
                  <a:pt x="2732" y="21425"/>
                  <a:pt x="2724" y="21391"/>
                  <a:pt x="2707" y="21353"/>
                </a:cubicBezTo>
                <a:cubicBezTo>
                  <a:pt x="2685" y="21300"/>
                  <a:pt x="2685" y="21263"/>
                  <a:pt x="2706" y="21201"/>
                </a:cubicBezTo>
                <a:cubicBezTo>
                  <a:pt x="2712" y="21185"/>
                  <a:pt x="2716" y="21169"/>
                  <a:pt x="2718" y="21155"/>
                </a:cubicBezTo>
                <a:cubicBezTo>
                  <a:pt x="2720" y="21141"/>
                  <a:pt x="2721" y="21129"/>
                  <a:pt x="2720" y="21115"/>
                </a:cubicBezTo>
                <a:cubicBezTo>
                  <a:pt x="2718" y="21087"/>
                  <a:pt x="2709" y="21056"/>
                  <a:pt x="2692" y="21017"/>
                </a:cubicBezTo>
                <a:cubicBezTo>
                  <a:pt x="2656" y="20932"/>
                  <a:pt x="2646" y="20928"/>
                  <a:pt x="2627" y="20998"/>
                </a:cubicBezTo>
                <a:cubicBezTo>
                  <a:pt x="2623" y="21015"/>
                  <a:pt x="2613" y="21032"/>
                  <a:pt x="2593" y="21043"/>
                </a:cubicBezTo>
                <a:cubicBezTo>
                  <a:pt x="2569" y="21056"/>
                  <a:pt x="2516" y="21062"/>
                  <a:pt x="2458" y="21068"/>
                </a:cubicBezTo>
                <a:cubicBezTo>
                  <a:pt x="2370" y="21077"/>
                  <a:pt x="2249" y="21081"/>
                  <a:pt x="2044" y="21080"/>
                </a:cubicBezTo>
                <a:cubicBezTo>
                  <a:pt x="1668" y="21078"/>
                  <a:pt x="1475" y="21057"/>
                  <a:pt x="1456" y="21012"/>
                </a:cubicBezTo>
                <a:cubicBezTo>
                  <a:pt x="1432" y="20957"/>
                  <a:pt x="1412" y="20937"/>
                  <a:pt x="1394" y="20956"/>
                </a:cubicBezTo>
                <a:cubicBezTo>
                  <a:pt x="1385" y="20966"/>
                  <a:pt x="1376" y="20987"/>
                  <a:pt x="1368" y="21015"/>
                </a:cubicBezTo>
                <a:cubicBezTo>
                  <a:pt x="1360" y="21043"/>
                  <a:pt x="1352" y="21081"/>
                  <a:pt x="1344" y="21129"/>
                </a:cubicBezTo>
                <a:cubicBezTo>
                  <a:pt x="1336" y="21182"/>
                  <a:pt x="1326" y="21220"/>
                  <a:pt x="1317" y="21243"/>
                </a:cubicBezTo>
                <a:cubicBezTo>
                  <a:pt x="1307" y="21266"/>
                  <a:pt x="1298" y="21274"/>
                  <a:pt x="1290" y="21271"/>
                </a:cubicBezTo>
                <a:cubicBezTo>
                  <a:pt x="1281" y="21268"/>
                  <a:pt x="1274" y="21251"/>
                  <a:pt x="1269" y="21220"/>
                </a:cubicBezTo>
                <a:cubicBezTo>
                  <a:pt x="1264" y="21190"/>
                  <a:pt x="1261" y="21147"/>
                  <a:pt x="1261" y="21092"/>
                </a:cubicBezTo>
                <a:cubicBezTo>
                  <a:pt x="1261" y="21013"/>
                  <a:pt x="1255" y="20965"/>
                  <a:pt x="1243" y="20952"/>
                </a:cubicBezTo>
                <a:cubicBezTo>
                  <a:pt x="1232" y="20939"/>
                  <a:pt x="1214" y="20961"/>
                  <a:pt x="1191" y="21015"/>
                </a:cubicBezTo>
                <a:cubicBezTo>
                  <a:pt x="1186" y="21026"/>
                  <a:pt x="1177" y="21037"/>
                  <a:pt x="1164" y="21045"/>
                </a:cubicBezTo>
                <a:cubicBezTo>
                  <a:pt x="1152" y="21054"/>
                  <a:pt x="1137" y="21061"/>
                  <a:pt x="1119" y="21066"/>
                </a:cubicBezTo>
                <a:cubicBezTo>
                  <a:pt x="1048" y="21088"/>
                  <a:pt x="942" y="21085"/>
                  <a:pt x="869" y="21059"/>
                </a:cubicBezTo>
                <a:cubicBezTo>
                  <a:pt x="866" y="21058"/>
                  <a:pt x="864" y="21056"/>
                  <a:pt x="861" y="21054"/>
                </a:cubicBezTo>
                <a:cubicBezTo>
                  <a:pt x="829" y="21042"/>
                  <a:pt x="803" y="21025"/>
                  <a:pt x="792" y="21003"/>
                </a:cubicBezTo>
                <a:cubicBezTo>
                  <a:pt x="763" y="20946"/>
                  <a:pt x="746" y="20944"/>
                  <a:pt x="724" y="20996"/>
                </a:cubicBezTo>
                <a:cubicBezTo>
                  <a:pt x="706" y="21038"/>
                  <a:pt x="671" y="21061"/>
                  <a:pt x="639" y="21064"/>
                </a:cubicBezTo>
                <a:cubicBezTo>
                  <a:pt x="623" y="21065"/>
                  <a:pt x="608" y="21060"/>
                  <a:pt x="595" y="21050"/>
                </a:cubicBezTo>
                <a:cubicBezTo>
                  <a:pt x="582" y="21040"/>
                  <a:pt x="571" y="21026"/>
                  <a:pt x="566" y="21005"/>
                </a:cubicBezTo>
                <a:cubicBezTo>
                  <a:pt x="557" y="20973"/>
                  <a:pt x="547" y="20954"/>
                  <a:pt x="537" y="20945"/>
                </a:cubicBezTo>
                <a:close/>
              </a:path>
            </a:pathLst>
          </a:custGeom>
          <a:noFill/>
          <a:ln>
            <a:noFill/>
          </a:ln>
        </p:spPr>
      </p:pic>
      <p:sp>
        <p:nvSpPr>
          <p:cNvPr id="1307" name="Google Shape;1307;p164"/>
          <p:cNvSpPr txBox="1"/>
          <p:nvPr/>
        </p:nvSpPr>
        <p:spPr>
          <a:xfrm>
            <a:off x="97050" y="4774424"/>
            <a:ext cx="8015100" cy="337408"/>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Climate Watch </a:t>
            </a:r>
            <a:r>
              <a:rPr lang="en-GB" sz="1000" u="none" cap="none" strike="noStrike">
                <a:latin typeface="Lato Light"/>
                <a:ea typeface="Lato Light"/>
                <a:cs typeface="Lato Light"/>
                <a:sym typeface="Lato Light"/>
              </a:rPr>
              <a:t>https://www.climatewatchdata.org/ndcs-content</a:t>
            </a:r>
            <a:endParaRPr sz="1000">
              <a:latin typeface="Lato Light"/>
              <a:ea typeface="Lato Light"/>
              <a:cs typeface="Lato Light"/>
              <a:sym typeface="Lato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165"/>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Paris agreement pledges </a:t>
            </a:r>
            <a:endParaRPr/>
          </a:p>
        </p:txBody>
      </p:sp>
      <p:sp>
        <p:nvSpPr>
          <p:cNvPr id="1313" name="Google Shape;1313;p165"/>
          <p:cNvSpPr txBox="1"/>
          <p:nvPr/>
        </p:nvSpPr>
        <p:spPr>
          <a:xfrm>
            <a:off x="249450" y="4698224"/>
            <a:ext cx="8015100"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CAIT Climate Data Explorer http://cait.wri.org/pledges</a:t>
            </a:r>
            <a:endParaRPr sz="1000">
              <a:latin typeface="Lato Light"/>
              <a:ea typeface="Lato Light"/>
              <a:cs typeface="Lato Light"/>
              <a:sym typeface="Lato Light"/>
            </a:endParaRPr>
          </a:p>
        </p:txBody>
      </p:sp>
      <p:pic>
        <p:nvPicPr>
          <p:cNvPr descr="Google Shape;1959;p89" id="1314" name="Google Shape;1314;p165"/>
          <p:cNvPicPr preferRelativeResize="0"/>
          <p:nvPr/>
        </p:nvPicPr>
        <p:blipFill rotWithShape="1">
          <a:blip r:embed="rId3">
            <a:alphaModFix/>
          </a:blip>
          <a:srcRect b="0" l="24173" r="0" t="0"/>
          <a:stretch/>
        </p:blipFill>
        <p:spPr>
          <a:xfrm>
            <a:off x="2960201" y="1017724"/>
            <a:ext cx="5699525" cy="3200401"/>
          </a:xfrm>
          <a:prstGeom prst="rect">
            <a:avLst/>
          </a:prstGeom>
          <a:noFill/>
          <a:ln>
            <a:noFill/>
          </a:ln>
        </p:spPr>
      </p:pic>
      <p:sp>
        <p:nvSpPr>
          <p:cNvPr id="1315" name="Google Shape;1315;p165"/>
          <p:cNvSpPr txBox="1"/>
          <p:nvPr/>
        </p:nvSpPr>
        <p:spPr>
          <a:xfrm>
            <a:off x="235499" y="2007699"/>
            <a:ext cx="3184202" cy="1376651"/>
          </a:xfrm>
          <a:prstGeom prst="rect">
            <a:avLst/>
          </a:prstGeom>
          <a:noFill/>
          <a:ln>
            <a:noFill/>
          </a:ln>
        </p:spPr>
        <p:txBody>
          <a:bodyPr anchorCtr="0" anchor="t" bIns="91400" lIns="91400" spcFirstLastPara="1" rIns="91400" wrap="square" tIns="91400">
            <a:noAutofit/>
          </a:bodyPr>
          <a:lstStyle/>
          <a:p>
            <a:pPr indent="-285750" lvl="0" marL="400050" marR="0" rtl="0" algn="l">
              <a:lnSpc>
                <a:spcPct val="100000"/>
              </a:lnSpc>
              <a:spcBef>
                <a:spcPts val="0"/>
              </a:spcBef>
              <a:spcAft>
                <a:spcPts val="0"/>
              </a:spcAft>
              <a:buClr>
                <a:srgbClr val="000000"/>
              </a:buClr>
              <a:buSzPts val="1500"/>
              <a:buFont typeface="Helvetica Neue"/>
              <a:buChar char="●"/>
            </a:pPr>
            <a:r>
              <a:rPr b="0" i="0" lang="en-GB" sz="1500" u="none" cap="none" strike="noStrike">
                <a:solidFill>
                  <a:srgbClr val="000000"/>
                </a:solidFill>
                <a:latin typeface="Lato Light"/>
                <a:ea typeface="Lato Light"/>
                <a:cs typeface="Lato Light"/>
                <a:sym typeface="Lato Light"/>
              </a:rPr>
              <a:t>Countries submit their goals (pledges)</a:t>
            </a:r>
            <a:br>
              <a:rPr b="0" i="0" lang="en-GB" sz="1500" u="none" cap="none" strike="noStrike">
                <a:solidFill>
                  <a:srgbClr val="000000"/>
                </a:solidFill>
                <a:latin typeface="Lato Light"/>
                <a:ea typeface="Lato Light"/>
                <a:cs typeface="Lato Light"/>
                <a:sym typeface="Lato Light"/>
              </a:rPr>
            </a:br>
            <a:endParaRPr b="0" i="0" sz="1800" u="none" cap="none" strike="noStrike">
              <a:solidFill>
                <a:srgbClr val="585858"/>
              </a:solidFill>
              <a:latin typeface="Open Sans"/>
              <a:ea typeface="Open Sans"/>
              <a:cs typeface="Open Sans"/>
              <a:sym typeface="Open Sans"/>
            </a:endParaRPr>
          </a:p>
          <a:p>
            <a:pPr indent="-285750" lvl="0" marL="400050" marR="0" rtl="0" algn="l">
              <a:lnSpc>
                <a:spcPct val="100000"/>
              </a:lnSpc>
              <a:spcBef>
                <a:spcPts val="0"/>
              </a:spcBef>
              <a:spcAft>
                <a:spcPts val="0"/>
              </a:spcAft>
              <a:buClr>
                <a:srgbClr val="000000"/>
              </a:buClr>
              <a:buSzPts val="1500"/>
              <a:buFont typeface="Helvetica Neue"/>
              <a:buChar char="●"/>
            </a:pPr>
            <a:r>
              <a:rPr b="0" i="0" lang="en-GB" sz="1500" u="none" cap="none" strike="noStrike">
                <a:solidFill>
                  <a:srgbClr val="000000"/>
                </a:solidFill>
                <a:latin typeface="Lato Light"/>
                <a:ea typeface="Lato Light"/>
                <a:cs typeface="Lato Light"/>
                <a:sym typeface="Lato Light"/>
              </a:rPr>
              <a:t>There’s no penalty for not meeting the goals</a:t>
            </a:r>
            <a:endParaRPr/>
          </a:p>
        </p:txBody>
      </p:sp>
      <p:pic>
        <p:nvPicPr>
          <p:cNvPr descr="Google Shape;1961;p89" id="1316" name="Google Shape;1316;p165"/>
          <p:cNvPicPr preferRelativeResize="0"/>
          <p:nvPr/>
        </p:nvPicPr>
        <p:blipFill rotWithShape="1">
          <a:blip r:embed="rId3">
            <a:alphaModFix/>
          </a:blip>
          <a:srcRect b="0" l="0" r="79634" t="80207"/>
          <a:stretch/>
        </p:blipFill>
        <p:spPr>
          <a:xfrm>
            <a:off x="6653200" y="4218125"/>
            <a:ext cx="1530851" cy="63345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pic>
        <p:nvPicPr>
          <p:cNvPr descr="Google Shape;1967;p90" id="1321" name="Google Shape;1321;p166"/>
          <p:cNvPicPr preferRelativeResize="0"/>
          <p:nvPr/>
        </p:nvPicPr>
        <p:blipFill rotWithShape="1">
          <a:blip r:embed="rId3">
            <a:alphaModFix/>
          </a:blip>
          <a:srcRect b="13959" l="0" r="4140" t="18040"/>
          <a:stretch/>
        </p:blipFill>
        <p:spPr>
          <a:xfrm>
            <a:off x="1219200" y="1190425"/>
            <a:ext cx="6713439" cy="3444300"/>
          </a:xfrm>
          <a:prstGeom prst="rect">
            <a:avLst/>
          </a:prstGeom>
          <a:noFill/>
          <a:ln>
            <a:noFill/>
          </a:ln>
        </p:spPr>
      </p:pic>
      <p:sp>
        <p:nvSpPr>
          <p:cNvPr id="1322" name="Google Shape;1322;p166"/>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436"/>
              <a:buFont typeface="Lato"/>
              <a:buNone/>
            </a:pPr>
            <a:r>
              <a:rPr lang="en-GB" sz="2436"/>
              <a:t>Germany misses the goal of 40% emission reduction by 2020</a:t>
            </a:r>
            <a:endParaRPr/>
          </a:p>
        </p:txBody>
      </p:sp>
      <p:sp>
        <p:nvSpPr>
          <p:cNvPr id="1323" name="Google Shape;1323;p166"/>
          <p:cNvSpPr txBox="1"/>
          <p:nvPr/>
        </p:nvSpPr>
        <p:spPr>
          <a:xfrm>
            <a:off x="249450" y="4698224"/>
            <a:ext cx="8283000"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https://www.cleanenergywire.org/factsheets/germanys-greenhouse-gas-emissions-and-climate-targets</a:t>
            </a:r>
            <a:endParaRPr sz="1000">
              <a:latin typeface="Lato Light"/>
              <a:ea typeface="Lato Light"/>
              <a:cs typeface="Lato Light"/>
              <a:sym typeface="Lato 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pic>
        <p:nvPicPr>
          <p:cNvPr descr="Google Shape;1975;p91" id="1328" name="Google Shape;1328;p167"/>
          <p:cNvPicPr preferRelativeResize="0"/>
          <p:nvPr/>
        </p:nvPicPr>
        <p:blipFill rotWithShape="1">
          <a:blip r:embed="rId3">
            <a:alphaModFix/>
          </a:blip>
          <a:srcRect b="0" l="0" r="0" t="29956"/>
          <a:stretch/>
        </p:blipFill>
        <p:spPr>
          <a:xfrm>
            <a:off x="1079999" y="1216500"/>
            <a:ext cx="7001977" cy="3469799"/>
          </a:xfrm>
          <a:prstGeom prst="rect">
            <a:avLst/>
          </a:prstGeom>
          <a:noFill/>
          <a:ln>
            <a:noFill/>
          </a:ln>
        </p:spPr>
      </p:pic>
      <p:sp>
        <p:nvSpPr>
          <p:cNvPr id="1329" name="Google Shape;1329;p167"/>
          <p:cNvSpPr txBox="1"/>
          <p:nvPr/>
        </p:nvSpPr>
        <p:spPr>
          <a:xfrm>
            <a:off x="249450" y="4698224"/>
            <a:ext cx="8283000" cy="3352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sz="1000" u="none" cap="none" strike="noStrike">
                <a:latin typeface="Lato Light"/>
                <a:ea typeface="Lato Light"/>
                <a:cs typeface="Lato Light"/>
                <a:sym typeface="Lato Light"/>
              </a:rPr>
              <a:t>https://www.cleanenergywire.org/factsheets/germanys-greenhouse-gas-emissions-and-climate-targets</a:t>
            </a:r>
            <a:endParaRPr sz="1000">
              <a:latin typeface="Lato Light"/>
              <a:ea typeface="Lato Light"/>
              <a:cs typeface="Lato Light"/>
              <a:sym typeface="Lato Light"/>
            </a:endParaRPr>
          </a:p>
        </p:txBody>
      </p:sp>
      <p:sp>
        <p:nvSpPr>
          <p:cNvPr id="1330" name="Google Shape;1330;p167"/>
          <p:cNvSpPr txBox="1"/>
          <p:nvPr>
            <p:ph type="title"/>
          </p:nvPr>
        </p:nvSpPr>
        <p:spPr>
          <a:xfrm>
            <a:off x="311699" y="318503"/>
            <a:ext cx="8520600" cy="807900"/>
          </a:xfrm>
          <a:prstGeom prst="rect">
            <a:avLst/>
          </a:prstGeom>
          <a:noFill/>
          <a:ln>
            <a:noFill/>
          </a:ln>
        </p:spPr>
        <p:txBody>
          <a:bodyPr anchorCtr="0" anchor="t" bIns="91400" lIns="91400" spcFirstLastPara="1" rIns="91400" wrap="square" tIns="91400">
            <a:noAutofit/>
          </a:bodyPr>
          <a:lstStyle/>
          <a:p>
            <a:pPr indent="0" lvl="0" marL="0" rtl="0" algn="ctr">
              <a:lnSpc>
                <a:spcPct val="100000"/>
              </a:lnSpc>
              <a:spcBef>
                <a:spcPts val="0"/>
              </a:spcBef>
              <a:spcAft>
                <a:spcPts val="0"/>
              </a:spcAft>
              <a:buClr>
                <a:srgbClr val="000000"/>
              </a:buClr>
              <a:buSzPts val="2380"/>
              <a:buFont typeface="Lato"/>
              <a:buNone/>
            </a:pPr>
            <a:r>
              <a:rPr lang="en-GB" sz="2380"/>
              <a:t>Renewable energy consumption in EU </a:t>
            </a:r>
            <a:endParaRPr/>
          </a:p>
          <a:p>
            <a:pPr indent="0" lvl="0" marL="0" rtl="0" algn="ctr">
              <a:lnSpc>
                <a:spcPct val="100000"/>
              </a:lnSpc>
              <a:spcBef>
                <a:spcPts val="0"/>
              </a:spcBef>
              <a:spcAft>
                <a:spcPts val="0"/>
              </a:spcAft>
              <a:buClr>
                <a:srgbClr val="000000"/>
              </a:buClr>
              <a:buSzPts val="1700"/>
              <a:buFont typeface="Lato"/>
              <a:buNone/>
            </a:pPr>
            <a:r>
              <a:rPr lang="en-GB" sz="1700"/>
              <a:t>(% of gross final energy consumption, 2016)</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pic>
        <p:nvPicPr>
          <p:cNvPr descr="Google Shape;1984;p92" id="1335" name="Google Shape;1335;p168"/>
          <p:cNvPicPr preferRelativeResize="0"/>
          <p:nvPr/>
        </p:nvPicPr>
        <p:blipFill rotWithShape="1">
          <a:blip r:embed="rId3">
            <a:alphaModFix/>
          </a:blip>
          <a:srcRect b="0" l="0" r="0" t="0"/>
          <a:stretch/>
        </p:blipFill>
        <p:spPr>
          <a:xfrm>
            <a:off x="1449027" y="923158"/>
            <a:ext cx="7133015" cy="3967839"/>
          </a:xfrm>
          <a:prstGeom prst="rect">
            <a:avLst/>
          </a:prstGeom>
          <a:noFill/>
          <a:ln>
            <a:noFill/>
          </a:ln>
        </p:spPr>
      </p:pic>
      <p:sp>
        <p:nvSpPr>
          <p:cNvPr id="1336" name="Google Shape;1336;p168"/>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576"/>
              <a:buFont typeface="Lato"/>
              <a:buNone/>
            </a:pPr>
            <a:r>
              <a:rPr lang="en-GB" sz="2576"/>
              <a:t>CO2 emission scenarios</a:t>
            </a:r>
            <a:endParaRPr/>
          </a:p>
        </p:txBody>
      </p:sp>
      <p:sp>
        <p:nvSpPr>
          <p:cNvPr id="1337" name="Google Shape;1337;p168"/>
          <p:cNvSpPr txBox="1"/>
          <p:nvPr/>
        </p:nvSpPr>
        <p:spPr>
          <a:xfrm>
            <a:off x="71835" y="4865295"/>
            <a:ext cx="4152300" cy="436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800"/>
              <a:buFont typeface="Lato"/>
              <a:buNone/>
            </a:pPr>
            <a:r>
              <a:rPr i="0" lang="en-GB" sz="1000" u="none" cap="none" strike="noStrike">
                <a:latin typeface="Lato Light"/>
                <a:ea typeface="Lato Light"/>
                <a:cs typeface="Lato Light"/>
                <a:sym typeface="Lato Light"/>
              </a:rPr>
              <a:t>https://ourworldindata.org/co2-and-other-greenhouse-gas-emissions</a:t>
            </a:r>
            <a:endParaRPr i="1" sz="1000" u="none" cap="none" strike="noStrike">
              <a:latin typeface="Lato Light"/>
              <a:ea typeface="Lato Light"/>
              <a:cs typeface="Lato Light"/>
              <a:sym typeface="Lato 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pic>
        <p:nvPicPr>
          <p:cNvPr descr="Google Shape;1991;p93" id="1342" name="Google Shape;1342;p169"/>
          <p:cNvPicPr preferRelativeResize="0"/>
          <p:nvPr/>
        </p:nvPicPr>
        <p:blipFill rotWithShape="1">
          <a:blip r:embed="rId3">
            <a:alphaModFix/>
          </a:blip>
          <a:srcRect b="0" l="0" r="0" t="0"/>
          <a:stretch/>
        </p:blipFill>
        <p:spPr>
          <a:xfrm>
            <a:off x="2838150" y="758424"/>
            <a:ext cx="3534651" cy="353465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pic>
        <p:nvPicPr>
          <p:cNvPr descr="Google Shape;1998;p94" id="1347" name="Google Shape;1347;p170"/>
          <p:cNvPicPr preferRelativeResize="0"/>
          <p:nvPr/>
        </p:nvPicPr>
        <p:blipFill rotWithShape="1">
          <a:blip r:embed="rId3">
            <a:alphaModFix/>
          </a:blip>
          <a:srcRect b="0" l="0" r="0" t="0"/>
          <a:stretch/>
        </p:blipFill>
        <p:spPr>
          <a:xfrm>
            <a:off x="0" y="0"/>
            <a:ext cx="3956545" cy="5143499"/>
          </a:xfrm>
          <a:prstGeom prst="rect">
            <a:avLst/>
          </a:prstGeom>
          <a:noFill/>
          <a:ln>
            <a:noFill/>
          </a:ln>
        </p:spPr>
      </p:pic>
      <p:pic>
        <p:nvPicPr>
          <p:cNvPr descr="Google Shape;1999;p94" id="1348" name="Google Shape;1348;p170"/>
          <p:cNvPicPr preferRelativeResize="0"/>
          <p:nvPr/>
        </p:nvPicPr>
        <p:blipFill rotWithShape="1">
          <a:blip r:embed="rId4">
            <a:alphaModFix/>
          </a:blip>
          <a:srcRect b="0" l="0" r="0" t="0"/>
          <a:stretch/>
        </p:blipFill>
        <p:spPr>
          <a:xfrm>
            <a:off x="3880349" y="-26800"/>
            <a:ext cx="7795651" cy="51971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pic>
        <p:nvPicPr>
          <p:cNvPr descr="Google Shape;2006;p95" id="1353" name="Google Shape;1353;p171"/>
          <p:cNvPicPr preferRelativeResize="0"/>
          <p:nvPr/>
        </p:nvPicPr>
        <p:blipFill rotWithShape="1">
          <a:blip r:embed="rId3">
            <a:alphaModFix/>
          </a:blip>
          <a:srcRect b="0" l="0" r="0" t="0"/>
          <a:stretch/>
        </p:blipFill>
        <p:spPr>
          <a:xfrm>
            <a:off x="-603581" y="0"/>
            <a:ext cx="9747581" cy="5143500"/>
          </a:xfrm>
          <a:prstGeom prst="rect">
            <a:avLst/>
          </a:prstGeom>
          <a:noFill/>
          <a:ln>
            <a:noFill/>
          </a:ln>
        </p:spPr>
      </p:pic>
      <p:sp>
        <p:nvSpPr>
          <p:cNvPr id="1354" name="Google Shape;1354;p171"/>
          <p:cNvSpPr txBox="1"/>
          <p:nvPr/>
        </p:nvSpPr>
        <p:spPr>
          <a:xfrm>
            <a:off x="2840250" y="4698224"/>
            <a:ext cx="8015100" cy="335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85858"/>
              </a:buClr>
              <a:buSzPts val="1000"/>
              <a:buFont typeface="Lato"/>
              <a:buNone/>
            </a:pPr>
            <a:r>
              <a:rPr i="0" lang="en-GB" u="none" cap="none" strike="noStrike">
                <a:latin typeface="Lato"/>
                <a:ea typeface="Lato"/>
                <a:cs typeface="Lato"/>
                <a:sym typeface="Lato"/>
              </a:rPr>
              <a:t>https://www.fridaysforfuture.org/events/map</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595959"/>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